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"/>
  </p:notesMasterIdLst>
  <p:sldIdLst>
    <p:sldId id="592" r:id="rId5"/>
    <p:sldId id="597" r:id="rId6"/>
    <p:sldId id="593" r:id="rId7"/>
    <p:sldId id="600" r:id="rId8"/>
    <p:sldId id="602" r:id="rId9"/>
    <p:sldId id="601" r:id="rId10"/>
    <p:sldId id="599" r:id="rId11"/>
    <p:sldId id="608" r:id="rId12"/>
    <p:sldId id="612" r:id="rId13"/>
    <p:sldId id="611" r:id="rId14"/>
    <p:sldId id="610" r:id="rId15"/>
    <p:sldId id="607" r:id="rId16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ABDB"/>
    <a:srgbClr val="9AABBF"/>
    <a:srgbClr val="000000"/>
    <a:srgbClr val="E3E9F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B6D8A-A021-4AF0-B0CE-238EAD8B2706}" v="537" dt="2026-09-15T14:33:40.115"/>
    <p1510:client id="{41F81F97-E713-40A6-BE22-A27920D8881F}" v="165" dt="2026-09-15T17:40:13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23"/>
    <p:restoredTop sz="94694"/>
  </p:normalViewPr>
  <p:slideViewPr>
    <p:cSldViewPr snapToGrid="0">
      <p:cViewPr varScale="1">
        <p:scale>
          <a:sx n="106" d="100"/>
          <a:sy n="106" d="100"/>
        </p:scale>
        <p:origin x="1164" y="102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DE878C-6483-4344-974F-CF5B4C9FFFEE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24B973D4-66D0-44EF-82F5-23A98135885B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3500"/>
            <a:t>Início </a:t>
          </a:r>
          <a:br>
            <a:rPr lang="pt-BR" sz="3500"/>
          </a:br>
          <a:r>
            <a:rPr lang="pt-BR" sz="3500"/>
            <a:t>em 2024</a:t>
          </a:r>
        </a:p>
      </dgm:t>
    </dgm:pt>
    <dgm:pt modelId="{D3E30AB0-01A8-4467-A556-B1A8182802C5}" type="parTrans" cxnId="{23D73169-49FF-4F14-9B1A-B29CE7E320F4}">
      <dgm:prSet/>
      <dgm:spPr/>
      <dgm:t>
        <a:bodyPr/>
        <a:lstStyle/>
        <a:p>
          <a:endParaRPr lang="pt-BR"/>
        </a:p>
      </dgm:t>
    </dgm:pt>
    <dgm:pt modelId="{BB966DB6-E4E4-4C09-A332-CE37B056559E}" type="sibTrans" cxnId="{23D73169-49FF-4F14-9B1A-B29CE7E320F4}">
      <dgm:prSet/>
      <dgm:spPr/>
      <dgm:t>
        <a:bodyPr/>
        <a:lstStyle/>
        <a:p>
          <a:endParaRPr lang="pt-BR"/>
        </a:p>
      </dgm:t>
    </dgm:pt>
    <dgm:pt modelId="{8F944859-C01F-45C0-B9D5-EDFCD0861277}">
      <dgm:prSet phldrT="[Texto]"/>
      <dgm:spPr>
        <a:solidFill>
          <a:srgbClr val="7030A0"/>
        </a:solidFill>
      </dgm:spPr>
      <dgm:t>
        <a:bodyPr/>
        <a:lstStyle/>
        <a:p>
          <a:r>
            <a:rPr lang="pt-BR"/>
            <a:t>Retomada </a:t>
          </a:r>
          <a:br>
            <a:rPr lang="pt-BR"/>
          </a:br>
          <a:r>
            <a:rPr lang="pt-BR"/>
            <a:t>em 2026</a:t>
          </a:r>
        </a:p>
      </dgm:t>
    </dgm:pt>
    <dgm:pt modelId="{A0766D5F-469B-4902-82FD-ED9A6135EF45}" type="parTrans" cxnId="{9261A60C-D080-4BDD-A7B1-5A5D7ABC2667}">
      <dgm:prSet/>
      <dgm:spPr/>
      <dgm:t>
        <a:bodyPr/>
        <a:lstStyle/>
        <a:p>
          <a:endParaRPr lang="pt-BR"/>
        </a:p>
      </dgm:t>
    </dgm:pt>
    <dgm:pt modelId="{32BE3BFE-EBFB-4CE5-A8B1-7F9971B5E8F3}" type="sibTrans" cxnId="{9261A60C-D080-4BDD-A7B1-5A5D7ABC2667}">
      <dgm:prSet/>
      <dgm:spPr/>
      <dgm:t>
        <a:bodyPr/>
        <a:lstStyle/>
        <a:p>
          <a:endParaRPr lang="pt-BR"/>
        </a:p>
      </dgm:t>
    </dgm:pt>
    <dgm:pt modelId="{20FC6D6D-52D4-40BA-9AE2-CBA9DE6C9551}">
      <dgm:prSet custT="1"/>
      <dgm:spPr>
        <a:solidFill>
          <a:srgbClr val="7030A0"/>
        </a:solidFill>
      </dgm:spPr>
      <dgm:t>
        <a:bodyPr/>
        <a:lstStyle/>
        <a:p>
          <a:r>
            <a:rPr lang="pt-BR" sz="3500"/>
            <a:t>ENCCO</a:t>
          </a:r>
          <a:br>
            <a:rPr lang="pt-BR" sz="3500"/>
          </a:br>
          <a:r>
            <a:rPr lang="pt-BR" sz="3500"/>
            <a:t>2025</a:t>
          </a:r>
        </a:p>
      </dgm:t>
    </dgm:pt>
    <dgm:pt modelId="{B869B376-9DB4-49CB-97FA-2DB937C4B56E}" type="parTrans" cxnId="{1D58C6A4-2E73-44D6-9461-49361624A69C}">
      <dgm:prSet/>
      <dgm:spPr/>
      <dgm:t>
        <a:bodyPr/>
        <a:lstStyle/>
        <a:p>
          <a:endParaRPr lang="pt-BR"/>
        </a:p>
      </dgm:t>
    </dgm:pt>
    <dgm:pt modelId="{C8600B13-FC17-436A-BE95-504ABF0A306A}" type="sibTrans" cxnId="{1D58C6A4-2E73-44D6-9461-49361624A69C}">
      <dgm:prSet/>
      <dgm:spPr/>
      <dgm:t>
        <a:bodyPr/>
        <a:lstStyle/>
        <a:p>
          <a:endParaRPr lang="pt-BR"/>
        </a:p>
      </dgm:t>
    </dgm:pt>
    <dgm:pt modelId="{C7A703A9-804A-45FF-ADB1-F63BDFB4F00D}" type="pres">
      <dgm:prSet presAssocID="{44DE878C-6483-4344-974F-CF5B4C9FFFEE}" presName="CompostProcess" presStyleCnt="0">
        <dgm:presLayoutVars>
          <dgm:dir/>
          <dgm:resizeHandles val="exact"/>
        </dgm:presLayoutVars>
      </dgm:prSet>
      <dgm:spPr/>
    </dgm:pt>
    <dgm:pt modelId="{E38EF7E9-6338-4071-ADAB-747F3A8335B8}" type="pres">
      <dgm:prSet presAssocID="{44DE878C-6483-4344-974F-CF5B4C9FFFEE}" presName="arrow" presStyleLbl="bgShp" presStyleIdx="0" presStyleCnt="1" custScaleX="112775"/>
      <dgm:spPr>
        <a:solidFill>
          <a:srgbClr val="C6ABDB"/>
        </a:solidFill>
      </dgm:spPr>
    </dgm:pt>
    <dgm:pt modelId="{C41D87DF-0A5C-4E46-A467-A5816B7F3C18}" type="pres">
      <dgm:prSet presAssocID="{44DE878C-6483-4344-974F-CF5B4C9FFFEE}" presName="linearProcess" presStyleCnt="0"/>
      <dgm:spPr/>
    </dgm:pt>
    <dgm:pt modelId="{DD1B0118-48A1-4E7D-8605-3F6363CF05A7}" type="pres">
      <dgm:prSet presAssocID="{24B973D4-66D0-44EF-82F5-23A98135885B}" presName="textNode" presStyleLbl="node1" presStyleIdx="0" presStyleCnt="3" custLinFactX="-23303" custLinFactNeighborX="-100000" custLinFactNeighborY="2304">
        <dgm:presLayoutVars>
          <dgm:bulletEnabled val="1"/>
        </dgm:presLayoutVars>
      </dgm:prSet>
      <dgm:spPr/>
    </dgm:pt>
    <dgm:pt modelId="{971873FA-752F-4A66-BD6E-8E9A92EA1602}" type="pres">
      <dgm:prSet presAssocID="{BB966DB6-E4E4-4C09-A332-CE37B056559E}" presName="sibTrans" presStyleCnt="0"/>
      <dgm:spPr/>
    </dgm:pt>
    <dgm:pt modelId="{AACB3328-E5BC-479C-AA32-245EDF3315CB}" type="pres">
      <dgm:prSet presAssocID="{20FC6D6D-52D4-40BA-9AE2-CBA9DE6C9551}" presName="textNode" presStyleLbl="node1" presStyleIdx="1" presStyleCnt="3" custLinFactNeighborX="-63490" custLinFactNeighborY="2425">
        <dgm:presLayoutVars>
          <dgm:bulletEnabled val="1"/>
        </dgm:presLayoutVars>
      </dgm:prSet>
      <dgm:spPr/>
    </dgm:pt>
    <dgm:pt modelId="{3AC014A0-78C1-4E18-BAC7-CFC480932A0F}" type="pres">
      <dgm:prSet presAssocID="{C8600B13-FC17-436A-BE95-504ABF0A306A}" presName="sibTrans" presStyleCnt="0"/>
      <dgm:spPr/>
    </dgm:pt>
    <dgm:pt modelId="{780B19F6-659E-4E9E-ACEC-3820475F74E1}" type="pres">
      <dgm:prSet presAssocID="{8F944859-C01F-45C0-B9D5-EDFCD0861277}" presName="textNode" presStyleLbl="node1" presStyleIdx="2" presStyleCnt="3" custLinFactX="-120" custLinFactNeighborX="-100000" custLinFactNeighborY="2949">
        <dgm:presLayoutVars>
          <dgm:bulletEnabled val="1"/>
        </dgm:presLayoutVars>
      </dgm:prSet>
      <dgm:spPr/>
    </dgm:pt>
  </dgm:ptLst>
  <dgm:cxnLst>
    <dgm:cxn modelId="{9261A60C-D080-4BDD-A7B1-5A5D7ABC2667}" srcId="{44DE878C-6483-4344-974F-CF5B4C9FFFEE}" destId="{8F944859-C01F-45C0-B9D5-EDFCD0861277}" srcOrd="2" destOrd="0" parTransId="{A0766D5F-469B-4902-82FD-ED9A6135EF45}" sibTransId="{32BE3BFE-EBFB-4CE5-A8B1-7F9971B5E8F3}"/>
    <dgm:cxn modelId="{F22ABA0E-466A-4D81-A51A-D843C39F75B0}" type="presOf" srcId="{20FC6D6D-52D4-40BA-9AE2-CBA9DE6C9551}" destId="{AACB3328-E5BC-479C-AA32-245EDF3315CB}" srcOrd="0" destOrd="0" presId="urn:microsoft.com/office/officeart/2005/8/layout/hProcess9"/>
    <dgm:cxn modelId="{23D73169-49FF-4F14-9B1A-B29CE7E320F4}" srcId="{44DE878C-6483-4344-974F-CF5B4C9FFFEE}" destId="{24B973D4-66D0-44EF-82F5-23A98135885B}" srcOrd="0" destOrd="0" parTransId="{D3E30AB0-01A8-4467-A556-B1A8182802C5}" sibTransId="{BB966DB6-E4E4-4C09-A332-CE37B056559E}"/>
    <dgm:cxn modelId="{3DE5C69B-CCB3-443C-A543-2E05A9B2889B}" type="presOf" srcId="{8F944859-C01F-45C0-B9D5-EDFCD0861277}" destId="{780B19F6-659E-4E9E-ACEC-3820475F74E1}" srcOrd="0" destOrd="0" presId="urn:microsoft.com/office/officeart/2005/8/layout/hProcess9"/>
    <dgm:cxn modelId="{999BE49B-0502-4BE0-9E1D-2126979A3826}" type="presOf" srcId="{24B973D4-66D0-44EF-82F5-23A98135885B}" destId="{DD1B0118-48A1-4E7D-8605-3F6363CF05A7}" srcOrd="0" destOrd="0" presId="urn:microsoft.com/office/officeart/2005/8/layout/hProcess9"/>
    <dgm:cxn modelId="{1D58C6A4-2E73-44D6-9461-49361624A69C}" srcId="{44DE878C-6483-4344-974F-CF5B4C9FFFEE}" destId="{20FC6D6D-52D4-40BA-9AE2-CBA9DE6C9551}" srcOrd="1" destOrd="0" parTransId="{B869B376-9DB4-49CB-97FA-2DB937C4B56E}" sibTransId="{C8600B13-FC17-436A-BE95-504ABF0A306A}"/>
    <dgm:cxn modelId="{A9E643F6-837D-4B40-86A7-B1017484D641}" type="presOf" srcId="{44DE878C-6483-4344-974F-CF5B4C9FFFEE}" destId="{C7A703A9-804A-45FF-ADB1-F63BDFB4F00D}" srcOrd="0" destOrd="0" presId="urn:microsoft.com/office/officeart/2005/8/layout/hProcess9"/>
    <dgm:cxn modelId="{D2E90C11-EAB5-4AC5-90BE-89F64E9F2771}" type="presParOf" srcId="{C7A703A9-804A-45FF-ADB1-F63BDFB4F00D}" destId="{E38EF7E9-6338-4071-ADAB-747F3A8335B8}" srcOrd="0" destOrd="0" presId="urn:microsoft.com/office/officeart/2005/8/layout/hProcess9"/>
    <dgm:cxn modelId="{25E4F390-AE39-41CA-8632-72DC64E82852}" type="presParOf" srcId="{C7A703A9-804A-45FF-ADB1-F63BDFB4F00D}" destId="{C41D87DF-0A5C-4E46-A467-A5816B7F3C18}" srcOrd="1" destOrd="0" presId="urn:microsoft.com/office/officeart/2005/8/layout/hProcess9"/>
    <dgm:cxn modelId="{873FE3B9-DC35-4C4D-9371-86384370C4A9}" type="presParOf" srcId="{C41D87DF-0A5C-4E46-A467-A5816B7F3C18}" destId="{DD1B0118-48A1-4E7D-8605-3F6363CF05A7}" srcOrd="0" destOrd="0" presId="urn:microsoft.com/office/officeart/2005/8/layout/hProcess9"/>
    <dgm:cxn modelId="{84A77D56-32BD-446E-B842-8AAFE24F800F}" type="presParOf" srcId="{C41D87DF-0A5C-4E46-A467-A5816B7F3C18}" destId="{971873FA-752F-4A66-BD6E-8E9A92EA1602}" srcOrd="1" destOrd="0" presId="urn:microsoft.com/office/officeart/2005/8/layout/hProcess9"/>
    <dgm:cxn modelId="{22E89DEC-8E02-4A0D-8DA1-27BE4A3C1D7C}" type="presParOf" srcId="{C41D87DF-0A5C-4E46-A467-A5816B7F3C18}" destId="{AACB3328-E5BC-479C-AA32-245EDF3315CB}" srcOrd="2" destOrd="0" presId="urn:microsoft.com/office/officeart/2005/8/layout/hProcess9"/>
    <dgm:cxn modelId="{BD26B803-D466-4C94-B5E8-7FE61328AC70}" type="presParOf" srcId="{C41D87DF-0A5C-4E46-A467-A5816B7F3C18}" destId="{3AC014A0-78C1-4E18-BAC7-CFC480932A0F}" srcOrd="3" destOrd="0" presId="urn:microsoft.com/office/officeart/2005/8/layout/hProcess9"/>
    <dgm:cxn modelId="{26FEAF70-F89C-474A-8731-A9CC5119872C}" type="presParOf" srcId="{C41D87DF-0A5C-4E46-A467-A5816B7F3C18}" destId="{780B19F6-659E-4E9E-ACEC-3820475F74E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EF7E9-6338-4071-ADAB-747F3A8335B8}">
      <dsp:nvSpPr>
        <dsp:cNvPr id="0" name=""/>
        <dsp:cNvSpPr/>
      </dsp:nvSpPr>
      <dsp:spPr>
        <a:xfrm>
          <a:off x="227144" y="0"/>
          <a:ext cx="10515580" cy="3606972"/>
        </a:xfrm>
        <a:prstGeom prst="rightArrow">
          <a:avLst/>
        </a:prstGeom>
        <a:solidFill>
          <a:srgbClr val="C6ABDB"/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D1B0118-48A1-4E7D-8605-3F6363CF05A7}">
      <dsp:nvSpPr>
        <dsp:cNvPr id="0" name=""/>
        <dsp:cNvSpPr/>
      </dsp:nvSpPr>
      <dsp:spPr>
        <a:xfrm>
          <a:off x="0" y="1115333"/>
          <a:ext cx="3290961" cy="1442788"/>
        </a:xfrm>
        <a:prstGeom prst="roundRect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/>
            <a:t>Início </a:t>
          </a:r>
          <a:br>
            <a:rPr lang="pt-BR" sz="3500" kern="1200"/>
          </a:br>
          <a:r>
            <a:rPr lang="pt-BR" sz="3500" kern="1200"/>
            <a:t>em 2024</a:t>
          </a:r>
        </a:p>
      </dsp:txBody>
      <dsp:txXfrm>
        <a:off x="70431" y="1185764"/>
        <a:ext cx="3150099" cy="1301926"/>
      </dsp:txXfrm>
    </dsp:sp>
    <dsp:sp modelId="{AACB3328-E5BC-479C-AA32-245EDF3315CB}">
      <dsp:nvSpPr>
        <dsp:cNvPr id="0" name=""/>
        <dsp:cNvSpPr/>
      </dsp:nvSpPr>
      <dsp:spPr>
        <a:xfrm>
          <a:off x="3563652" y="1117079"/>
          <a:ext cx="3290961" cy="1442788"/>
        </a:xfrm>
        <a:prstGeom prst="roundRect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/>
            <a:t>ENCCO</a:t>
          </a:r>
          <a:br>
            <a:rPr lang="pt-BR" sz="3500" kern="1200"/>
          </a:br>
          <a:r>
            <a:rPr lang="pt-BR" sz="3500" kern="1200"/>
            <a:t>2025</a:t>
          </a:r>
        </a:p>
      </dsp:txBody>
      <dsp:txXfrm>
        <a:off x="3634083" y="1187510"/>
        <a:ext cx="3150099" cy="1301926"/>
      </dsp:txXfrm>
    </dsp:sp>
    <dsp:sp modelId="{780B19F6-659E-4E9E-ACEC-3820475F74E1}">
      <dsp:nvSpPr>
        <dsp:cNvPr id="0" name=""/>
        <dsp:cNvSpPr/>
      </dsp:nvSpPr>
      <dsp:spPr>
        <a:xfrm>
          <a:off x="7126466" y="1124639"/>
          <a:ext cx="3290961" cy="1442788"/>
        </a:xfrm>
        <a:prstGeom prst="roundRect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/>
            <a:t>Retomada </a:t>
          </a:r>
          <a:br>
            <a:rPr lang="pt-BR" sz="3600" kern="1200"/>
          </a:br>
          <a:r>
            <a:rPr lang="pt-BR" sz="3600" kern="1200"/>
            <a:t>em 2026</a:t>
          </a:r>
        </a:p>
      </dsp:txBody>
      <dsp:txXfrm>
        <a:off x="7196897" y="1195070"/>
        <a:ext cx="3150099" cy="1301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37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2) Orientação técnica e produção de materiais de apoio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279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pt-BR" dirty="0"/>
              <a:t>Fiscalizações</a:t>
            </a:r>
          </a:p>
          <a:p>
            <a:pPr marL="228600" indent="-228600">
              <a:buAutoNum type="arabicParenR"/>
            </a:pPr>
            <a:r>
              <a:rPr lang="pt-BR" dirty="0"/>
              <a:t>Indicadores de desempenho e de maturidade</a:t>
            </a:r>
          </a:p>
          <a:p>
            <a:pPr marL="228600" indent="-228600">
              <a:buAutoNum type="arabicParenR"/>
            </a:pPr>
            <a:r>
              <a:rPr lang="pt-BR" dirty="0"/>
              <a:t>Questionários de autoavaliação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9166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Orientações e acordos de cooperação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9EC8F-AA4B-54E9-81F7-95564A81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>
            <a:extLst>
              <a:ext uri="{FF2B5EF4-FFF2-40B4-BE49-F238E27FC236}">
                <a16:creationId xmlns:a16="http://schemas.microsoft.com/office/drawing/2014/main" id="{D30574DC-DCA1-4408-CFDF-51E9E04B1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6E18146-A324-840A-8FB4-700C46222E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9F78D3F9-7AC2-DDB6-F9EB-4054EC17C7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41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5D6F5-15AB-8A33-3E9E-E9913DAC5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>
            <a:extLst>
              <a:ext uri="{FF2B5EF4-FFF2-40B4-BE49-F238E27FC236}">
                <a16:creationId xmlns:a16="http://schemas.microsoft.com/office/drawing/2014/main" id="{CE749502-35A8-B67F-DEB4-9E3882453C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B503FCC-E54C-0AF8-1065-845A022ED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37EA791-D75B-BFD9-6534-4A501615A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614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título da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2277" y="1564722"/>
            <a:ext cx="11339513" cy="359833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fld id="{19B51A1E-902D-48AF-9020-955120F399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D32884E-EBB5-47FA-9B0A-E32B264BC5A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513654" y="2121908"/>
            <a:ext cx="11248136" cy="412203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5456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020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ig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ço Reservado para Imagem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780102" cy="680087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0925" y="4148553"/>
            <a:ext cx="3733800" cy="101321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r" rtl="0"/>
            <a:r>
              <a:rPr lang="pt-BR" noProof="1"/>
              <a:t>Obrigado (a)!</a:t>
            </a: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5873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Nome completo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4728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Número do telefone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3584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Contato por Email ou Mídia Social</a:t>
            </a:r>
          </a:p>
        </p:txBody>
      </p:sp>
      <p:sp>
        <p:nvSpPr>
          <p:cNvPr id="12" name="Espaço Reservado para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2439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Site da empresa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4668"/>
            <a:ext cx="3733800" cy="114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397583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93" r:id="rId13"/>
    <p:sldLayoutId id="21474836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svg"/><Relationship Id="rId11" Type="http://schemas.openxmlformats.org/officeDocument/2006/relationships/image" Target="../media/image5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" y="0"/>
            <a:ext cx="12186356" cy="6854825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5B52503F-C95D-A8E7-AC16-688B0FA88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3298" y="4665297"/>
            <a:ext cx="9345404" cy="790653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RICARDO ANDRÉ BECKER </a:t>
            </a:r>
          </a:p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TRIBUNAL DE CONTAS DA UNIÃO - TCU </a:t>
            </a: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698500" y="3810806"/>
            <a:ext cx="10795000" cy="691013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Contribuições do Controle Externo para o Controle Interno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78" y="677603"/>
            <a:ext cx="7672844" cy="2890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07" y="5619428"/>
            <a:ext cx="7669123" cy="79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8209" y="1648522"/>
            <a:ext cx="3932237" cy="1599459"/>
          </a:xfrm>
        </p:spPr>
        <p:txBody>
          <a:bodyPr/>
          <a:lstStyle/>
          <a:p>
            <a:r>
              <a:rPr lang="pt-BR"/>
              <a:t> 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1393BAE8-58C7-5C82-D495-D59908E7DA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0363577"/>
              </p:ext>
            </p:extLst>
          </p:nvPr>
        </p:nvGraphicFramePr>
        <p:xfrm>
          <a:off x="611065" y="2329173"/>
          <a:ext cx="10969870" cy="3606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ítulo 1">
            <a:extLst>
              <a:ext uri="{FF2B5EF4-FFF2-40B4-BE49-F238E27FC236}">
                <a16:creationId xmlns:a16="http://schemas.microsoft.com/office/drawing/2014/main" id="{8BA5D7BE-5DC3-FAE6-AA48-17A6C15BFDBA}"/>
              </a:ext>
            </a:extLst>
          </p:cNvPr>
          <p:cNvSpPr txBox="1">
            <a:spLocks/>
          </p:cNvSpPr>
          <p:nvPr/>
        </p:nvSpPr>
        <p:spPr>
          <a:xfrm>
            <a:off x="0" y="649643"/>
            <a:ext cx="12192000" cy="1678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5400" b="1" dirty="0">
                <a:cs typeface="Calibri Light"/>
              </a:rPr>
              <a:t>Evolução no tempo</a:t>
            </a:r>
          </a:p>
        </p:txBody>
      </p:sp>
    </p:spTree>
    <p:extLst>
      <p:ext uri="{BB962C8B-B14F-4D97-AF65-F5344CB8AC3E}">
        <p14:creationId xmlns:p14="http://schemas.microsoft.com/office/powerpoint/2010/main" val="11125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9DFCE-E5A4-72B8-C3E5-C2F99D33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9643"/>
            <a:ext cx="12192000" cy="2071224"/>
          </a:xfrm>
        </p:spPr>
        <p:txBody>
          <a:bodyPr>
            <a:noAutofit/>
          </a:bodyPr>
          <a:lstStyle/>
          <a:p>
            <a:pPr algn="ctr"/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Resultados da Pesquisa</a:t>
            </a:r>
            <a:b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</a:br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“Contribuições do Controle Externo </a:t>
            </a:r>
            <a:b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</a:br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para o Controle Interno”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8" name="Imagem 7" descr="Pessoa na frente de um laptop&#10;&#10;O conteúdo gerado por IA pode estar incorreto.">
            <a:extLst>
              <a:ext uri="{FF2B5EF4-FFF2-40B4-BE49-F238E27FC236}">
                <a16:creationId xmlns:a16="http://schemas.microsoft.com/office/drawing/2014/main" id="{75F10ED7-87A4-996A-3BFC-B1F5FE77E1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997934"/>
            <a:ext cx="5562600" cy="3701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Espaço Reservado para Conteúdo 12" descr="Gato em cima da mesa&#10;&#10;O conteúdo gerado por IA pode estar incorreto.">
            <a:extLst>
              <a:ext uri="{FF2B5EF4-FFF2-40B4-BE49-F238E27FC236}">
                <a16:creationId xmlns:a16="http://schemas.microsoft.com/office/drawing/2014/main" id="{B31DD25B-62F1-D24E-53D3-5CA4F31A23D2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00" y="2997934"/>
            <a:ext cx="5551684" cy="3701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082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FC18F-8EFE-52C5-1D7F-530F40838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E52EB-4CC4-6FF3-2AC7-0D0B7D66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4393"/>
            <a:ext cx="12192000" cy="1678767"/>
          </a:xfrm>
        </p:spPr>
        <p:txBody>
          <a:bodyPr>
            <a:noAutofit/>
          </a:bodyPr>
          <a:lstStyle/>
          <a:p>
            <a:pPr algn="ctr"/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Participação dos</a:t>
            </a:r>
            <a:b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</a:br>
            <a:r>
              <a:rPr lang="pt-BR" sz="5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Tribunais de Contas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2409A28-E47D-162F-A3C9-3D8D5FDEAB8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2BECCA9-A330-320C-ED77-B630C57AA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1D373C4-0B31-29B5-0912-181ED62C9E09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FA4C9E0-5352-BC22-8F17-D6FA9E8446A3}"/>
              </a:ext>
            </a:extLst>
          </p:cNvPr>
          <p:cNvSpPr txBox="1">
            <a:spLocks/>
          </p:cNvSpPr>
          <p:nvPr/>
        </p:nvSpPr>
        <p:spPr>
          <a:xfrm>
            <a:off x="433416" y="2858874"/>
            <a:ext cx="4694211" cy="1798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pt-BR" sz="3600" b="1">
                <a:solidFill>
                  <a:schemeClr val="accent6">
                    <a:lumMod val="75000"/>
                  </a:schemeClr>
                </a:solidFill>
              </a:rPr>
              <a:t>Responderam: 30</a:t>
            </a:r>
          </a:p>
          <a:p>
            <a:pPr algn="ctr">
              <a:lnSpc>
                <a:spcPct val="120000"/>
              </a:lnSpc>
            </a:pPr>
            <a:r>
              <a:rPr lang="pt-BR" sz="3600" b="1">
                <a:solidFill>
                  <a:schemeClr val="accent2">
                    <a:lumMod val="75000"/>
                  </a:schemeClr>
                </a:solidFill>
              </a:rPr>
              <a:t>Não responderam: 3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D86586E-264F-72B3-2EAD-9A985FF7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204" y="2263576"/>
            <a:ext cx="6781380" cy="40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9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92211-75B6-12CA-355C-204DEB8C5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04282-F712-5365-083C-007E4F502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4394"/>
            <a:ext cx="12192000" cy="1363958"/>
          </a:xfrm>
        </p:spPr>
        <p:txBody>
          <a:bodyPr>
            <a:noAutofit/>
          </a:bodyPr>
          <a:lstStyle/>
          <a:p>
            <a:pPr algn="ctr"/>
            <a:r>
              <a:rPr lang="pt-BR" sz="5400" b="1">
                <a:solidFill>
                  <a:schemeClr val="tx1">
                    <a:lumMod val="75000"/>
                    <a:lumOff val="25000"/>
                  </a:schemeClr>
                </a:solidFill>
                <a:cs typeface="Calibri Light"/>
              </a:rPr>
              <a:t>Iniciativas consideradas mais relevantes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DB2BAFA-B4CE-87EF-B76A-3CF54609AE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CD745AD-0DA6-187C-06C2-112550995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499FBA1-5DDA-BA1D-87B4-F432A0AED057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45A8061-A5E4-0925-D0A7-72F8877079B6}"/>
              </a:ext>
            </a:extLst>
          </p:cNvPr>
          <p:cNvSpPr txBox="1">
            <a:spLocks/>
          </p:cNvSpPr>
          <p:nvPr/>
        </p:nvSpPr>
        <p:spPr>
          <a:xfrm>
            <a:off x="665922" y="2336740"/>
            <a:ext cx="7389894" cy="33686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lnSpc>
                <a:spcPct val="100000"/>
              </a:lnSpc>
              <a:spcAft>
                <a:spcPts val="4800"/>
              </a:spcAft>
              <a:buAutoNum type="arabicParenR"/>
            </a:pPr>
            <a:r>
              <a:rPr lang="pt-BR" sz="4000" b="1"/>
              <a:t>Capacitação e disseminação de conhecimento</a:t>
            </a:r>
          </a:p>
          <a:p>
            <a:pPr marL="742950" indent="-742950">
              <a:lnSpc>
                <a:spcPct val="100000"/>
              </a:lnSpc>
              <a:spcAft>
                <a:spcPts val="4800"/>
              </a:spcAft>
              <a:buAutoNum type="arabicParenR"/>
            </a:pPr>
            <a:r>
              <a:rPr lang="pt-BR" sz="4000" b="1"/>
              <a:t>Orientação técnica e produção de materiais de apoio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4985F89-C956-A1D0-5D37-6E0C226315C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43442" y="1918351"/>
            <a:ext cx="3368638" cy="336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7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3D3AD-6E92-4389-BA42-CFD7FCAFC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Computador em cima de um balcão&#10;&#10;O conteúdo gerado por IA pode estar incorreto.">
            <a:extLst>
              <a:ext uri="{FF2B5EF4-FFF2-40B4-BE49-F238E27FC236}">
                <a16:creationId xmlns:a16="http://schemas.microsoft.com/office/drawing/2014/main" id="{60F04B5F-2A75-1EA9-69D0-9DFCAF854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343" y="2448251"/>
            <a:ext cx="7054969" cy="5025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40E7AFA-3DC9-3C6B-B4DE-3638A6199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09" y="1648522"/>
            <a:ext cx="3932237" cy="1599459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C50A61A-B8EB-9EFA-18F5-39DBFDD409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9E70024-80D0-2290-F495-CA931488D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C132663-DDD8-A818-6522-47A3E28B3037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2A28C22-67B2-AFE3-2905-2C34E63CD77B}"/>
              </a:ext>
            </a:extLst>
          </p:cNvPr>
          <p:cNvSpPr txBox="1">
            <a:spLocks/>
          </p:cNvSpPr>
          <p:nvPr/>
        </p:nvSpPr>
        <p:spPr>
          <a:xfrm>
            <a:off x="1429578" y="537597"/>
            <a:ext cx="9332844" cy="1678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400" b="1" dirty="0">
                <a:cs typeface="Calibri Light"/>
              </a:rPr>
              <a:t>Como os Tribunais de Contas têm </a:t>
            </a:r>
            <a:br>
              <a:rPr lang="pt-BR" sz="4400" b="1" dirty="0">
                <a:cs typeface="Calibri Light"/>
              </a:rPr>
            </a:br>
            <a:r>
              <a:rPr lang="pt-BR" sz="4400" b="1" dirty="0">
                <a:cs typeface="Calibri Light"/>
              </a:rPr>
              <a:t>avaliado os Sistemas de Controle </a:t>
            </a:r>
            <a:br>
              <a:rPr lang="pt-BR" sz="4400" b="1" dirty="0">
                <a:cs typeface="Calibri Light"/>
              </a:rPr>
            </a:br>
            <a:r>
              <a:rPr lang="pt-BR" sz="4400" b="1" dirty="0">
                <a:cs typeface="Calibri Light"/>
              </a:rPr>
              <a:t>Interno dos jurisdicionados?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5201D11-D7BE-31E7-FD22-26F4773AF47A}"/>
              </a:ext>
            </a:extLst>
          </p:cNvPr>
          <p:cNvSpPr txBox="1">
            <a:spLocks/>
          </p:cNvSpPr>
          <p:nvPr/>
        </p:nvSpPr>
        <p:spPr>
          <a:xfrm>
            <a:off x="6997147" y="2866645"/>
            <a:ext cx="5709585" cy="33686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lnSpc>
                <a:spcPct val="100000"/>
              </a:lnSpc>
              <a:spcAft>
                <a:spcPts val="4800"/>
              </a:spcAft>
              <a:buAutoNum type="arabicParenR"/>
            </a:pPr>
            <a:r>
              <a:rPr lang="pt-BR" sz="4000" b="1" dirty="0"/>
              <a:t>Fiscalizações</a:t>
            </a:r>
          </a:p>
          <a:p>
            <a:pPr marL="742950" indent="-742950">
              <a:lnSpc>
                <a:spcPct val="100000"/>
              </a:lnSpc>
              <a:spcAft>
                <a:spcPts val="4800"/>
              </a:spcAft>
              <a:buAutoNum type="arabicParenR"/>
            </a:pPr>
            <a:r>
              <a:rPr lang="pt-BR" sz="4000" b="1" dirty="0"/>
              <a:t>Indicadores</a:t>
            </a:r>
          </a:p>
          <a:p>
            <a:pPr marL="742950" indent="-742950">
              <a:lnSpc>
                <a:spcPct val="100000"/>
              </a:lnSpc>
              <a:spcAft>
                <a:spcPts val="4800"/>
              </a:spcAft>
              <a:buAutoNum type="arabicParenR"/>
            </a:pPr>
            <a:r>
              <a:rPr lang="pt-BR" sz="4000" b="1" dirty="0"/>
              <a:t>Questionários</a:t>
            </a:r>
          </a:p>
        </p:txBody>
      </p:sp>
    </p:spTree>
    <p:extLst>
      <p:ext uri="{BB962C8B-B14F-4D97-AF65-F5344CB8AC3E}">
        <p14:creationId xmlns:p14="http://schemas.microsoft.com/office/powerpoint/2010/main" val="426448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FC04A-7C30-3D98-E628-AEEE59DA2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2A813CF-405C-21DD-75FC-662D2F7A0E1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D1D5715-F844-BC5F-AE0E-AC94CE575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A327E28-5161-4924-11A7-3668701970D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B61FF0FD-2A8C-1243-25E0-23BAE6C8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394" y="555736"/>
            <a:ext cx="6905211" cy="890333"/>
          </a:xfrm>
        </p:spPr>
        <p:txBody>
          <a:bodyPr>
            <a:noAutofit/>
          </a:bodyPr>
          <a:lstStyle/>
          <a:p>
            <a:pPr algn="ctr"/>
            <a:r>
              <a:rPr lang="pt-BR" sz="5400" b="1"/>
              <a:t>Pontos de atenção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610B26A9-2EA6-0477-D3B8-0A7C7145C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97" y="2276256"/>
            <a:ext cx="6794500" cy="402283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pt-BR" sz="4000" dirty="0"/>
              <a:t>Baixo percentual de ações que visam o aperfeiçoamento do sistema de gestão de riscos</a:t>
            </a:r>
          </a:p>
        </p:txBody>
      </p:sp>
      <p:pic>
        <p:nvPicPr>
          <p:cNvPr id="4" name="Imagem 3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BC9684D7-E012-6F61-D13E-2A69EEEA4D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7383" y="2007299"/>
            <a:ext cx="6502389" cy="4326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311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E1CCCF-D39E-8D0B-5AEB-6AE9A9CFA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4DD53B5-912C-D94F-8F62-C596A70AB11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D47DBAF-9914-550B-2524-B9511C860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1596D93-9344-42A9-62B4-24F7B7C7F2A3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8CC0E206-C5E2-67F6-007B-22265AF6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394" y="555736"/>
            <a:ext cx="6905211" cy="890333"/>
          </a:xfrm>
        </p:spPr>
        <p:txBody>
          <a:bodyPr>
            <a:noAutofit/>
          </a:bodyPr>
          <a:lstStyle/>
          <a:p>
            <a:pPr algn="ctr"/>
            <a:r>
              <a:rPr lang="pt-BR" sz="5400" b="1" dirty="0"/>
              <a:t>Pontos de atenção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D5D766ED-86DA-FC5F-ECE0-F33C6C786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97" y="2276256"/>
            <a:ext cx="6794500" cy="402283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sz="4400" dirty="0"/>
              <a:t>Baixo alinhamento de normas ao modelo das três linhas (The IIA)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t-BR" sz="4400" dirty="0"/>
          </a:p>
        </p:txBody>
      </p:sp>
      <p:pic>
        <p:nvPicPr>
          <p:cNvPr id="3" name="Imagem 2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88B1A96F-2C28-F775-011B-4E240A583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7383" y="2007299"/>
            <a:ext cx="6502389" cy="4326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680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F784F-08DF-AF32-894E-87F96404A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1FF0B4C-A785-4F88-B8B1-6A9DA34147C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D2BD8D7-D541-A390-59B1-94390917F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8D0B32D-3EC9-7C40-6857-D3452D39CDA8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28484DBC-024E-B56A-DCCD-45094760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394" y="555736"/>
            <a:ext cx="6905211" cy="890333"/>
          </a:xfrm>
        </p:spPr>
        <p:txBody>
          <a:bodyPr>
            <a:noAutofit/>
          </a:bodyPr>
          <a:lstStyle/>
          <a:p>
            <a:pPr algn="ctr"/>
            <a:r>
              <a:rPr lang="pt-BR" sz="5400" b="1"/>
              <a:t>Pontos de atenção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4D8A54C7-FF75-E22F-08D6-5EF6FDB08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97" y="2276256"/>
            <a:ext cx="6794500" cy="402283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sz="4400" dirty="0"/>
              <a:t>11% dos Tribunais de Contas não avaliam os controles internos dos jurisdicionados </a:t>
            </a:r>
          </a:p>
        </p:txBody>
      </p:sp>
      <p:pic>
        <p:nvPicPr>
          <p:cNvPr id="3" name="Imagem 2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384B344A-9622-5E60-32ED-A86A4BA75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7383" y="2007299"/>
            <a:ext cx="6502389" cy="4326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376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DD454-9952-8C97-CE91-68FF20B38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lose de um cata-vento">
            <a:extLst>
              <a:ext uri="{FF2B5EF4-FFF2-40B4-BE49-F238E27FC236}">
                <a16:creationId xmlns:a16="http://schemas.microsoft.com/office/drawing/2014/main" id="{FDF73375-E1B2-4716-B937-7B3FDCA0CA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8" r="2358" b="1"/>
          <a:stretch/>
        </p:blipFill>
        <p:spPr>
          <a:xfrm>
            <a:off x="100431" y="193513"/>
            <a:ext cx="6149208" cy="6423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2F82C8B-CB93-3ECC-05AA-B1AF0683AF3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C231EB6-76C4-F884-C266-79DE858AE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7777F9D-C109-1ECF-BF06-51DC05A56F08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83F34769-58AD-A9F8-9923-AEB5126A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828" y="2982244"/>
            <a:ext cx="5006157" cy="890333"/>
          </a:xfrm>
        </p:spPr>
        <p:txBody>
          <a:bodyPr>
            <a:noAutofit/>
          </a:bodyPr>
          <a:lstStyle/>
          <a:p>
            <a:pPr algn="ctr"/>
            <a:r>
              <a:rPr lang="pt-BR" sz="7200" b="1"/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7832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9683BF-8DCA-B76C-D30A-7ECF17C75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44DA5F5-456E-F2EE-2FFB-E9A387069F87}"/>
              </a:ext>
            </a:extLst>
          </p:cNvPr>
          <p:cNvSpPr/>
          <p:nvPr/>
        </p:nvSpPr>
        <p:spPr>
          <a:xfrm>
            <a:off x="0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39CB6867-9EA5-D81F-116A-77268F607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2098" y="1664236"/>
            <a:ext cx="10350678" cy="2412999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>
              <a:lnSpc>
                <a:spcPts val="6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6000" spc="0"/>
              <a:t>“</a:t>
            </a:r>
            <a:r>
              <a:rPr lang="pt-BR" sz="6000"/>
              <a:t>Se quer ir rápido, vá sozinho; </a:t>
            </a:r>
            <a:br>
              <a:rPr lang="pt-BR" sz="6000"/>
            </a:br>
            <a:r>
              <a:rPr lang="pt-BR" sz="6000"/>
              <a:t>se quer ir longe, vá acompanhado</a:t>
            </a:r>
            <a:r>
              <a:rPr lang="pt-BR" sz="6000" spc="0"/>
              <a:t>”</a:t>
            </a:r>
            <a:endParaRPr lang="pt-BR" sz="6000" b="0" spc="0" noProof="1">
              <a:solidFill>
                <a:schemeClr val="tx1">
                  <a:lumMod val="75000"/>
                  <a:lumOff val="25000"/>
                </a:schemeClr>
              </a:solidFill>
              <a:cs typeface="Calibri Light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A8142EB-7F0C-385D-65B4-9AA337157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28CD853E-B080-0B5C-41D5-76FFFAEEBB2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587" y="290378"/>
            <a:ext cx="2565833" cy="827221"/>
          </a:xfrm>
          <a:prstGeom prst="rect">
            <a:avLst/>
          </a:prstGeom>
        </p:spPr>
      </p:pic>
      <p:sp>
        <p:nvSpPr>
          <p:cNvPr id="23" name="Título 9">
            <a:extLst>
              <a:ext uri="{FF2B5EF4-FFF2-40B4-BE49-F238E27FC236}">
                <a16:creationId xmlns:a16="http://schemas.microsoft.com/office/drawing/2014/main" id="{11D9283C-C4DD-4DE4-3BE5-2F7BD30143BC}"/>
              </a:ext>
            </a:extLst>
          </p:cNvPr>
          <p:cNvSpPr txBox="1">
            <a:spLocks/>
          </p:cNvSpPr>
          <p:nvPr/>
        </p:nvSpPr>
        <p:spPr>
          <a:xfrm>
            <a:off x="4949736" y="3425203"/>
            <a:ext cx="5708767" cy="1362982"/>
          </a:xfrm>
          <a:prstGeom prst="rect">
            <a:avLst/>
          </a:prstGeom>
          <a:noFill/>
        </p:spPr>
        <p:txBody>
          <a:bodyPr vert="horz" lIns="180000" tIns="180000" rIns="252000" bIns="18000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800" b="1" kern="1200" spc="-3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0" spc="0"/>
              <a:t>Provérbio popular</a:t>
            </a:r>
          </a:p>
        </p:txBody>
      </p:sp>
    </p:spTree>
    <p:extLst>
      <p:ext uri="{BB962C8B-B14F-4D97-AF65-F5344CB8AC3E}">
        <p14:creationId xmlns:p14="http://schemas.microsoft.com/office/powerpoint/2010/main" val="182929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06FDED-A459-CE25-03CA-DCB5C2276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C0FA810-D498-61FE-F3DD-920381EC2E59}"/>
              </a:ext>
            </a:extLst>
          </p:cNvPr>
          <p:cNvSpPr/>
          <p:nvPr/>
        </p:nvSpPr>
        <p:spPr>
          <a:xfrm>
            <a:off x="0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2C7CDCBC-0EE7-BDC4-3A5A-F1360AA2F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391" y="4445808"/>
            <a:ext cx="3227070" cy="1013215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 rtl="0"/>
            <a:r>
              <a:rPr lang="pt-BR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Obrigado!</a:t>
            </a:r>
            <a:endParaRPr lang="pt-BR" b="0" noProof="1">
              <a:solidFill>
                <a:schemeClr val="tx1">
                  <a:lumMod val="75000"/>
                  <a:lumOff val="25000"/>
                </a:schemeClr>
              </a:solidFill>
              <a:cs typeface="Calibri Light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58A73E-3DE7-E8D0-FEEE-175B6419C7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06540" y="4516150"/>
            <a:ext cx="3067621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b="1" noProof="1">
                <a:solidFill>
                  <a:schemeClr val="tx1"/>
                </a:solidFill>
              </a:rPr>
              <a:t>Ricardo André Becker</a:t>
            </a:r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8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F01284D7-4A15-934C-2F26-52EE246E94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5682" y="4543650"/>
            <a:ext cx="218799" cy="218799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3F537E1-AE5A-2C3C-4399-61E4C10B51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63819" y="4858655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+55 61 3527-5369</a:t>
            </a:r>
          </a:p>
        </p:txBody>
      </p:sp>
      <p:pic>
        <p:nvPicPr>
          <p:cNvPr id="10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10038508-F866-FCCF-726D-0B85B69EDE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5682" y="4893522"/>
            <a:ext cx="218799" cy="218799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35EBF8C8-AEAC-C4E8-9761-820D050FFA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3819" y="5188461"/>
            <a:ext cx="2910342" cy="316653"/>
          </a:xfrm>
          <a:noFill/>
        </p:spPr>
        <p:txBody>
          <a:bodyPr rtlCol="0">
            <a:normAutofit fontScale="92500"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ricardoab@tcu.gov.br</a:t>
            </a:r>
          </a:p>
        </p:txBody>
      </p:sp>
      <p:pic>
        <p:nvPicPr>
          <p:cNvPr id="9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15634772-EF31-7741-8367-2B8A1EE2C8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5682" y="5240224"/>
            <a:ext cx="218799" cy="218799"/>
          </a:xfrm>
          <a:prstGeom prst="rect">
            <a:avLst/>
          </a:prstGeom>
        </p:spPr>
      </p:pic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4AAAFF7F-6AC0-57AC-A396-BD54FD4705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3819" y="5537316"/>
            <a:ext cx="2910342" cy="316653"/>
          </a:xfrm>
          <a:noFill/>
        </p:spPr>
        <p:txBody>
          <a:bodyPr rtlCol="0">
            <a:normAutofit fontScale="92500" lnSpcReduction="20000"/>
          </a:bodyPr>
          <a:lstStyle/>
          <a:p>
            <a:pPr rtl="0"/>
            <a:r>
              <a:rPr lang="pt-BR" noProof="1">
                <a:solidFill>
                  <a:schemeClr val="tx1"/>
                </a:solidFill>
              </a:rPr>
              <a:t>www.tcu.gov.br</a:t>
            </a:r>
          </a:p>
        </p:txBody>
      </p:sp>
      <p:pic>
        <p:nvPicPr>
          <p:cNvPr id="11" name="Elemento gráfico 10" descr="Link">
            <a:extLst>
              <a:ext uri="{FF2B5EF4-FFF2-40B4-BE49-F238E27FC236}">
                <a16:creationId xmlns:a16="http://schemas.microsoft.com/office/drawing/2014/main" id="{EC0F259F-43E7-F50D-AACE-F12D0578470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5682" y="5565848"/>
            <a:ext cx="244673" cy="244673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D15A865-CAF9-077A-A355-BB6BD4D2EE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4C338AC-26E8-63E8-3690-E23DB306AC3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71" y="1235662"/>
            <a:ext cx="5839857" cy="22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build="p"/>
      <p:bldP spid="5" grpId="0" build="p"/>
      <p:bldP spid="6" grpId="0" build="p"/>
      <p:bldP spid="16" grpId="0" build="p"/>
    </p:bldLst>
  </p:timing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EF687585-50E1-4AA8-86E3-A0EA7DE0CA3E}"/>
</file>

<file path=customXml/itemProps2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3BA91D-CC03-4A80-8B25-E3FE65191154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1ae3ea05-53a8-4f32-b802-dfbe623c3b8a"/>
    <ds:schemaRef ds:uri="http://schemas.openxmlformats.org/package/2006/metadata/core-properties"/>
    <ds:schemaRef ds:uri="b22e846b-2e75-4a71-8f67-cc4f94cb4e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1517</TotalTime>
  <Words>223</Words>
  <Application>Microsoft Office PowerPoint</Application>
  <PresentationFormat>Personalizar</PresentationFormat>
  <Paragraphs>45</Paragraphs>
  <Slides>12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22º Ciclo_PPT_template_Joseane Aparecida Corrêa</vt:lpstr>
      <vt:lpstr>Contribuições do Controle Externo para o Controle Interno</vt:lpstr>
      <vt:lpstr> </vt:lpstr>
      <vt:lpstr>Resultados da Pesquisa “Contribuições do Controle Externo  para o Controle Interno”</vt:lpstr>
      <vt:lpstr>Participação dos Tribunais de Contas</vt:lpstr>
      <vt:lpstr>Iniciativas consideradas mais relevantes</vt:lpstr>
      <vt:lpstr> </vt:lpstr>
      <vt:lpstr>Pontos de atenção</vt:lpstr>
      <vt:lpstr>Pontos de atenção</vt:lpstr>
      <vt:lpstr>Pontos de atenção</vt:lpstr>
      <vt:lpstr>Conclusão</vt:lpstr>
      <vt:lpstr>“Se quer ir rápido, vá sozinho;  se quer ir longe, vá acompanhado”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Ricardo André Becker</cp:lastModifiedBy>
  <cp:revision>25</cp:revision>
  <dcterms:created xsi:type="dcterms:W3CDTF">2022-06-01T22:49:47Z</dcterms:created>
  <dcterms:modified xsi:type="dcterms:W3CDTF">2026-09-15T18:52:09Z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