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Calibri (MS) Bold" charset="1" panose="020F0702030404030204"/>
      <p:regular r:id="rId20"/>
    </p:embeddedFont>
    <p:embeddedFont>
      <p:font typeface="Calibri (MS)" charset="1" panose="020F0502020204030204"/>
      <p:regular r:id="rId21"/>
    </p:embeddedFont>
    <p:embeddedFont>
      <p:font typeface="Montserrat Bold" charset="1" panose="00000800000000000000"/>
      <p:regular r:id="rId23"/>
    </p:embeddedFont>
    <p:embeddedFont>
      <p:font typeface="Raleway Bold" charset="1" panose="0000000000000000000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theme" Target="theme/theme2.xml"/><Relationship Id="rId26" Type="http://schemas.openxmlformats.org/officeDocument/2006/relationships/notesSlide" Target="notesSlides/notesSlide5.xml"/><Relationship Id="rId21" Type="http://schemas.openxmlformats.org/officeDocument/2006/relationships/font" Target="fonts/font21.fntdata"/><Relationship Id="rId3" Type="http://schemas.openxmlformats.org/officeDocument/2006/relationships/viewProps" Target="viewProps.xml"/><Relationship Id="rId34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5" Type="http://schemas.openxmlformats.org/officeDocument/2006/relationships/notesSlide" Target="notesSlides/notesSlide4.xml"/><Relationship Id="rId33" Type="http://schemas.openxmlformats.org/officeDocument/2006/relationships/notesSlide" Target="notesSlides/notesSlide11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font" Target="fonts/font20.fntdata"/><Relationship Id="rId29" Type="http://schemas.openxmlformats.org/officeDocument/2006/relationships/notesSlide" Target="notesSlides/notesSlide7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24" Type="http://schemas.openxmlformats.org/officeDocument/2006/relationships/notesSlide" Target="notesSlides/notesSlide3.xml"/><Relationship Id="rId32" Type="http://schemas.openxmlformats.org/officeDocument/2006/relationships/notesSlide" Target="notesSlides/notesSlide10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font" Target="fonts/font23.fntdata"/><Relationship Id="rId28" Type="http://schemas.openxmlformats.org/officeDocument/2006/relationships/font" Target="fonts/font28.fntdata"/><Relationship Id="rId5" Type="http://schemas.openxmlformats.org/officeDocument/2006/relationships/tableStyles" Target="tableStyles.xml"/><Relationship Id="rId36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notesSlide" Target="notesSlides/notesSlide1.xml"/><Relationship Id="rId31" Type="http://schemas.openxmlformats.org/officeDocument/2006/relationships/notesSlide" Target="notesSlides/notesSlide9.xml"/><Relationship Id="rId14" Type="http://schemas.openxmlformats.org/officeDocument/2006/relationships/slide" Target="slides/slide9.xml"/><Relationship Id="rId22" Type="http://schemas.openxmlformats.org/officeDocument/2006/relationships/notesSlide" Target="notesSlides/notesSlide2.xml"/><Relationship Id="rId27" Type="http://schemas.openxmlformats.org/officeDocument/2006/relationships/notesSlide" Target="notesSlides/notesSlide6.xml"/><Relationship Id="rId30" Type="http://schemas.openxmlformats.org/officeDocument/2006/relationships/notesSlide" Target="notesSlides/notesSlide8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35" Type="http://schemas.openxmlformats.org/officeDocument/2006/relationships/customXml" Target="../customXml/item2.xml"/><Relationship Id="rId8" Type="http://schemas.openxmlformats.org/officeDocument/2006/relationships/slide" Target="slides/slide3.xml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2.jpe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13.svg" Type="http://schemas.openxmlformats.org/officeDocument/2006/relationships/image"/><Relationship Id="rId12" Target="../media/image14.png" Type="http://schemas.openxmlformats.org/officeDocument/2006/relationships/image"/><Relationship Id="rId13" Target="../media/image15.svg" Type="http://schemas.openxmlformats.org/officeDocument/2006/relationships/image"/><Relationship Id="rId14" Target="../media/image16.png" Type="http://schemas.openxmlformats.org/officeDocument/2006/relationships/image"/><Relationship Id="rId15" Target="../media/image17.svg" Type="http://schemas.openxmlformats.org/officeDocument/2006/relationships/image"/><Relationship Id="rId16" Target="../media/image18.png" Type="http://schemas.openxmlformats.org/officeDocument/2006/relationships/image"/><Relationship Id="rId17" Target="../media/image19.svg" Type="http://schemas.openxmlformats.org/officeDocument/2006/relationships/image"/><Relationship Id="rId18" Target="../media/image20.png" Type="http://schemas.openxmlformats.org/officeDocument/2006/relationships/image"/><Relationship Id="rId19" Target="../media/image21.svg" Type="http://schemas.openxmlformats.org/officeDocument/2006/relationships/image"/><Relationship Id="rId2" Target="../notesSlides/notesSlide3.xml" Type="http://schemas.openxmlformats.org/officeDocument/2006/relationships/notesSlide"/><Relationship Id="rId3" Target="../media/image2.jpe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2.jpeg" Type="http://schemas.openxmlformats.org/officeDocument/2006/relationships/image"/><Relationship Id="rId6" Target="../media/image2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png" Type="http://schemas.openxmlformats.org/officeDocument/2006/relationships/image"/><Relationship Id="rId12" Target="../media/image29.png" Type="http://schemas.openxmlformats.org/officeDocument/2006/relationships/image"/><Relationship Id="rId2" Target="../notesSlides/notesSlide5.xml" Type="http://schemas.openxmlformats.org/officeDocument/2006/relationships/notesSlid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2.jpeg" Type="http://schemas.openxmlformats.org/officeDocument/2006/relationships/image"/><Relationship Id="rId6" Target="../media/image23.png" Type="http://schemas.openxmlformats.org/officeDocument/2006/relationships/image"/><Relationship Id="rId7" Target="../media/image24.png" Type="http://schemas.openxmlformats.org/officeDocument/2006/relationships/image"/><Relationship Id="rId8" Target="../media/image25.pn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svg" Type="http://schemas.openxmlformats.org/officeDocument/2006/relationships/image"/><Relationship Id="rId12" Target="../media/image36.png" Type="http://schemas.openxmlformats.org/officeDocument/2006/relationships/image"/><Relationship Id="rId13" Target="../media/image37.svg" Type="http://schemas.openxmlformats.org/officeDocument/2006/relationships/image"/><Relationship Id="rId14" Target="../media/image38.png" Type="http://schemas.openxmlformats.org/officeDocument/2006/relationships/image"/><Relationship Id="rId15" Target="../media/image39.svg" Type="http://schemas.openxmlformats.org/officeDocument/2006/relationships/image"/><Relationship Id="rId16" Target="../media/image40.png" Type="http://schemas.openxmlformats.org/officeDocument/2006/relationships/image"/><Relationship Id="rId17" Target="../media/image41.svg" Type="http://schemas.openxmlformats.org/officeDocument/2006/relationships/image"/><Relationship Id="rId18" Target="../media/image42.png" Type="http://schemas.openxmlformats.org/officeDocument/2006/relationships/image"/><Relationship Id="rId19" Target="../media/image43.svg" Type="http://schemas.openxmlformats.org/officeDocument/2006/relationships/image"/><Relationship Id="rId2" Target="../notesSlides/notesSlide6.xml" Type="http://schemas.openxmlformats.org/officeDocument/2006/relationships/notesSlide"/><Relationship Id="rId20" Target="../media/image44.png" Type="http://schemas.openxmlformats.org/officeDocument/2006/relationships/image"/><Relationship Id="rId21" Target="../media/image45.sv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2.jpe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32.png" Type="http://schemas.openxmlformats.org/officeDocument/2006/relationships/image"/><Relationship Id="rId9" Target="../media/image3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png" Type="http://schemas.openxmlformats.org/officeDocument/2006/relationships/image"/><Relationship Id="rId11" Target="../media/image51.svg" Type="http://schemas.openxmlformats.org/officeDocument/2006/relationships/image"/><Relationship Id="rId12" Target="../media/image52.png" Type="http://schemas.openxmlformats.org/officeDocument/2006/relationships/image"/><Relationship Id="rId13" Target="../media/image53.png" Type="http://schemas.openxmlformats.org/officeDocument/2006/relationships/image"/><Relationship Id="rId14" Target="../media/image54.svg" Type="http://schemas.openxmlformats.org/officeDocument/2006/relationships/image"/><Relationship Id="rId15" Target="../media/image55.png" Type="http://schemas.openxmlformats.org/officeDocument/2006/relationships/image"/><Relationship Id="rId16" Target="../media/image56.svg" Type="http://schemas.openxmlformats.org/officeDocument/2006/relationships/image"/><Relationship Id="rId17" Target="../media/image57.png" Type="http://schemas.openxmlformats.org/officeDocument/2006/relationships/image"/><Relationship Id="rId18" Target="../media/image58.svg" Type="http://schemas.openxmlformats.org/officeDocument/2006/relationships/image"/><Relationship Id="rId2" Target="../notesSlides/notesSlide7.xml" Type="http://schemas.openxmlformats.org/officeDocument/2006/relationships/notesSlide"/><Relationship Id="rId3" Target="../media/image2.jpe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46.png" Type="http://schemas.openxmlformats.org/officeDocument/2006/relationships/image"/><Relationship Id="rId7" Target="../media/image47.svg" Type="http://schemas.openxmlformats.org/officeDocument/2006/relationships/image"/><Relationship Id="rId8" Target="../media/image48.png" Type="http://schemas.openxmlformats.org/officeDocument/2006/relationships/image"/><Relationship Id="rId9" Target="../media/image4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3.svg" Type="http://schemas.openxmlformats.org/officeDocument/2006/relationships/image"/><Relationship Id="rId11" Target="../media/image64.png" Type="http://schemas.openxmlformats.org/officeDocument/2006/relationships/image"/><Relationship Id="rId12" Target="../media/image65.svg" Type="http://schemas.openxmlformats.org/officeDocument/2006/relationships/image"/><Relationship Id="rId13" Target="../media/image66.png" Type="http://schemas.openxmlformats.org/officeDocument/2006/relationships/image"/><Relationship Id="rId14" Target="../media/image67.svg" Type="http://schemas.openxmlformats.org/officeDocument/2006/relationships/image"/><Relationship Id="rId15" Target="../media/image68.png" Type="http://schemas.openxmlformats.org/officeDocument/2006/relationships/image"/><Relationship Id="rId16" Target="../media/image69.svg" Type="http://schemas.openxmlformats.org/officeDocument/2006/relationships/image"/><Relationship Id="rId2" Target="../notesSlides/notesSlide8.xml" Type="http://schemas.openxmlformats.org/officeDocument/2006/relationships/notesSlide"/><Relationship Id="rId3" Target="../media/image2.jpe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59.png" Type="http://schemas.openxmlformats.org/officeDocument/2006/relationships/image"/><Relationship Id="rId7" Target="../media/image60.svg" Type="http://schemas.openxmlformats.org/officeDocument/2006/relationships/image"/><Relationship Id="rId8" Target="../media/image61.png" Type="http://schemas.openxmlformats.org/officeDocument/2006/relationships/image"/><Relationship Id="rId9" Target="../media/image6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2.jpeg" Type="http://schemas.openxmlformats.org/officeDocument/2006/relationships/image"/><Relationship Id="rId6" Target="../media/image70.png" Type="http://schemas.openxmlformats.org/officeDocument/2006/relationships/image"/><Relationship Id="rId7" Target="../media/image71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leisestaduais.com.br/rn/lei-complementar-n-122-1994-rio-grande-do-norte-dispoe-sobre-o-regime-juridico-unico-dos-servidores-publicos-civis-do-estado-e-das-autarquias-e-fundacoes-publicas-estaduais-institui-o-respectivo-estatuto-e-da-outras-providencias?origin=instituicao" TargetMode="External" Type="http://schemas.openxmlformats.org/officeDocument/2006/relationships/hyperlink"/><Relationship Id="rId11" Target="https://www.tce.rn.gov.br/as/corregedoria/LegislacaoCorregedoria/Codigo_de_Conduta_%C3%89tica_dos_Membros_do_TCERN.pdf" TargetMode="External" Type="http://schemas.openxmlformats.org/officeDocument/2006/relationships/hyperlink"/><Relationship Id="rId12" Target="https://www.tce.rn.gov.br/as/corregedoria/LegislacaoCorregedoria/Resolucao_n_0172023__Novo_Codigo_de_Conduta_Etica.pdf" TargetMode="External" Type="http://schemas.openxmlformats.org/officeDocument/2006/relationships/hyperlink"/><Relationship Id="rId13" Target="https://www.tce.rn.gov.br/Content/Corregedoria/Cartilhas/Cartilha%20Conduta%20%C3%89tica%20no%20Per%C3%ADodo%20Eleitoral.pdf" TargetMode="External" Type="http://schemas.openxmlformats.org/officeDocument/2006/relationships/hyperlink"/><Relationship Id="rId2" Target="../notesSlides/notesSlide10.xml" Type="http://schemas.openxmlformats.org/officeDocument/2006/relationships/notesSlid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2.jpeg" Type="http://schemas.openxmlformats.org/officeDocument/2006/relationships/image"/><Relationship Id="rId6" Target="https://www.planalto.gov.br/ccivil_03/leis/l9504.htm" TargetMode="External" Type="http://schemas.openxmlformats.org/officeDocument/2006/relationships/hyperlink"/><Relationship Id="rId7" Target="https://s3-nbasp.irbcontas.org.br/nbasp/jet-form-builder/78f1893678afbeaa90b1fa01b9cfb860/2025/12/NBASP-10-Independencia-dos-Tribunais-de-Contas.pdf" TargetMode="External" Type="http://schemas.openxmlformats.org/officeDocument/2006/relationships/hyperlink"/><Relationship Id="rId8" Target="https://nbasp.irbcontas.org.br/wp-content/uploads/2022/11/NBASP-130-Gestao-da-Etica-pelos-TCs.pdf" TargetMode="External" Type="http://schemas.openxmlformats.org/officeDocument/2006/relationships/hyperlink"/><Relationship Id="rId9" Target="https://www.oecd.org/content/dam/oecd/en/publications/reports/2020/05/oecd-public-integrity-handbook_598692a5/ac8ed8e8-en.pdf" TargetMode="External" Type="http://schemas.openxmlformats.org/officeDocument/2006/relationships/hyperlink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6.png" Type="http://schemas.openxmlformats.org/officeDocument/2006/relationships/image"/><Relationship Id="rId4" Target="../media/image72.png" Type="http://schemas.openxmlformats.org/officeDocument/2006/relationships/image"/><Relationship Id="rId5" Target="../media/image73.png" Type="http://schemas.openxmlformats.org/officeDocument/2006/relationships/image"/><Relationship Id="rId6" Target="../media/image74.svg" Type="http://schemas.openxmlformats.org/officeDocument/2006/relationships/image"/><Relationship Id="rId7" Target="../media/image75.png" Type="http://schemas.openxmlformats.org/officeDocument/2006/relationships/image"/><Relationship Id="rId8" Target="../media/image7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229" y="0"/>
            <a:ext cx="18279532" cy="10282238"/>
            <a:chOff x="0" y="0"/>
            <a:chExt cx="24372710" cy="137096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2697" cy="13709650"/>
            </a:xfrm>
            <a:custGeom>
              <a:avLst/>
              <a:gdLst/>
              <a:ahLst/>
              <a:cxnLst/>
              <a:rect r="r" b="b" t="t" l="l"/>
              <a:pathLst>
                <a:path h="13709650" w="24372697">
                  <a:moveTo>
                    <a:pt x="0" y="0"/>
                  </a:moveTo>
                  <a:lnTo>
                    <a:pt x="24372697" y="0"/>
                  </a:lnTo>
                  <a:lnTo>
                    <a:pt x="24372697" y="13709650"/>
                  </a:lnTo>
                  <a:lnTo>
                    <a:pt x="0" y="13709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6346876" y="7272842"/>
            <a:ext cx="5499646" cy="1155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6"/>
              </a:lnSpc>
            </a:pPr>
            <a:r>
              <a:rPr lang="en-US" b="true" sz="270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Cleyton Barbosa</a:t>
            </a:r>
          </a:p>
          <a:p>
            <a:pPr algn="ctr">
              <a:lnSpc>
                <a:spcPts val="2916"/>
              </a:lnSpc>
            </a:pPr>
            <a:r>
              <a:rPr lang="en-US" sz="27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Auditor de Controle Externo do TCE/RN</a:t>
            </a:r>
          </a:p>
          <a:p>
            <a:pPr algn="ctr">
              <a:lnSpc>
                <a:spcPts val="2916"/>
              </a:lnSpc>
            </a:pPr>
            <a:r>
              <a:rPr lang="en-US" sz="27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Diretor da Corregedoria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2081046" y="5643849"/>
            <a:ext cx="14031306" cy="1366284"/>
            <a:chOff x="0" y="0"/>
            <a:chExt cx="18708408" cy="182171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708412" cy="1821716"/>
            </a:xfrm>
            <a:custGeom>
              <a:avLst/>
              <a:gdLst/>
              <a:ahLst/>
              <a:cxnLst/>
              <a:rect r="r" b="b" t="t" l="l"/>
              <a:pathLst>
                <a:path h="1821716" w="18708412">
                  <a:moveTo>
                    <a:pt x="0" y="0"/>
                  </a:moveTo>
                  <a:lnTo>
                    <a:pt x="18708412" y="0"/>
                  </a:lnTo>
                  <a:lnTo>
                    <a:pt x="18708412" y="1821716"/>
                  </a:lnTo>
                  <a:lnTo>
                    <a:pt x="0" y="18217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66136" r="0" b="-134072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8708408" cy="1850287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ctr">
                <a:lnSpc>
                  <a:spcPts val="4374"/>
                </a:lnSpc>
              </a:pPr>
              <a:r>
                <a:rPr lang="en-US" b="true" sz="405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COMPORTAMENTO ÉTICO DOS SERVIDORES DOS TRIBUNAIS DE CONTAS NO PERÍODO ELEITORAL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389366" y="1016403"/>
            <a:ext cx="11509267" cy="4336161"/>
            <a:chOff x="0" y="0"/>
            <a:chExt cx="15345689" cy="578154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345663" cy="5781548"/>
            </a:xfrm>
            <a:custGeom>
              <a:avLst/>
              <a:gdLst/>
              <a:ahLst/>
              <a:cxnLst/>
              <a:rect r="r" b="b" t="t" l="l"/>
              <a:pathLst>
                <a:path h="5781548" w="15345663">
                  <a:moveTo>
                    <a:pt x="0" y="0"/>
                  </a:moveTo>
                  <a:lnTo>
                    <a:pt x="15345663" y="0"/>
                  </a:lnTo>
                  <a:lnTo>
                    <a:pt x="15345663" y="5781548"/>
                  </a:lnTo>
                  <a:lnTo>
                    <a:pt x="0" y="5781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392157" y="8309686"/>
            <a:ext cx="11503685" cy="1424883"/>
            <a:chOff x="0" y="0"/>
            <a:chExt cx="15338247" cy="189984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338298" cy="1899793"/>
            </a:xfrm>
            <a:custGeom>
              <a:avLst/>
              <a:gdLst/>
              <a:ahLst/>
              <a:cxnLst/>
              <a:rect r="r" b="b" t="t" l="l"/>
              <a:pathLst>
                <a:path h="1899793" w="15338298">
                  <a:moveTo>
                    <a:pt x="0" y="0"/>
                  </a:moveTo>
                  <a:lnTo>
                    <a:pt x="15338298" y="0"/>
                  </a:lnTo>
                  <a:lnTo>
                    <a:pt x="15338298" y="1899793"/>
                  </a:lnTo>
                  <a:lnTo>
                    <a:pt x="0" y="1899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3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26651" y="558575"/>
            <a:ext cx="13456141" cy="1688465"/>
            <a:chOff x="0" y="0"/>
            <a:chExt cx="17941522" cy="22512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941523" cy="2251284"/>
            </a:xfrm>
            <a:custGeom>
              <a:avLst/>
              <a:gdLst/>
              <a:ahLst/>
              <a:cxnLst/>
              <a:rect r="r" b="b" t="t" l="l"/>
              <a:pathLst>
                <a:path h="2251284" w="17941523">
                  <a:moveTo>
                    <a:pt x="0" y="0"/>
                  </a:moveTo>
                  <a:lnTo>
                    <a:pt x="17941523" y="0"/>
                  </a:lnTo>
                  <a:lnTo>
                    <a:pt x="17941523" y="2251284"/>
                  </a:lnTo>
                  <a:lnTo>
                    <a:pt x="0" y="22512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5000" r="-3673" b="-126978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7941522" cy="21941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b="true" sz="5000">
                  <a:solidFill>
                    <a:srgbClr val="31538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Fundamentos da Conduta Ética nos Tribunais de Contas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442921" y="435569"/>
            <a:ext cx="2469213" cy="796071"/>
            <a:chOff x="0" y="0"/>
            <a:chExt cx="3292284" cy="106142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292221" cy="1061466"/>
            </a:xfrm>
            <a:custGeom>
              <a:avLst/>
              <a:gdLst/>
              <a:ahLst/>
              <a:cxnLst/>
              <a:rect r="r" b="b" t="t" l="l"/>
              <a:pathLst>
                <a:path h="1061466" w="3292221">
                  <a:moveTo>
                    <a:pt x="0" y="0"/>
                  </a:moveTo>
                  <a:lnTo>
                    <a:pt x="3292221" y="0"/>
                  </a:lnTo>
                  <a:lnTo>
                    <a:pt x="3292221" y="1061466"/>
                  </a:lnTo>
                  <a:lnTo>
                    <a:pt x="0" y="1061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" b="-254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10048580"/>
            <a:ext cx="18288000" cy="247650"/>
            <a:chOff x="0" y="0"/>
            <a:chExt cx="24384000" cy="330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384000" cy="330200"/>
            </a:xfrm>
            <a:custGeom>
              <a:avLst/>
              <a:gdLst/>
              <a:ahLst/>
              <a:cxnLst/>
              <a:rect r="r" b="b" t="t" l="l"/>
              <a:pathLst>
                <a:path h="3302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0" y="0"/>
            <a:ext cx="8341566" cy="167954"/>
            <a:chOff x="0" y="0"/>
            <a:chExt cx="11122088" cy="22393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122152" cy="223901"/>
            </a:xfrm>
            <a:custGeom>
              <a:avLst/>
              <a:gdLst/>
              <a:ahLst/>
              <a:cxnLst/>
              <a:rect r="r" b="b" t="t" l="l"/>
              <a:pathLst>
                <a:path h="223901" w="11122152">
                  <a:moveTo>
                    <a:pt x="0" y="0"/>
                  </a:moveTo>
                  <a:lnTo>
                    <a:pt x="11122152" y="0"/>
                  </a:lnTo>
                  <a:lnTo>
                    <a:pt x="11122152" y="223901"/>
                  </a:lnTo>
                  <a:lnTo>
                    <a:pt x="0" y="223901"/>
                  </a:lnTo>
                  <a:close/>
                </a:path>
              </a:pathLst>
            </a:custGeom>
            <a:solidFill>
              <a:srgbClr val="9AABB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975897" y="3622798"/>
            <a:ext cx="14336205" cy="4680867"/>
            <a:chOff x="0" y="0"/>
            <a:chExt cx="19114941" cy="6241157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361414" y="-47625"/>
              <a:ext cx="4241386" cy="6737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112"/>
                </a:lnSpc>
              </a:pPr>
              <a:r>
                <a:rPr lang="en-US" b="true" sz="4733">
                  <a:solidFill>
                    <a:srgbClr val="3A3838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Governança</a:t>
              </a:r>
            </a:p>
          </p:txBody>
        </p:sp>
        <p:grpSp>
          <p:nvGrpSpPr>
            <p:cNvPr name="Group 13" id="13"/>
            <p:cNvGrpSpPr/>
            <p:nvPr/>
          </p:nvGrpSpPr>
          <p:grpSpPr>
            <a:xfrm rot="0">
              <a:off x="0" y="1907456"/>
              <a:ext cx="4964213" cy="4333700"/>
              <a:chOff x="0" y="0"/>
              <a:chExt cx="4404296" cy="38449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4404233" cy="3844925"/>
              </a:xfrm>
              <a:custGeom>
                <a:avLst/>
                <a:gdLst/>
                <a:ahLst/>
                <a:cxnLst/>
                <a:rect r="r" b="b" t="t" l="l"/>
                <a:pathLst>
                  <a:path h="3844925" w="4404233">
                    <a:moveTo>
                      <a:pt x="0" y="0"/>
                    </a:moveTo>
                    <a:lnTo>
                      <a:pt x="4404233" y="0"/>
                    </a:lnTo>
                    <a:lnTo>
                      <a:pt x="4404233" y="3844925"/>
                    </a:lnTo>
                    <a:lnTo>
                      <a:pt x="0" y="38449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3870" t="-34601" r="-297580" b="-32902"/>
                </a:stretch>
              </a:blipFill>
            </p:spPr>
          </p:sp>
        </p:grpSp>
        <p:sp>
          <p:nvSpPr>
            <p:cNvPr name="TextBox 15" id="15"/>
            <p:cNvSpPr txBox="true"/>
            <p:nvPr/>
          </p:nvSpPr>
          <p:spPr>
            <a:xfrm rot="0">
              <a:off x="6681656" y="-47625"/>
              <a:ext cx="4241386" cy="6737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112"/>
                </a:lnSpc>
              </a:pPr>
              <a:r>
                <a:rPr lang="en-US" b="true" sz="4733">
                  <a:solidFill>
                    <a:srgbClr val="3A3838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Integridade</a:t>
              </a:r>
            </a:p>
          </p:txBody>
        </p:sp>
        <p:grpSp>
          <p:nvGrpSpPr>
            <p:cNvPr name="Group 16" id="16"/>
            <p:cNvGrpSpPr/>
            <p:nvPr/>
          </p:nvGrpSpPr>
          <p:grpSpPr>
            <a:xfrm rot="0">
              <a:off x="6544258" y="1907456"/>
              <a:ext cx="4516182" cy="4333700"/>
              <a:chOff x="0" y="0"/>
              <a:chExt cx="4006799" cy="38449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4006850" cy="3844925"/>
              </a:xfrm>
              <a:custGeom>
                <a:avLst/>
                <a:gdLst/>
                <a:ahLst/>
                <a:cxnLst/>
                <a:rect r="r" b="b" t="t" l="l"/>
                <a:pathLst>
                  <a:path h="3844925" w="4006850">
                    <a:moveTo>
                      <a:pt x="0" y="0"/>
                    </a:moveTo>
                    <a:lnTo>
                      <a:pt x="4006850" y="0"/>
                    </a:lnTo>
                    <a:lnTo>
                      <a:pt x="4006850" y="3844925"/>
                    </a:lnTo>
                    <a:lnTo>
                      <a:pt x="0" y="38449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113911" t="-34611" r="-227349" b="-32891"/>
                </a:stretch>
              </a:blipFill>
            </p:spPr>
          </p:sp>
        </p:grpSp>
        <p:grpSp>
          <p:nvGrpSpPr>
            <p:cNvPr name="Group 18" id="18"/>
            <p:cNvGrpSpPr/>
            <p:nvPr/>
          </p:nvGrpSpPr>
          <p:grpSpPr>
            <a:xfrm rot="0">
              <a:off x="13619622" y="1907456"/>
              <a:ext cx="4516182" cy="4333700"/>
              <a:chOff x="0" y="0"/>
              <a:chExt cx="4006799" cy="38449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4006850" cy="3844925"/>
              </a:xfrm>
              <a:custGeom>
                <a:avLst/>
                <a:gdLst/>
                <a:ahLst/>
                <a:cxnLst/>
                <a:rect r="r" b="b" t="t" l="l"/>
                <a:pathLst>
                  <a:path h="3844925" w="4006850">
                    <a:moveTo>
                      <a:pt x="0" y="0"/>
                    </a:moveTo>
                    <a:lnTo>
                      <a:pt x="4006850" y="0"/>
                    </a:lnTo>
                    <a:lnTo>
                      <a:pt x="4006850" y="3844925"/>
                    </a:lnTo>
                    <a:lnTo>
                      <a:pt x="0" y="38449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220432" t="-37763" r="-120829" b="-29738"/>
                </a:stretch>
              </a:blipFill>
            </p:spPr>
          </p:sp>
        </p:grpSp>
        <p:sp>
          <p:nvSpPr>
            <p:cNvPr name="TextBox 20" id="20"/>
            <p:cNvSpPr txBox="true"/>
            <p:nvPr/>
          </p:nvSpPr>
          <p:spPr>
            <a:xfrm rot="0">
              <a:off x="12640485" y="-47625"/>
              <a:ext cx="6474455" cy="6737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112"/>
                </a:lnSpc>
              </a:pPr>
              <a:r>
                <a:rPr lang="en-US" b="true" sz="4733">
                  <a:solidFill>
                    <a:srgbClr val="3A3838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Confiança Pública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26651" y="558575"/>
            <a:ext cx="13456141" cy="1688465"/>
            <a:chOff x="0" y="0"/>
            <a:chExt cx="17941522" cy="22512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941523" cy="2251284"/>
            </a:xfrm>
            <a:custGeom>
              <a:avLst/>
              <a:gdLst/>
              <a:ahLst/>
              <a:cxnLst/>
              <a:rect r="r" b="b" t="t" l="l"/>
              <a:pathLst>
                <a:path h="2251284" w="17941523">
                  <a:moveTo>
                    <a:pt x="0" y="0"/>
                  </a:moveTo>
                  <a:lnTo>
                    <a:pt x="17941523" y="0"/>
                  </a:lnTo>
                  <a:lnTo>
                    <a:pt x="17941523" y="2251284"/>
                  </a:lnTo>
                  <a:lnTo>
                    <a:pt x="0" y="22512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5000" r="-3673" b="-126978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7941522" cy="21941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b="true" sz="5000">
                  <a:solidFill>
                    <a:srgbClr val="31538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Fundamentos da Conduta Ética nos Tribunais de Contas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442921" y="435569"/>
            <a:ext cx="2469213" cy="796071"/>
            <a:chOff x="0" y="0"/>
            <a:chExt cx="3292284" cy="106142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292221" cy="1061466"/>
            </a:xfrm>
            <a:custGeom>
              <a:avLst/>
              <a:gdLst/>
              <a:ahLst/>
              <a:cxnLst/>
              <a:rect r="r" b="b" t="t" l="l"/>
              <a:pathLst>
                <a:path h="1061466" w="3292221">
                  <a:moveTo>
                    <a:pt x="0" y="0"/>
                  </a:moveTo>
                  <a:lnTo>
                    <a:pt x="3292221" y="0"/>
                  </a:lnTo>
                  <a:lnTo>
                    <a:pt x="3292221" y="1061466"/>
                  </a:lnTo>
                  <a:lnTo>
                    <a:pt x="0" y="1061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" b="-254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10048580"/>
            <a:ext cx="18288000" cy="247650"/>
            <a:chOff x="0" y="0"/>
            <a:chExt cx="24384000" cy="330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384000" cy="330200"/>
            </a:xfrm>
            <a:custGeom>
              <a:avLst/>
              <a:gdLst/>
              <a:ahLst/>
              <a:cxnLst/>
              <a:rect r="r" b="b" t="t" l="l"/>
              <a:pathLst>
                <a:path h="3302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0" y="0"/>
            <a:ext cx="8341566" cy="167954"/>
            <a:chOff x="0" y="0"/>
            <a:chExt cx="11122088" cy="22393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122152" cy="223901"/>
            </a:xfrm>
            <a:custGeom>
              <a:avLst/>
              <a:gdLst/>
              <a:ahLst/>
              <a:cxnLst/>
              <a:rect r="r" b="b" t="t" l="l"/>
              <a:pathLst>
                <a:path h="223901" w="11122152">
                  <a:moveTo>
                    <a:pt x="0" y="0"/>
                  </a:moveTo>
                  <a:lnTo>
                    <a:pt x="11122152" y="0"/>
                  </a:lnTo>
                  <a:lnTo>
                    <a:pt x="11122152" y="223901"/>
                  </a:lnTo>
                  <a:lnTo>
                    <a:pt x="0" y="223901"/>
                  </a:lnTo>
                  <a:close/>
                </a:path>
              </a:pathLst>
            </a:custGeom>
            <a:solidFill>
              <a:srgbClr val="9AABB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3182829" y="8002362"/>
            <a:ext cx="11922342" cy="1165924"/>
            <a:chOff x="0" y="0"/>
            <a:chExt cx="15896456" cy="1554566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1554566" cy="1554566"/>
              <a:chOff x="0" y="0"/>
              <a:chExt cx="812800" cy="81280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533455"/>
                </a:solidFill>
                <a:prstDash val="solid"/>
                <a:miter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sp>
          <p:nvSpPr>
            <p:cNvPr name="Freeform 15" id="15"/>
            <p:cNvSpPr/>
            <p:nvPr/>
          </p:nvSpPr>
          <p:spPr>
            <a:xfrm flipH="false" flipV="false" rot="0">
              <a:off x="314506" y="268736"/>
              <a:ext cx="925555" cy="1017093"/>
            </a:xfrm>
            <a:custGeom>
              <a:avLst/>
              <a:gdLst/>
              <a:ahLst/>
              <a:cxnLst/>
              <a:rect r="r" b="b" t="t" l="l"/>
              <a:pathLst>
                <a:path h="1017093" w="925555">
                  <a:moveTo>
                    <a:pt x="0" y="0"/>
                  </a:moveTo>
                  <a:lnTo>
                    <a:pt x="925554" y="0"/>
                  </a:lnTo>
                  <a:lnTo>
                    <a:pt x="925554" y="1017093"/>
                  </a:lnTo>
                  <a:lnTo>
                    <a:pt x="0" y="1017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6" id="16"/>
            <p:cNvGrpSpPr/>
            <p:nvPr/>
          </p:nvGrpSpPr>
          <p:grpSpPr>
            <a:xfrm rot="0">
              <a:off x="2390315" y="0"/>
              <a:ext cx="1554566" cy="1554566"/>
              <a:chOff x="0" y="0"/>
              <a:chExt cx="812800" cy="8128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533455"/>
                </a:solidFill>
                <a:prstDash val="solid"/>
                <a:miter/>
              </a:ln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sp>
          <p:nvSpPr>
            <p:cNvPr name="Freeform 19" id="19"/>
            <p:cNvSpPr/>
            <p:nvPr/>
          </p:nvSpPr>
          <p:spPr>
            <a:xfrm flipH="false" flipV="false" rot="0">
              <a:off x="2787667" y="302369"/>
              <a:ext cx="759862" cy="949828"/>
            </a:xfrm>
            <a:custGeom>
              <a:avLst/>
              <a:gdLst/>
              <a:ahLst/>
              <a:cxnLst/>
              <a:rect r="r" b="b" t="t" l="l"/>
              <a:pathLst>
                <a:path h="949828" w="759862">
                  <a:moveTo>
                    <a:pt x="0" y="0"/>
                  </a:moveTo>
                  <a:lnTo>
                    <a:pt x="759862" y="0"/>
                  </a:lnTo>
                  <a:lnTo>
                    <a:pt x="759862" y="949828"/>
                  </a:lnTo>
                  <a:lnTo>
                    <a:pt x="0" y="949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0" id="20"/>
            <p:cNvGrpSpPr/>
            <p:nvPr/>
          </p:nvGrpSpPr>
          <p:grpSpPr>
            <a:xfrm rot="0">
              <a:off x="4780630" y="0"/>
              <a:ext cx="1554566" cy="1554566"/>
              <a:chOff x="0" y="0"/>
              <a:chExt cx="812800" cy="812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533455"/>
                </a:solidFill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sp>
          <p:nvSpPr>
            <p:cNvPr name="Freeform 23" id="23"/>
            <p:cNvSpPr/>
            <p:nvPr/>
          </p:nvSpPr>
          <p:spPr>
            <a:xfrm flipH="false" flipV="false" rot="0">
              <a:off x="5080863" y="302618"/>
              <a:ext cx="954101" cy="949331"/>
            </a:xfrm>
            <a:custGeom>
              <a:avLst/>
              <a:gdLst/>
              <a:ahLst/>
              <a:cxnLst/>
              <a:rect r="r" b="b" t="t" l="l"/>
              <a:pathLst>
                <a:path h="949331" w="954101">
                  <a:moveTo>
                    <a:pt x="0" y="0"/>
                  </a:moveTo>
                  <a:lnTo>
                    <a:pt x="954101" y="0"/>
                  </a:lnTo>
                  <a:lnTo>
                    <a:pt x="954101" y="949330"/>
                  </a:lnTo>
                  <a:lnTo>
                    <a:pt x="0" y="949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4" id="24"/>
            <p:cNvGrpSpPr/>
            <p:nvPr/>
          </p:nvGrpSpPr>
          <p:grpSpPr>
            <a:xfrm rot="0">
              <a:off x="7170945" y="0"/>
              <a:ext cx="1554566" cy="1554566"/>
              <a:chOff x="0" y="0"/>
              <a:chExt cx="812800" cy="812800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533455"/>
                </a:solidFill>
                <a:prstDash val="solid"/>
                <a:miter/>
              </a:ln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sp>
          <p:nvSpPr>
            <p:cNvPr name="Freeform 27" id="27"/>
            <p:cNvSpPr/>
            <p:nvPr/>
          </p:nvSpPr>
          <p:spPr>
            <a:xfrm flipH="false" flipV="false" rot="0">
              <a:off x="7454938" y="268736"/>
              <a:ext cx="986580" cy="1017093"/>
            </a:xfrm>
            <a:custGeom>
              <a:avLst/>
              <a:gdLst/>
              <a:ahLst/>
              <a:cxnLst/>
              <a:rect r="r" b="b" t="t" l="l"/>
              <a:pathLst>
                <a:path h="1017093" w="986580">
                  <a:moveTo>
                    <a:pt x="0" y="0"/>
                  </a:moveTo>
                  <a:lnTo>
                    <a:pt x="986580" y="0"/>
                  </a:lnTo>
                  <a:lnTo>
                    <a:pt x="986580" y="1017093"/>
                  </a:lnTo>
                  <a:lnTo>
                    <a:pt x="0" y="1017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8" id="28"/>
            <p:cNvGrpSpPr/>
            <p:nvPr/>
          </p:nvGrpSpPr>
          <p:grpSpPr>
            <a:xfrm rot="0">
              <a:off x="9561260" y="0"/>
              <a:ext cx="1554566" cy="1554566"/>
              <a:chOff x="0" y="0"/>
              <a:chExt cx="812800" cy="81280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533455"/>
                </a:solidFill>
                <a:prstDash val="solid"/>
                <a:miter/>
              </a:ln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sp>
          <p:nvSpPr>
            <p:cNvPr name="Freeform 31" id="31"/>
            <p:cNvSpPr/>
            <p:nvPr/>
          </p:nvSpPr>
          <p:spPr>
            <a:xfrm flipH="false" flipV="false" rot="0">
              <a:off x="9930834" y="273938"/>
              <a:ext cx="815419" cy="1006690"/>
            </a:xfrm>
            <a:custGeom>
              <a:avLst/>
              <a:gdLst/>
              <a:ahLst/>
              <a:cxnLst/>
              <a:rect r="r" b="b" t="t" l="l"/>
              <a:pathLst>
                <a:path h="1006690" w="815419">
                  <a:moveTo>
                    <a:pt x="0" y="0"/>
                  </a:moveTo>
                  <a:lnTo>
                    <a:pt x="815419" y="0"/>
                  </a:lnTo>
                  <a:lnTo>
                    <a:pt x="815419" y="1006690"/>
                  </a:lnTo>
                  <a:lnTo>
                    <a:pt x="0" y="1006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32" id="32"/>
            <p:cNvGrpSpPr/>
            <p:nvPr/>
          </p:nvGrpSpPr>
          <p:grpSpPr>
            <a:xfrm rot="0">
              <a:off x="11951576" y="0"/>
              <a:ext cx="1554566" cy="1554566"/>
              <a:chOff x="0" y="0"/>
              <a:chExt cx="812800" cy="812800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533455"/>
                </a:solidFill>
                <a:prstDash val="solid"/>
                <a:miter/>
              </a:ln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sp>
          <p:nvSpPr>
            <p:cNvPr name="Freeform 35" id="35"/>
            <p:cNvSpPr/>
            <p:nvPr/>
          </p:nvSpPr>
          <p:spPr>
            <a:xfrm flipH="false" flipV="false" rot="0">
              <a:off x="12258848" y="307273"/>
              <a:ext cx="940020" cy="940020"/>
            </a:xfrm>
            <a:custGeom>
              <a:avLst/>
              <a:gdLst/>
              <a:ahLst/>
              <a:cxnLst/>
              <a:rect r="r" b="b" t="t" l="l"/>
              <a:pathLst>
                <a:path h="940020" w="940020">
                  <a:moveTo>
                    <a:pt x="0" y="0"/>
                  </a:moveTo>
                  <a:lnTo>
                    <a:pt x="940021" y="0"/>
                  </a:lnTo>
                  <a:lnTo>
                    <a:pt x="940021" y="940020"/>
                  </a:lnTo>
                  <a:lnTo>
                    <a:pt x="0" y="9400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36" id="36"/>
            <p:cNvGrpSpPr/>
            <p:nvPr/>
          </p:nvGrpSpPr>
          <p:grpSpPr>
            <a:xfrm rot="0">
              <a:off x="14341891" y="0"/>
              <a:ext cx="1554566" cy="1554566"/>
              <a:chOff x="0" y="0"/>
              <a:chExt cx="812800" cy="812800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533455"/>
                </a:solidFill>
                <a:prstDash val="solid"/>
                <a:miter/>
              </a:ln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sp>
          <p:nvSpPr>
            <p:cNvPr name="Freeform 39" id="39"/>
            <p:cNvSpPr/>
            <p:nvPr/>
          </p:nvSpPr>
          <p:spPr>
            <a:xfrm flipH="false" flipV="false" rot="0">
              <a:off x="14627501" y="285610"/>
              <a:ext cx="983345" cy="983345"/>
            </a:xfrm>
            <a:custGeom>
              <a:avLst/>
              <a:gdLst/>
              <a:ahLst/>
              <a:cxnLst/>
              <a:rect r="r" b="b" t="t" l="l"/>
              <a:pathLst>
                <a:path h="983345" w="983345">
                  <a:moveTo>
                    <a:pt x="0" y="0"/>
                  </a:moveTo>
                  <a:lnTo>
                    <a:pt x="983345" y="0"/>
                  </a:lnTo>
                  <a:lnTo>
                    <a:pt x="983345" y="983345"/>
                  </a:lnTo>
                  <a:lnTo>
                    <a:pt x="0" y="9833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40" id="40"/>
          <p:cNvSpPr txBox="true"/>
          <p:nvPr/>
        </p:nvSpPr>
        <p:spPr>
          <a:xfrm rot="0">
            <a:off x="1987740" y="3870238"/>
            <a:ext cx="14207884" cy="282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1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Integridade</a:t>
            </a:r>
            <a:r>
              <a:rPr lang="en-US" sz="3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b="true" sz="39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independência</a:t>
            </a:r>
            <a:r>
              <a:rPr lang="en-US" sz="3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b="true" sz="39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objetividade</a:t>
            </a:r>
            <a:r>
              <a:rPr lang="en-US" sz="3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b="true" sz="39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competência profissional</a:t>
            </a:r>
            <a:r>
              <a:rPr lang="en-US" sz="3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b="true" sz="39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confidencialidade</a:t>
            </a:r>
            <a:r>
              <a:rPr lang="en-US" sz="3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, </a:t>
            </a:r>
            <a:r>
              <a:rPr lang="en-US" b="true" sz="39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transparência </a:t>
            </a:r>
            <a:r>
              <a:rPr lang="en-US" sz="3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 </a:t>
            </a:r>
            <a:r>
              <a:rPr lang="en-US" b="true" sz="39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comportamento profissional </a:t>
            </a:r>
            <a:r>
              <a:rPr lang="en-US" sz="3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não são qualidades desejáveis apenas para evitar responsabilizações; </a:t>
            </a:r>
            <a:r>
              <a:rPr lang="en-US" b="true" sz="3999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são condições para que o Tribunal de Contas exerça sua missão constitucional com legitimidade</a:t>
            </a:r>
            <a:r>
              <a:rPr lang="en-US" sz="39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5572798" y="5581913"/>
            <a:ext cx="2244632" cy="3586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77"/>
              </a:lnSpc>
            </a:pPr>
            <a:r>
              <a:rPr lang="en-US" sz="22201">
                <a:solidFill>
                  <a:srgbClr val="31538F"/>
                </a:solidFill>
                <a:latin typeface="Calibri (MS)"/>
                <a:ea typeface="Calibri (MS)"/>
                <a:cs typeface="Calibri (MS)"/>
                <a:sym typeface="Calibri (MS)"/>
              </a:rPr>
              <a:t>”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02467" y="2683239"/>
            <a:ext cx="2244632" cy="3586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77"/>
              </a:lnSpc>
            </a:pPr>
            <a:r>
              <a:rPr lang="en-US" sz="22201">
                <a:solidFill>
                  <a:srgbClr val="31538F"/>
                </a:solidFill>
                <a:latin typeface="Calibri (MS)"/>
                <a:ea typeface="Calibri (MS)"/>
                <a:cs typeface="Calibri (MS)"/>
                <a:sym typeface="Calibri (MS)"/>
              </a:rPr>
              <a:t>“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87740" y="6950623"/>
            <a:ext cx="14207884" cy="369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592"/>
              </a:lnSpc>
              <a:spcBef>
                <a:spcPct val="0"/>
              </a:spcBef>
            </a:pPr>
            <a:r>
              <a:rPr lang="en-US" b="true" sz="2400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NBASP 130, ITEM 12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442921" y="435569"/>
            <a:ext cx="2469213" cy="796071"/>
            <a:chOff x="0" y="0"/>
            <a:chExt cx="3292284" cy="106142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2221" cy="1061466"/>
            </a:xfrm>
            <a:custGeom>
              <a:avLst/>
              <a:gdLst/>
              <a:ahLst/>
              <a:cxnLst/>
              <a:rect r="r" b="b" t="t" l="l"/>
              <a:pathLst>
                <a:path h="1061466" w="3292221">
                  <a:moveTo>
                    <a:pt x="0" y="0"/>
                  </a:moveTo>
                  <a:lnTo>
                    <a:pt x="3292221" y="0"/>
                  </a:lnTo>
                  <a:lnTo>
                    <a:pt x="3292221" y="1061466"/>
                  </a:lnTo>
                  <a:lnTo>
                    <a:pt x="0" y="1061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25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10048580"/>
            <a:ext cx="18288000" cy="247650"/>
            <a:chOff x="0" y="0"/>
            <a:chExt cx="24384000" cy="3302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330200"/>
            </a:xfrm>
            <a:custGeom>
              <a:avLst/>
              <a:gdLst/>
              <a:ahLst/>
              <a:cxnLst/>
              <a:rect r="r" b="b" t="t" l="l"/>
              <a:pathLst>
                <a:path h="3302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8341566" cy="167954"/>
            <a:chOff x="0" y="0"/>
            <a:chExt cx="11122088" cy="22393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122152" cy="223901"/>
            </a:xfrm>
            <a:custGeom>
              <a:avLst/>
              <a:gdLst/>
              <a:ahLst/>
              <a:cxnLst/>
              <a:rect r="r" b="b" t="t" l="l"/>
              <a:pathLst>
                <a:path h="223901" w="11122152">
                  <a:moveTo>
                    <a:pt x="0" y="0"/>
                  </a:moveTo>
                  <a:lnTo>
                    <a:pt x="11122152" y="0"/>
                  </a:lnTo>
                  <a:lnTo>
                    <a:pt x="11122152" y="223901"/>
                  </a:lnTo>
                  <a:lnTo>
                    <a:pt x="0" y="223901"/>
                  </a:lnTo>
                  <a:close/>
                </a:path>
              </a:pathLst>
            </a:custGeom>
            <a:solidFill>
              <a:srgbClr val="9AABB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01602" y="558575"/>
            <a:ext cx="11362605" cy="1054778"/>
            <a:chOff x="0" y="0"/>
            <a:chExt cx="15150140" cy="140637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150142" cy="1406369"/>
            </a:xfrm>
            <a:custGeom>
              <a:avLst/>
              <a:gdLst/>
              <a:ahLst/>
              <a:cxnLst/>
              <a:rect r="r" b="b" t="t" l="l"/>
              <a:pathLst>
                <a:path h="1406369" w="15150142">
                  <a:moveTo>
                    <a:pt x="0" y="0"/>
                  </a:moveTo>
                  <a:lnTo>
                    <a:pt x="15150142" y="0"/>
                  </a:lnTo>
                  <a:lnTo>
                    <a:pt x="15150142" y="1406369"/>
                  </a:lnTo>
                  <a:lnTo>
                    <a:pt x="0" y="140636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52074" r="-22775" b="-263342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57150"/>
              <a:ext cx="15150140" cy="134922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b="true" sz="5000">
                  <a:solidFill>
                    <a:srgbClr val="31538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Ética: uma escolha diária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7746073" y="2593614"/>
            <a:ext cx="11182448" cy="7454965"/>
          </a:xfrm>
          <a:custGeom>
            <a:avLst/>
            <a:gdLst/>
            <a:ahLst/>
            <a:cxnLst/>
            <a:rect r="r" b="b" t="t" l="l"/>
            <a:pathLst>
              <a:path h="7454965" w="11182448">
                <a:moveTo>
                  <a:pt x="0" y="0"/>
                </a:moveTo>
                <a:lnTo>
                  <a:pt x="11182448" y="0"/>
                </a:lnTo>
                <a:lnTo>
                  <a:pt x="11182448" y="7454966"/>
                </a:lnTo>
                <a:lnTo>
                  <a:pt x="0" y="74549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643170" y="3596691"/>
            <a:ext cx="6953419" cy="2704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36"/>
              </a:lnSpc>
            </a:pPr>
            <a:r>
              <a:rPr lang="en-US" sz="6237">
                <a:solidFill>
                  <a:srgbClr val="3A3838"/>
                </a:solidFill>
                <a:latin typeface="Calibri (MS)"/>
                <a:ea typeface="Calibri (MS)"/>
                <a:cs typeface="Calibri (MS)"/>
                <a:sym typeface="Calibri (MS)"/>
              </a:rPr>
              <a:t>A </a:t>
            </a:r>
            <a:r>
              <a:rPr lang="en-US" b="true" sz="6237">
                <a:solidFill>
                  <a:srgbClr val="3A383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ética </a:t>
            </a:r>
            <a:r>
              <a:rPr lang="en-US" sz="6237">
                <a:solidFill>
                  <a:srgbClr val="3A3838"/>
                </a:solidFill>
                <a:latin typeface="Calibri (MS)"/>
                <a:ea typeface="Calibri (MS)"/>
                <a:cs typeface="Calibri (MS)"/>
                <a:sym typeface="Calibri (MS)"/>
              </a:rPr>
              <a:t>se revela quando ninguém está observando.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52747" y="2683212"/>
            <a:ext cx="2244632" cy="3586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77"/>
              </a:lnSpc>
            </a:pPr>
            <a:r>
              <a:rPr lang="en-US" sz="22201">
                <a:solidFill>
                  <a:srgbClr val="31538F"/>
                </a:solidFill>
                <a:latin typeface="Calibri (MS)"/>
                <a:ea typeface="Calibri (MS)"/>
                <a:cs typeface="Calibri (MS)"/>
                <a:sym typeface="Calibri (MS)"/>
              </a:rPr>
              <a:t>“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219251" y="5134359"/>
            <a:ext cx="2244632" cy="3586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977"/>
              </a:lnSpc>
            </a:pPr>
            <a:r>
              <a:rPr lang="en-US" sz="22201">
                <a:solidFill>
                  <a:srgbClr val="31538F"/>
                </a:solidFill>
                <a:latin typeface="Calibri (MS)"/>
                <a:ea typeface="Calibri (MS)"/>
                <a:cs typeface="Calibri (MS)"/>
                <a:sym typeface="Calibri (MS)"/>
              </a:rPr>
              <a:t>”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442921" y="435569"/>
            <a:ext cx="2469213" cy="796071"/>
            <a:chOff x="0" y="0"/>
            <a:chExt cx="3292284" cy="106142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2221" cy="1061466"/>
            </a:xfrm>
            <a:custGeom>
              <a:avLst/>
              <a:gdLst/>
              <a:ahLst/>
              <a:cxnLst/>
              <a:rect r="r" b="b" t="t" l="l"/>
              <a:pathLst>
                <a:path h="1061466" w="3292221">
                  <a:moveTo>
                    <a:pt x="0" y="0"/>
                  </a:moveTo>
                  <a:lnTo>
                    <a:pt x="3292221" y="0"/>
                  </a:lnTo>
                  <a:lnTo>
                    <a:pt x="3292221" y="1061466"/>
                  </a:lnTo>
                  <a:lnTo>
                    <a:pt x="0" y="1061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25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10048580"/>
            <a:ext cx="18288000" cy="247650"/>
            <a:chOff x="0" y="0"/>
            <a:chExt cx="24384000" cy="3302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330200"/>
            </a:xfrm>
            <a:custGeom>
              <a:avLst/>
              <a:gdLst/>
              <a:ahLst/>
              <a:cxnLst/>
              <a:rect r="r" b="b" t="t" l="l"/>
              <a:pathLst>
                <a:path h="3302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8341566" cy="167954"/>
            <a:chOff x="0" y="0"/>
            <a:chExt cx="11122088" cy="22393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122152" cy="223901"/>
            </a:xfrm>
            <a:custGeom>
              <a:avLst/>
              <a:gdLst/>
              <a:ahLst/>
              <a:cxnLst/>
              <a:rect r="r" b="b" t="t" l="l"/>
              <a:pathLst>
                <a:path h="223901" w="11122152">
                  <a:moveTo>
                    <a:pt x="0" y="0"/>
                  </a:moveTo>
                  <a:lnTo>
                    <a:pt x="11122152" y="0"/>
                  </a:lnTo>
                  <a:lnTo>
                    <a:pt x="11122152" y="223901"/>
                  </a:lnTo>
                  <a:lnTo>
                    <a:pt x="0" y="223901"/>
                  </a:lnTo>
                  <a:close/>
                </a:path>
              </a:pathLst>
            </a:custGeom>
            <a:solidFill>
              <a:srgbClr val="9AABB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01602" y="558575"/>
            <a:ext cx="11362605" cy="1054778"/>
            <a:chOff x="0" y="0"/>
            <a:chExt cx="15150140" cy="140637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150142" cy="1406369"/>
            </a:xfrm>
            <a:custGeom>
              <a:avLst/>
              <a:gdLst/>
              <a:ahLst/>
              <a:cxnLst/>
              <a:rect r="r" b="b" t="t" l="l"/>
              <a:pathLst>
                <a:path h="1406369" w="15150142">
                  <a:moveTo>
                    <a:pt x="0" y="0"/>
                  </a:moveTo>
                  <a:lnTo>
                    <a:pt x="15150142" y="0"/>
                  </a:lnTo>
                  <a:lnTo>
                    <a:pt x="15150142" y="1406369"/>
                  </a:lnTo>
                  <a:lnTo>
                    <a:pt x="0" y="140636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52074" r="-22775" b="-263342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57150"/>
              <a:ext cx="15150140" cy="134922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b="true" sz="5000">
                  <a:solidFill>
                    <a:srgbClr val="31538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Ética: uma escolha diária</a:t>
              </a:r>
            </a:p>
          </p:txBody>
        </p:sp>
      </p:grpSp>
      <p:pic>
        <p:nvPicPr>
          <p:cNvPr name="Picture 11" id="11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1668638" y="3415284"/>
            <a:ext cx="5191526" cy="5191526"/>
          </a:xfrm>
          <a:prstGeom prst="rect">
            <a:avLst/>
          </a:prstGeom>
        </p:spPr>
      </p:pic>
      <p:sp>
        <p:nvSpPr>
          <p:cNvPr name="Freeform 12" id="12"/>
          <p:cNvSpPr/>
          <p:nvPr/>
        </p:nvSpPr>
        <p:spPr>
          <a:xfrm flipH="false" flipV="false" rot="0">
            <a:off x="501602" y="2018572"/>
            <a:ext cx="5141114" cy="7265783"/>
          </a:xfrm>
          <a:custGeom>
            <a:avLst/>
            <a:gdLst/>
            <a:ahLst/>
            <a:cxnLst/>
            <a:rect r="r" b="b" t="t" l="l"/>
            <a:pathLst>
              <a:path h="7265783" w="5141114">
                <a:moveTo>
                  <a:pt x="0" y="0"/>
                </a:moveTo>
                <a:lnTo>
                  <a:pt x="5141114" y="0"/>
                </a:lnTo>
                <a:lnTo>
                  <a:pt x="5141114" y="7265783"/>
                </a:lnTo>
                <a:lnTo>
                  <a:pt x="0" y="72657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01854" y="2018572"/>
            <a:ext cx="5141114" cy="7265783"/>
          </a:xfrm>
          <a:custGeom>
            <a:avLst/>
            <a:gdLst/>
            <a:ahLst/>
            <a:cxnLst/>
            <a:rect r="r" b="b" t="t" l="l"/>
            <a:pathLst>
              <a:path h="7265783" w="5141114">
                <a:moveTo>
                  <a:pt x="0" y="0"/>
                </a:moveTo>
                <a:lnTo>
                  <a:pt x="5141114" y="0"/>
                </a:lnTo>
                <a:lnTo>
                  <a:pt x="5141114" y="7265783"/>
                </a:lnTo>
                <a:lnTo>
                  <a:pt x="0" y="726578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102105" y="1804219"/>
            <a:ext cx="5444457" cy="7694488"/>
          </a:xfrm>
          <a:custGeom>
            <a:avLst/>
            <a:gdLst/>
            <a:ahLst/>
            <a:cxnLst/>
            <a:rect r="r" b="b" t="t" l="l"/>
            <a:pathLst>
              <a:path h="7694488" w="5444457">
                <a:moveTo>
                  <a:pt x="0" y="0"/>
                </a:moveTo>
                <a:lnTo>
                  <a:pt x="5444457" y="0"/>
                </a:lnTo>
                <a:lnTo>
                  <a:pt x="5444457" y="7694488"/>
                </a:lnTo>
                <a:lnTo>
                  <a:pt x="0" y="76944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205700" y="1804219"/>
            <a:ext cx="5444457" cy="7694488"/>
          </a:xfrm>
          <a:custGeom>
            <a:avLst/>
            <a:gdLst/>
            <a:ahLst/>
            <a:cxnLst/>
            <a:rect r="r" b="b" t="t" l="l"/>
            <a:pathLst>
              <a:path h="7694488" w="5444457">
                <a:moveTo>
                  <a:pt x="0" y="0"/>
                </a:moveTo>
                <a:lnTo>
                  <a:pt x="5444456" y="0"/>
                </a:lnTo>
                <a:lnTo>
                  <a:pt x="5444456" y="7694488"/>
                </a:lnTo>
                <a:lnTo>
                  <a:pt x="0" y="76944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309294" y="1718494"/>
            <a:ext cx="5652741" cy="7988850"/>
          </a:xfrm>
          <a:custGeom>
            <a:avLst/>
            <a:gdLst/>
            <a:ahLst/>
            <a:cxnLst/>
            <a:rect r="r" b="b" t="t" l="l"/>
            <a:pathLst>
              <a:path h="7988850" w="5652741">
                <a:moveTo>
                  <a:pt x="0" y="0"/>
                </a:moveTo>
                <a:lnTo>
                  <a:pt x="5652740" y="0"/>
                </a:lnTo>
                <a:lnTo>
                  <a:pt x="5652740" y="7988850"/>
                </a:lnTo>
                <a:lnTo>
                  <a:pt x="0" y="79888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621172" y="1657597"/>
            <a:ext cx="5141114" cy="8091594"/>
          </a:xfrm>
          <a:custGeom>
            <a:avLst/>
            <a:gdLst/>
            <a:ahLst/>
            <a:cxnLst/>
            <a:rect r="r" b="b" t="t" l="l"/>
            <a:pathLst>
              <a:path h="8091594" w="5141114">
                <a:moveTo>
                  <a:pt x="0" y="0"/>
                </a:moveTo>
                <a:lnTo>
                  <a:pt x="5141114" y="0"/>
                </a:lnTo>
                <a:lnTo>
                  <a:pt x="5141114" y="8091594"/>
                </a:lnTo>
                <a:lnTo>
                  <a:pt x="0" y="809159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5682" t="0" r="-5682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2013877" y="3056743"/>
            <a:ext cx="4501048" cy="1040151"/>
            <a:chOff x="0" y="0"/>
            <a:chExt cx="6085791" cy="140637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085792" cy="1406369"/>
            </a:xfrm>
            <a:custGeom>
              <a:avLst/>
              <a:gdLst/>
              <a:ahLst/>
              <a:cxnLst/>
              <a:rect r="r" b="b" t="t" l="l"/>
              <a:pathLst>
                <a:path h="1406369" w="6085792">
                  <a:moveTo>
                    <a:pt x="0" y="0"/>
                  </a:moveTo>
                  <a:lnTo>
                    <a:pt x="6085792" y="0"/>
                  </a:lnTo>
                  <a:lnTo>
                    <a:pt x="6085792" y="1406369"/>
                  </a:lnTo>
                  <a:lnTo>
                    <a:pt x="0" y="140636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52074" r="-205639" b="-263342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6085791" cy="145399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just">
                <a:lnSpc>
                  <a:spcPts val="4319"/>
                </a:lnSpc>
              </a:pPr>
              <a:r>
                <a:rPr lang="en-US" b="true" sz="3999" spc="159">
                  <a:solidFill>
                    <a:srgbClr val="51195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ESCANEIE E ACESSE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442921" y="435569"/>
            <a:ext cx="2469213" cy="796071"/>
            <a:chOff x="0" y="0"/>
            <a:chExt cx="3292284" cy="106142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2221" cy="1061466"/>
            </a:xfrm>
            <a:custGeom>
              <a:avLst/>
              <a:gdLst/>
              <a:ahLst/>
              <a:cxnLst/>
              <a:rect r="r" b="b" t="t" l="l"/>
              <a:pathLst>
                <a:path h="1061466" w="3292221">
                  <a:moveTo>
                    <a:pt x="0" y="0"/>
                  </a:moveTo>
                  <a:lnTo>
                    <a:pt x="3292221" y="0"/>
                  </a:lnTo>
                  <a:lnTo>
                    <a:pt x="3292221" y="1061466"/>
                  </a:lnTo>
                  <a:lnTo>
                    <a:pt x="0" y="1061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25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10048580"/>
            <a:ext cx="18288000" cy="247650"/>
            <a:chOff x="0" y="0"/>
            <a:chExt cx="24384000" cy="3302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330200"/>
            </a:xfrm>
            <a:custGeom>
              <a:avLst/>
              <a:gdLst/>
              <a:ahLst/>
              <a:cxnLst/>
              <a:rect r="r" b="b" t="t" l="l"/>
              <a:pathLst>
                <a:path h="3302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8341566" cy="167954"/>
            <a:chOff x="0" y="0"/>
            <a:chExt cx="11122088" cy="22393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122152" cy="223901"/>
            </a:xfrm>
            <a:custGeom>
              <a:avLst/>
              <a:gdLst/>
              <a:ahLst/>
              <a:cxnLst/>
              <a:rect r="r" b="b" t="t" l="l"/>
              <a:pathLst>
                <a:path h="223901" w="11122152">
                  <a:moveTo>
                    <a:pt x="0" y="0"/>
                  </a:moveTo>
                  <a:lnTo>
                    <a:pt x="11122152" y="0"/>
                  </a:lnTo>
                  <a:lnTo>
                    <a:pt x="11122152" y="223901"/>
                  </a:lnTo>
                  <a:lnTo>
                    <a:pt x="0" y="223901"/>
                  </a:lnTo>
                  <a:close/>
                </a:path>
              </a:pathLst>
            </a:custGeom>
            <a:solidFill>
              <a:srgbClr val="9AABB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01602" y="558575"/>
            <a:ext cx="13186322" cy="2374265"/>
            <a:chOff x="0" y="0"/>
            <a:chExt cx="17581763" cy="31656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581764" cy="3165684"/>
            </a:xfrm>
            <a:custGeom>
              <a:avLst/>
              <a:gdLst/>
              <a:ahLst/>
              <a:cxnLst/>
              <a:rect r="r" b="b" t="t" l="l"/>
              <a:pathLst>
                <a:path h="3165684" w="17581764">
                  <a:moveTo>
                    <a:pt x="0" y="0"/>
                  </a:moveTo>
                  <a:lnTo>
                    <a:pt x="17581764" y="0"/>
                  </a:lnTo>
                  <a:lnTo>
                    <a:pt x="17581764" y="3165684"/>
                  </a:lnTo>
                  <a:lnTo>
                    <a:pt x="0" y="31656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7559" r="-5794" b="-61416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57150"/>
              <a:ext cx="17581763" cy="31085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5000" b="true">
                  <a:solidFill>
                    <a:srgbClr val="31538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Observância transversal dos princípios éticos</a:t>
              </a:r>
            </a:p>
            <a:p>
              <a:pPr algn="l">
                <a:lnSpc>
                  <a:spcPts val="54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733435" y="2481936"/>
            <a:ext cx="14821130" cy="6966290"/>
            <a:chOff x="0" y="0"/>
            <a:chExt cx="19761507" cy="928838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090051" cy="3579431"/>
            </a:xfrm>
            <a:custGeom>
              <a:avLst/>
              <a:gdLst/>
              <a:ahLst/>
              <a:cxnLst/>
              <a:rect r="r" b="b" t="t" l="l"/>
              <a:pathLst>
                <a:path h="3579431" w="14090051">
                  <a:moveTo>
                    <a:pt x="0" y="0"/>
                  </a:moveTo>
                  <a:lnTo>
                    <a:pt x="14090051" y="0"/>
                  </a:lnTo>
                  <a:lnTo>
                    <a:pt x="14090051" y="3579431"/>
                  </a:lnTo>
                  <a:lnTo>
                    <a:pt x="0" y="3579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-381516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1003678" y="1133085"/>
              <a:ext cx="1319970" cy="1201173"/>
            </a:xfrm>
            <a:custGeom>
              <a:avLst/>
              <a:gdLst/>
              <a:ahLst/>
              <a:cxnLst/>
              <a:rect r="r" b="b" t="t" l="l"/>
              <a:pathLst>
                <a:path h="1201173" w="1319970">
                  <a:moveTo>
                    <a:pt x="0" y="0"/>
                  </a:moveTo>
                  <a:lnTo>
                    <a:pt x="1319970" y="0"/>
                  </a:lnTo>
                  <a:lnTo>
                    <a:pt x="1319970" y="1201173"/>
                  </a:lnTo>
                  <a:lnTo>
                    <a:pt x="0" y="1201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3285972" y="1070387"/>
              <a:ext cx="5903168" cy="10816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77"/>
                </a:lnSpc>
              </a:pPr>
              <a:r>
                <a:rPr lang="en-US" b="true" sz="2324" spc="32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Neutralidade político-partidária &amp; Imparcialidade</a:t>
              </a:r>
            </a:p>
          </p:txBody>
        </p:sp>
        <p:sp>
          <p:nvSpPr>
            <p:cNvPr name="Freeform 15" id="15"/>
            <p:cNvSpPr/>
            <p:nvPr/>
          </p:nvSpPr>
          <p:spPr>
            <a:xfrm flipH="true" flipV="false" rot="0">
              <a:off x="5671456" y="1133085"/>
              <a:ext cx="14090051" cy="3579431"/>
            </a:xfrm>
            <a:custGeom>
              <a:avLst/>
              <a:gdLst/>
              <a:ahLst/>
              <a:cxnLst/>
              <a:rect r="r" b="b" t="t" l="l"/>
              <a:pathLst>
                <a:path h="3579431" w="14090051">
                  <a:moveTo>
                    <a:pt x="14090051" y="0"/>
                  </a:moveTo>
                  <a:lnTo>
                    <a:pt x="0" y="0"/>
                  </a:lnTo>
                  <a:lnTo>
                    <a:pt x="0" y="3579432"/>
                  </a:lnTo>
                  <a:lnTo>
                    <a:pt x="14090051" y="3579432"/>
                  </a:lnTo>
                  <a:lnTo>
                    <a:pt x="14090051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-381516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7381620" y="2152023"/>
              <a:ext cx="1457412" cy="1541555"/>
            </a:xfrm>
            <a:custGeom>
              <a:avLst/>
              <a:gdLst/>
              <a:ahLst/>
              <a:cxnLst/>
              <a:rect r="r" b="b" t="t" l="l"/>
              <a:pathLst>
                <a:path h="1541555" w="1457412">
                  <a:moveTo>
                    <a:pt x="0" y="0"/>
                  </a:moveTo>
                  <a:lnTo>
                    <a:pt x="1457412" y="0"/>
                  </a:lnTo>
                  <a:lnTo>
                    <a:pt x="1457412" y="1541556"/>
                  </a:lnTo>
                  <a:lnTo>
                    <a:pt x="0" y="1541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0758176" y="2516049"/>
              <a:ext cx="6100710" cy="5280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77"/>
                </a:lnSpc>
              </a:pPr>
              <a:r>
                <a:rPr lang="en-US" b="true" sz="2324" spc="32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Impessoalidade &amp; Moralidade</a:t>
              </a:r>
            </a:p>
          </p:txBody>
        </p:sp>
        <p:sp>
          <p:nvSpPr>
            <p:cNvPr name="Freeform 18" id="18"/>
            <p:cNvSpPr/>
            <p:nvPr/>
          </p:nvSpPr>
          <p:spPr>
            <a:xfrm flipH="false" flipV="false" rot="0">
              <a:off x="0" y="4083801"/>
              <a:ext cx="14090051" cy="3579431"/>
            </a:xfrm>
            <a:custGeom>
              <a:avLst/>
              <a:gdLst/>
              <a:ahLst/>
              <a:cxnLst/>
              <a:rect r="r" b="b" t="t" l="l"/>
              <a:pathLst>
                <a:path h="3579431" w="14090051">
                  <a:moveTo>
                    <a:pt x="0" y="0"/>
                  </a:moveTo>
                  <a:lnTo>
                    <a:pt x="14090051" y="0"/>
                  </a:lnTo>
                  <a:lnTo>
                    <a:pt x="14090051" y="3579432"/>
                  </a:lnTo>
                  <a:lnTo>
                    <a:pt x="0" y="3579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-381516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3285972" y="5554346"/>
              <a:ext cx="5903168" cy="5280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77"/>
                </a:lnSpc>
              </a:pPr>
              <a:r>
                <a:rPr lang="en-US" b="true" sz="2324" spc="32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Interesse público</a:t>
              </a:r>
            </a:p>
          </p:txBody>
        </p:sp>
        <p:sp>
          <p:nvSpPr>
            <p:cNvPr name="Freeform 20" id="20"/>
            <p:cNvSpPr/>
            <p:nvPr/>
          </p:nvSpPr>
          <p:spPr>
            <a:xfrm flipH="false" flipV="false" rot="0">
              <a:off x="950102" y="5127998"/>
              <a:ext cx="1427122" cy="1437906"/>
            </a:xfrm>
            <a:custGeom>
              <a:avLst/>
              <a:gdLst/>
              <a:ahLst/>
              <a:cxnLst/>
              <a:rect r="r" b="b" t="t" l="l"/>
              <a:pathLst>
                <a:path h="1437906" w="1427122">
                  <a:moveTo>
                    <a:pt x="0" y="0"/>
                  </a:moveTo>
                  <a:lnTo>
                    <a:pt x="1427122" y="0"/>
                  </a:lnTo>
                  <a:lnTo>
                    <a:pt x="1427122" y="1437906"/>
                  </a:lnTo>
                  <a:lnTo>
                    <a:pt x="0" y="1437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true" flipV="false" rot="0">
              <a:off x="5671456" y="5708955"/>
              <a:ext cx="14090051" cy="3579431"/>
            </a:xfrm>
            <a:custGeom>
              <a:avLst/>
              <a:gdLst/>
              <a:ahLst/>
              <a:cxnLst/>
              <a:rect r="r" b="b" t="t" l="l"/>
              <a:pathLst>
                <a:path h="3579431" w="14090051">
                  <a:moveTo>
                    <a:pt x="14090051" y="0"/>
                  </a:moveTo>
                  <a:lnTo>
                    <a:pt x="0" y="0"/>
                  </a:lnTo>
                  <a:lnTo>
                    <a:pt x="0" y="3579431"/>
                  </a:lnTo>
                  <a:lnTo>
                    <a:pt x="14090051" y="3579431"/>
                  </a:lnTo>
                  <a:lnTo>
                    <a:pt x="14090051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 l="0" t="0" r="0" b="-381516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10758176" y="6879099"/>
              <a:ext cx="5814247" cy="10816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277"/>
                </a:lnSpc>
              </a:pPr>
              <a:r>
                <a:rPr lang="en-US" b="true" sz="2324" spc="32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Independência funcional &amp; Objetividade</a:t>
              </a:r>
            </a:p>
          </p:txBody>
        </p:sp>
        <p:sp>
          <p:nvSpPr>
            <p:cNvPr name="Freeform 23" id="23"/>
            <p:cNvSpPr/>
            <p:nvPr/>
          </p:nvSpPr>
          <p:spPr>
            <a:xfrm flipH="false" flipV="false" rot="0">
              <a:off x="17381620" y="6723430"/>
              <a:ext cx="1457412" cy="1450125"/>
            </a:xfrm>
            <a:custGeom>
              <a:avLst/>
              <a:gdLst/>
              <a:ahLst/>
              <a:cxnLst/>
              <a:rect r="r" b="b" t="t" l="l"/>
              <a:pathLst>
                <a:path h="1450125" w="1457412">
                  <a:moveTo>
                    <a:pt x="0" y="0"/>
                  </a:moveTo>
                  <a:lnTo>
                    <a:pt x="1457412" y="0"/>
                  </a:lnTo>
                  <a:lnTo>
                    <a:pt x="1457412" y="1450125"/>
                  </a:lnTo>
                  <a:lnTo>
                    <a:pt x="0" y="1450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1602" y="558575"/>
            <a:ext cx="13205682" cy="1635269"/>
            <a:chOff x="0" y="0"/>
            <a:chExt cx="17607575" cy="218035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607576" cy="2180356"/>
            </a:xfrm>
            <a:custGeom>
              <a:avLst/>
              <a:gdLst/>
              <a:ahLst/>
              <a:cxnLst/>
              <a:rect r="r" b="b" t="t" l="l"/>
              <a:pathLst>
                <a:path h="2180356" w="17607576">
                  <a:moveTo>
                    <a:pt x="0" y="0"/>
                  </a:moveTo>
                  <a:lnTo>
                    <a:pt x="17607576" y="0"/>
                  </a:lnTo>
                  <a:lnTo>
                    <a:pt x="17607576" y="2180356"/>
                  </a:lnTo>
                  <a:lnTo>
                    <a:pt x="0" y="218035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8090" r="-5639" b="-134362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47625"/>
              <a:ext cx="17607575" cy="213273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19"/>
                </a:lnSpc>
              </a:pPr>
              <a:r>
                <a:rPr lang="en-US" b="true" sz="3999">
                  <a:solidFill>
                    <a:srgbClr val="31538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Participação política, liber</a:t>
              </a:r>
              <a:r>
                <a:rPr lang="en-US" b="true" sz="3999">
                  <a:solidFill>
                    <a:srgbClr val="31538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dade de manifestação</a:t>
              </a:r>
            </a:p>
            <a:p>
              <a:pPr algn="l">
                <a:lnSpc>
                  <a:spcPts val="4319"/>
                </a:lnSpc>
              </a:pPr>
              <a:r>
                <a:rPr lang="en-US" b="true" sz="3999">
                  <a:solidFill>
                    <a:srgbClr val="31538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 conduta ética no período eleitoral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442921" y="435569"/>
            <a:ext cx="2469213" cy="796071"/>
            <a:chOff x="0" y="0"/>
            <a:chExt cx="3292284" cy="106142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292221" cy="1061466"/>
            </a:xfrm>
            <a:custGeom>
              <a:avLst/>
              <a:gdLst/>
              <a:ahLst/>
              <a:cxnLst/>
              <a:rect r="r" b="b" t="t" l="l"/>
              <a:pathLst>
                <a:path h="1061466" w="3292221">
                  <a:moveTo>
                    <a:pt x="0" y="0"/>
                  </a:moveTo>
                  <a:lnTo>
                    <a:pt x="3292221" y="0"/>
                  </a:lnTo>
                  <a:lnTo>
                    <a:pt x="3292221" y="1061466"/>
                  </a:lnTo>
                  <a:lnTo>
                    <a:pt x="0" y="1061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" b="-254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10048580"/>
            <a:ext cx="18288000" cy="247650"/>
            <a:chOff x="0" y="0"/>
            <a:chExt cx="24384000" cy="330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384000" cy="330200"/>
            </a:xfrm>
            <a:custGeom>
              <a:avLst/>
              <a:gdLst/>
              <a:ahLst/>
              <a:cxnLst/>
              <a:rect r="r" b="b" t="t" l="l"/>
              <a:pathLst>
                <a:path h="3302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0" y="0"/>
            <a:ext cx="8341566" cy="167954"/>
            <a:chOff x="0" y="0"/>
            <a:chExt cx="11122088" cy="22393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122152" cy="223901"/>
            </a:xfrm>
            <a:custGeom>
              <a:avLst/>
              <a:gdLst/>
              <a:ahLst/>
              <a:cxnLst/>
              <a:rect r="r" b="b" t="t" l="l"/>
              <a:pathLst>
                <a:path h="223901" w="11122152">
                  <a:moveTo>
                    <a:pt x="0" y="0"/>
                  </a:moveTo>
                  <a:lnTo>
                    <a:pt x="11122152" y="0"/>
                  </a:lnTo>
                  <a:lnTo>
                    <a:pt x="11122152" y="223901"/>
                  </a:lnTo>
                  <a:lnTo>
                    <a:pt x="0" y="223901"/>
                  </a:lnTo>
                  <a:close/>
                </a:path>
              </a:pathLst>
            </a:custGeom>
            <a:solidFill>
              <a:srgbClr val="9AABB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517509" y="3214655"/>
            <a:ext cx="15252982" cy="5813113"/>
            <a:chOff x="0" y="0"/>
            <a:chExt cx="20337310" cy="7750818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1876302" y="0"/>
              <a:ext cx="7763297" cy="1778710"/>
              <a:chOff x="0" y="0"/>
              <a:chExt cx="1335874" cy="306073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335873" cy="306073"/>
              </a:xfrm>
              <a:custGeom>
                <a:avLst/>
                <a:gdLst/>
                <a:ahLst/>
                <a:cxnLst/>
                <a:rect r="r" b="b" t="t" l="l"/>
                <a:pathLst>
                  <a:path h="306073" w="1335873">
                    <a:moveTo>
                      <a:pt x="96161" y="0"/>
                    </a:moveTo>
                    <a:lnTo>
                      <a:pt x="1239713" y="0"/>
                    </a:lnTo>
                    <a:cubicBezTo>
                      <a:pt x="1265216" y="0"/>
                      <a:pt x="1289675" y="10131"/>
                      <a:pt x="1307709" y="28165"/>
                    </a:cubicBezTo>
                    <a:cubicBezTo>
                      <a:pt x="1325742" y="46198"/>
                      <a:pt x="1335873" y="70657"/>
                      <a:pt x="1335873" y="96161"/>
                    </a:cubicBezTo>
                    <a:lnTo>
                      <a:pt x="1335873" y="209912"/>
                    </a:lnTo>
                    <a:cubicBezTo>
                      <a:pt x="1335873" y="235415"/>
                      <a:pt x="1325742" y="259874"/>
                      <a:pt x="1307709" y="277908"/>
                    </a:cubicBezTo>
                    <a:cubicBezTo>
                      <a:pt x="1289675" y="295941"/>
                      <a:pt x="1265216" y="306073"/>
                      <a:pt x="1239713" y="306073"/>
                    </a:cubicBezTo>
                    <a:lnTo>
                      <a:pt x="96161" y="306073"/>
                    </a:lnTo>
                    <a:cubicBezTo>
                      <a:pt x="70657" y="306073"/>
                      <a:pt x="46198" y="295941"/>
                      <a:pt x="28165" y="277908"/>
                    </a:cubicBezTo>
                    <a:cubicBezTo>
                      <a:pt x="10131" y="259874"/>
                      <a:pt x="0" y="235415"/>
                      <a:pt x="0" y="209912"/>
                    </a:cubicBezTo>
                    <a:lnTo>
                      <a:pt x="0" y="96161"/>
                    </a:lnTo>
                    <a:cubicBezTo>
                      <a:pt x="0" y="70657"/>
                      <a:pt x="10131" y="46198"/>
                      <a:pt x="28165" y="28165"/>
                    </a:cubicBezTo>
                    <a:cubicBezTo>
                      <a:pt x="46198" y="10131"/>
                      <a:pt x="70657" y="0"/>
                      <a:pt x="96161" y="0"/>
                    </a:cubicBezTo>
                    <a:close/>
                  </a:path>
                </a:pathLst>
              </a:custGeom>
              <a:solidFill>
                <a:srgbClr val="511956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38100"/>
                <a:ext cx="1335874" cy="3441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2510653" y="584951"/>
              <a:ext cx="6494595" cy="5802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75"/>
                </a:lnSpc>
              </a:pPr>
              <a:r>
                <a:rPr lang="en-US" b="true" sz="2755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</a:t>
              </a:r>
              <a:r>
                <a:rPr lang="en-US" b="true" sz="2755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articipação política pessoalizada</a:t>
              </a:r>
            </a:p>
          </p:txBody>
        </p:sp>
        <p:grpSp>
          <p:nvGrpSpPr>
            <p:cNvPr name="Group 16" id="16"/>
            <p:cNvGrpSpPr/>
            <p:nvPr/>
          </p:nvGrpSpPr>
          <p:grpSpPr>
            <a:xfrm rot="0">
              <a:off x="1876302" y="2490377"/>
              <a:ext cx="7763297" cy="1778710"/>
              <a:chOff x="0" y="0"/>
              <a:chExt cx="1335874" cy="306073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335873" cy="306073"/>
              </a:xfrm>
              <a:custGeom>
                <a:avLst/>
                <a:gdLst/>
                <a:ahLst/>
                <a:cxnLst/>
                <a:rect r="r" b="b" t="t" l="l"/>
                <a:pathLst>
                  <a:path h="306073" w="1335873">
                    <a:moveTo>
                      <a:pt x="96161" y="0"/>
                    </a:moveTo>
                    <a:lnTo>
                      <a:pt x="1239713" y="0"/>
                    </a:lnTo>
                    <a:cubicBezTo>
                      <a:pt x="1265216" y="0"/>
                      <a:pt x="1289675" y="10131"/>
                      <a:pt x="1307709" y="28165"/>
                    </a:cubicBezTo>
                    <a:cubicBezTo>
                      <a:pt x="1325742" y="46198"/>
                      <a:pt x="1335873" y="70657"/>
                      <a:pt x="1335873" y="96161"/>
                    </a:cubicBezTo>
                    <a:lnTo>
                      <a:pt x="1335873" y="209912"/>
                    </a:lnTo>
                    <a:cubicBezTo>
                      <a:pt x="1335873" y="235415"/>
                      <a:pt x="1325742" y="259874"/>
                      <a:pt x="1307709" y="277908"/>
                    </a:cubicBezTo>
                    <a:cubicBezTo>
                      <a:pt x="1289675" y="295941"/>
                      <a:pt x="1265216" y="306073"/>
                      <a:pt x="1239713" y="306073"/>
                    </a:cubicBezTo>
                    <a:lnTo>
                      <a:pt x="96161" y="306073"/>
                    </a:lnTo>
                    <a:cubicBezTo>
                      <a:pt x="70657" y="306073"/>
                      <a:pt x="46198" y="295941"/>
                      <a:pt x="28165" y="277908"/>
                    </a:cubicBezTo>
                    <a:cubicBezTo>
                      <a:pt x="10131" y="259874"/>
                      <a:pt x="0" y="235415"/>
                      <a:pt x="0" y="209912"/>
                    </a:cubicBezTo>
                    <a:lnTo>
                      <a:pt x="0" y="96161"/>
                    </a:lnTo>
                    <a:cubicBezTo>
                      <a:pt x="0" y="70657"/>
                      <a:pt x="10131" y="46198"/>
                      <a:pt x="28165" y="28165"/>
                    </a:cubicBezTo>
                    <a:cubicBezTo>
                      <a:pt x="46198" y="10131"/>
                      <a:pt x="70657" y="0"/>
                      <a:pt x="96161" y="0"/>
                    </a:cubicBezTo>
                    <a:close/>
                  </a:path>
                </a:pathLst>
              </a:custGeom>
              <a:solidFill>
                <a:srgbClr val="511956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-38100"/>
                <a:ext cx="1335874" cy="3441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9" id="19"/>
            <p:cNvSpPr txBox="true"/>
            <p:nvPr/>
          </p:nvSpPr>
          <p:spPr>
            <a:xfrm rot="0">
              <a:off x="2942548" y="3075328"/>
              <a:ext cx="5630805" cy="5802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75"/>
                </a:lnSpc>
              </a:pPr>
              <a:r>
                <a:rPr lang="en-US" b="true" sz="2755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Ap</a:t>
              </a:r>
              <a:r>
                <a:rPr lang="en-US" b="true" sz="2755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resentação pessoal neutra</a:t>
              </a:r>
            </a:p>
          </p:txBody>
        </p:sp>
        <p:grpSp>
          <p:nvGrpSpPr>
            <p:cNvPr name="Group 20" id="20"/>
            <p:cNvGrpSpPr/>
            <p:nvPr/>
          </p:nvGrpSpPr>
          <p:grpSpPr>
            <a:xfrm rot="0">
              <a:off x="1876302" y="4980754"/>
              <a:ext cx="7763297" cy="2770064"/>
              <a:chOff x="0" y="0"/>
              <a:chExt cx="1335874" cy="47666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335873" cy="476660"/>
              </a:xfrm>
              <a:custGeom>
                <a:avLst/>
                <a:gdLst/>
                <a:ahLst/>
                <a:cxnLst/>
                <a:rect r="r" b="b" t="t" l="l"/>
                <a:pathLst>
                  <a:path h="476660" w="1335873">
                    <a:moveTo>
                      <a:pt x="96161" y="0"/>
                    </a:moveTo>
                    <a:lnTo>
                      <a:pt x="1239713" y="0"/>
                    </a:lnTo>
                    <a:cubicBezTo>
                      <a:pt x="1265216" y="0"/>
                      <a:pt x="1289675" y="10131"/>
                      <a:pt x="1307709" y="28165"/>
                    </a:cubicBezTo>
                    <a:cubicBezTo>
                      <a:pt x="1325742" y="46198"/>
                      <a:pt x="1335873" y="70657"/>
                      <a:pt x="1335873" y="96161"/>
                    </a:cubicBezTo>
                    <a:lnTo>
                      <a:pt x="1335873" y="380499"/>
                    </a:lnTo>
                    <a:cubicBezTo>
                      <a:pt x="1335873" y="406003"/>
                      <a:pt x="1325742" y="430462"/>
                      <a:pt x="1307709" y="448495"/>
                    </a:cubicBezTo>
                    <a:cubicBezTo>
                      <a:pt x="1289675" y="466529"/>
                      <a:pt x="1265216" y="476660"/>
                      <a:pt x="1239713" y="476660"/>
                    </a:cubicBezTo>
                    <a:lnTo>
                      <a:pt x="96161" y="476660"/>
                    </a:lnTo>
                    <a:cubicBezTo>
                      <a:pt x="70657" y="476660"/>
                      <a:pt x="46198" y="466529"/>
                      <a:pt x="28165" y="448495"/>
                    </a:cubicBezTo>
                    <a:cubicBezTo>
                      <a:pt x="10131" y="430462"/>
                      <a:pt x="0" y="406003"/>
                      <a:pt x="0" y="380499"/>
                    </a:cubicBezTo>
                    <a:lnTo>
                      <a:pt x="0" y="96161"/>
                    </a:lnTo>
                    <a:cubicBezTo>
                      <a:pt x="0" y="70657"/>
                      <a:pt x="10131" y="46198"/>
                      <a:pt x="28165" y="28165"/>
                    </a:cubicBezTo>
                    <a:cubicBezTo>
                      <a:pt x="46198" y="10131"/>
                      <a:pt x="70657" y="0"/>
                      <a:pt x="96161" y="0"/>
                    </a:cubicBezTo>
                    <a:close/>
                  </a:path>
                </a:pathLst>
              </a:custGeom>
              <a:solidFill>
                <a:srgbClr val="511956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1335874" cy="5147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3116334" y="5841534"/>
              <a:ext cx="5283233" cy="10759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75"/>
                </a:lnSpc>
              </a:pPr>
              <a:r>
                <a:rPr lang="en-US" b="true" sz="2755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Pres</a:t>
              </a:r>
              <a:r>
                <a:rPr lang="en-US" b="true" sz="2755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ervação da independência funcional</a:t>
              </a:r>
            </a:p>
          </p:txBody>
        </p:sp>
        <p:grpSp>
          <p:nvGrpSpPr>
            <p:cNvPr name="Group 24" id="24"/>
            <p:cNvGrpSpPr/>
            <p:nvPr/>
          </p:nvGrpSpPr>
          <p:grpSpPr>
            <a:xfrm rot="0">
              <a:off x="12574013" y="2490377"/>
              <a:ext cx="7763297" cy="1778710"/>
              <a:chOff x="0" y="0"/>
              <a:chExt cx="1335874" cy="306073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1335873" cy="306073"/>
              </a:xfrm>
              <a:custGeom>
                <a:avLst/>
                <a:gdLst/>
                <a:ahLst/>
                <a:cxnLst/>
                <a:rect r="r" b="b" t="t" l="l"/>
                <a:pathLst>
                  <a:path h="306073" w="1335873">
                    <a:moveTo>
                      <a:pt x="96161" y="0"/>
                    </a:moveTo>
                    <a:lnTo>
                      <a:pt x="1239713" y="0"/>
                    </a:lnTo>
                    <a:cubicBezTo>
                      <a:pt x="1265216" y="0"/>
                      <a:pt x="1289675" y="10131"/>
                      <a:pt x="1307709" y="28165"/>
                    </a:cubicBezTo>
                    <a:cubicBezTo>
                      <a:pt x="1325742" y="46198"/>
                      <a:pt x="1335873" y="70657"/>
                      <a:pt x="1335873" y="96161"/>
                    </a:cubicBezTo>
                    <a:lnTo>
                      <a:pt x="1335873" y="209912"/>
                    </a:lnTo>
                    <a:cubicBezTo>
                      <a:pt x="1335873" y="235415"/>
                      <a:pt x="1325742" y="259874"/>
                      <a:pt x="1307709" y="277908"/>
                    </a:cubicBezTo>
                    <a:cubicBezTo>
                      <a:pt x="1289675" y="295941"/>
                      <a:pt x="1265216" y="306073"/>
                      <a:pt x="1239713" y="306073"/>
                    </a:cubicBezTo>
                    <a:lnTo>
                      <a:pt x="96161" y="306073"/>
                    </a:lnTo>
                    <a:cubicBezTo>
                      <a:pt x="70657" y="306073"/>
                      <a:pt x="46198" y="295941"/>
                      <a:pt x="28165" y="277908"/>
                    </a:cubicBezTo>
                    <a:cubicBezTo>
                      <a:pt x="10131" y="259874"/>
                      <a:pt x="0" y="235415"/>
                      <a:pt x="0" y="209912"/>
                    </a:cubicBezTo>
                    <a:lnTo>
                      <a:pt x="0" y="96161"/>
                    </a:lnTo>
                    <a:cubicBezTo>
                      <a:pt x="0" y="70657"/>
                      <a:pt x="10131" y="46198"/>
                      <a:pt x="28165" y="28165"/>
                    </a:cubicBezTo>
                    <a:cubicBezTo>
                      <a:pt x="46198" y="10131"/>
                      <a:pt x="70657" y="0"/>
                      <a:pt x="96161" y="0"/>
                    </a:cubicBezTo>
                    <a:close/>
                  </a:path>
                </a:pathLst>
              </a:custGeom>
              <a:solidFill>
                <a:srgbClr val="511956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38100"/>
                <a:ext cx="1335874" cy="3441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7" id="27"/>
            <p:cNvSpPr txBox="true"/>
            <p:nvPr/>
          </p:nvSpPr>
          <p:spPr>
            <a:xfrm rot="0">
              <a:off x="14704620" y="3075328"/>
              <a:ext cx="3502083" cy="5802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75"/>
                </a:lnSpc>
              </a:pPr>
              <a:r>
                <a:rPr lang="en-US" b="true" sz="2755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</a:t>
              </a:r>
              <a:r>
                <a:rPr lang="en-US" b="true" sz="2755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tuação imparcial</a:t>
              </a:r>
            </a:p>
          </p:txBody>
        </p:sp>
        <p:sp>
          <p:nvSpPr>
            <p:cNvPr name="Freeform 28" id="28"/>
            <p:cNvSpPr/>
            <p:nvPr/>
          </p:nvSpPr>
          <p:spPr>
            <a:xfrm flipH="false" flipV="false" rot="0">
              <a:off x="10722271" y="2814078"/>
              <a:ext cx="1543970" cy="1131309"/>
            </a:xfrm>
            <a:custGeom>
              <a:avLst/>
              <a:gdLst/>
              <a:ahLst/>
              <a:cxnLst/>
              <a:rect r="r" b="b" t="t" l="l"/>
              <a:pathLst>
                <a:path h="1131309" w="1543970">
                  <a:moveTo>
                    <a:pt x="0" y="0"/>
                  </a:moveTo>
                  <a:lnTo>
                    <a:pt x="1543970" y="0"/>
                  </a:lnTo>
                  <a:lnTo>
                    <a:pt x="1543970" y="1131309"/>
                  </a:lnTo>
                  <a:lnTo>
                    <a:pt x="0" y="1131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9" id="29"/>
            <p:cNvGrpSpPr/>
            <p:nvPr/>
          </p:nvGrpSpPr>
          <p:grpSpPr>
            <a:xfrm rot="0">
              <a:off x="12574013" y="5476431"/>
              <a:ext cx="7763297" cy="1778710"/>
              <a:chOff x="0" y="0"/>
              <a:chExt cx="1335874" cy="306073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1335873" cy="306073"/>
              </a:xfrm>
              <a:custGeom>
                <a:avLst/>
                <a:gdLst/>
                <a:ahLst/>
                <a:cxnLst/>
                <a:rect r="r" b="b" t="t" l="l"/>
                <a:pathLst>
                  <a:path h="306073" w="1335873">
                    <a:moveTo>
                      <a:pt x="96161" y="0"/>
                    </a:moveTo>
                    <a:lnTo>
                      <a:pt x="1239713" y="0"/>
                    </a:lnTo>
                    <a:cubicBezTo>
                      <a:pt x="1265216" y="0"/>
                      <a:pt x="1289675" y="10131"/>
                      <a:pt x="1307709" y="28165"/>
                    </a:cubicBezTo>
                    <a:cubicBezTo>
                      <a:pt x="1325742" y="46198"/>
                      <a:pt x="1335873" y="70657"/>
                      <a:pt x="1335873" y="96161"/>
                    </a:cubicBezTo>
                    <a:lnTo>
                      <a:pt x="1335873" y="209912"/>
                    </a:lnTo>
                    <a:cubicBezTo>
                      <a:pt x="1335873" y="235415"/>
                      <a:pt x="1325742" y="259874"/>
                      <a:pt x="1307709" y="277908"/>
                    </a:cubicBezTo>
                    <a:cubicBezTo>
                      <a:pt x="1289675" y="295941"/>
                      <a:pt x="1265216" y="306073"/>
                      <a:pt x="1239713" y="306073"/>
                    </a:cubicBezTo>
                    <a:lnTo>
                      <a:pt x="96161" y="306073"/>
                    </a:lnTo>
                    <a:cubicBezTo>
                      <a:pt x="70657" y="306073"/>
                      <a:pt x="46198" y="295941"/>
                      <a:pt x="28165" y="277908"/>
                    </a:cubicBezTo>
                    <a:cubicBezTo>
                      <a:pt x="10131" y="259874"/>
                      <a:pt x="0" y="235415"/>
                      <a:pt x="0" y="209912"/>
                    </a:cubicBezTo>
                    <a:lnTo>
                      <a:pt x="0" y="96161"/>
                    </a:lnTo>
                    <a:cubicBezTo>
                      <a:pt x="0" y="70657"/>
                      <a:pt x="10131" y="46198"/>
                      <a:pt x="28165" y="28165"/>
                    </a:cubicBezTo>
                    <a:cubicBezTo>
                      <a:pt x="46198" y="10131"/>
                      <a:pt x="70657" y="0"/>
                      <a:pt x="96161" y="0"/>
                    </a:cubicBezTo>
                    <a:close/>
                  </a:path>
                </a:pathLst>
              </a:custGeom>
              <a:solidFill>
                <a:srgbClr val="511956"/>
              </a:solidFill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38100"/>
                <a:ext cx="1335874" cy="3441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32" id="32"/>
            <p:cNvSpPr txBox="true"/>
            <p:nvPr/>
          </p:nvSpPr>
          <p:spPr>
            <a:xfrm rot="0">
              <a:off x="12697767" y="6061381"/>
              <a:ext cx="7515789" cy="5802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75"/>
                </a:lnSpc>
              </a:pPr>
              <a:r>
                <a:rPr lang="en-US" b="true" sz="2755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</a:t>
              </a:r>
              <a:r>
                <a:rPr lang="en-US" b="true" sz="2755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eutralidade na execução profissional </a:t>
              </a:r>
            </a:p>
          </p:txBody>
        </p:sp>
        <p:sp>
          <p:nvSpPr>
            <p:cNvPr name="Freeform 33" id="33"/>
            <p:cNvSpPr/>
            <p:nvPr/>
          </p:nvSpPr>
          <p:spPr>
            <a:xfrm flipH="false" flipV="false" rot="0">
              <a:off x="10818261" y="5789500"/>
              <a:ext cx="1351990" cy="1152571"/>
            </a:xfrm>
            <a:custGeom>
              <a:avLst/>
              <a:gdLst/>
              <a:ahLst/>
              <a:cxnLst/>
              <a:rect r="r" b="b" t="t" l="l"/>
              <a:pathLst>
                <a:path h="1152571" w="1351990">
                  <a:moveTo>
                    <a:pt x="0" y="0"/>
                  </a:moveTo>
                  <a:lnTo>
                    <a:pt x="1351990" y="0"/>
                  </a:lnTo>
                  <a:lnTo>
                    <a:pt x="1351990" y="1152572"/>
                  </a:lnTo>
                  <a:lnTo>
                    <a:pt x="0" y="11525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265202" y="299768"/>
              <a:ext cx="1228306" cy="1179174"/>
            </a:xfrm>
            <a:custGeom>
              <a:avLst/>
              <a:gdLst/>
              <a:ahLst/>
              <a:cxnLst/>
              <a:rect r="r" b="b" t="t" l="l"/>
              <a:pathLst>
                <a:path h="1179174" w="1228306">
                  <a:moveTo>
                    <a:pt x="0" y="0"/>
                  </a:moveTo>
                  <a:lnTo>
                    <a:pt x="1228306" y="0"/>
                  </a:lnTo>
                  <a:lnTo>
                    <a:pt x="1228306" y="1179174"/>
                  </a:lnTo>
                  <a:lnTo>
                    <a:pt x="0" y="1179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0" y="2822049"/>
              <a:ext cx="1191313" cy="1115367"/>
            </a:xfrm>
            <a:custGeom>
              <a:avLst/>
              <a:gdLst/>
              <a:ahLst/>
              <a:cxnLst/>
              <a:rect r="r" b="b" t="t" l="l"/>
              <a:pathLst>
                <a:path h="1115367" w="1191313">
                  <a:moveTo>
                    <a:pt x="0" y="0"/>
                  </a:moveTo>
                  <a:lnTo>
                    <a:pt x="1191313" y="0"/>
                  </a:lnTo>
                  <a:lnTo>
                    <a:pt x="1191313" y="1115366"/>
                  </a:lnTo>
                  <a:lnTo>
                    <a:pt x="0" y="1115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985083" y="3044639"/>
              <a:ext cx="773627" cy="528967"/>
            </a:xfrm>
            <a:custGeom>
              <a:avLst/>
              <a:gdLst/>
              <a:ahLst/>
              <a:cxnLst/>
              <a:rect r="r" b="b" t="t" l="l"/>
              <a:pathLst>
                <a:path h="528967" w="773627">
                  <a:moveTo>
                    <a:pt x="0" y="0"/>
                  </a:moveTo>
                  <a:lnTo>
                    <a:pt x="773627" y="0"/>
                  </a:lnTo>
                  <a:lnTo>
                    <a:pt x="773627" y="528968"/>
                  </a:lnTo>
                  <a:lnTo>
                    <a:pt x="0" y="5289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 rot="0">
              <a:off x="350409" y="3242467"/>
              <a:ext cx="501603" cy="24595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501"/>
                </a:lnSpc>
                <a:spcBef>
                  <a:spcPct val="0"/>
                </a:spcBef>
              </a:pPr>
              <a:r>
                <a:rPr lang="en-US" b="true" sz="1072" spc="-45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VOTE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1208967" y="3219464"/>
              <a:ext cx="325859" cy="1602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975"/>
                </a:lnSpc>
                <a:spcBef>
                  <a:spcPct val="0"/>
                </a:spcBef>
              </a:pPr>
              <a:r>
                <a:rPr lang="en-US" b="true" sz="696" spc="-29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VOTE</a:t>
              </a:r>
            </a:p>
          </p:txBody>
        </p:sp>
        <p:sp>
          <p:nvSpPr>
            <p:cNvPr name="Freeform 39" id="39"/>
            <p:cNvSpPr/>
            <p:nvPr/>
          </p:nvSpPr>
          <p:spPr>
            <a:xfrm flipH="false" flipV="false" rot="0">
              <a:off x="446009" y="5776199"/>
              <a:ext cx="866693" cy="1179174"/>
            </a:xfrm>
            <a:custGeom>
              <a:avLst/>
              <a:gdLst/>
              <a:ahLst/>
              <a:cxnLst/>
              <a:rect r="r" b="b" t="t" l="l"/>
              <a:pathLst>
                <a:path h="1179174" w="866693">
                  <a:moveTo>
                    <a:pt x="0" y="0"/>
                  </a:moveTo>
                  <a:lnTo>
                    <a:pt x="866692" y="0"/>
                  </a:lnTo>
                  <a:lnTo>
                    <a:pt x="866692" y="1179174"/>
                  </a:lnTo>
                  <a:lnTo>
                    <a:pt x="0" y="1179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40" id="40"/>
            <p:cNvGrpSpPr/>
            <p:nvPr/>
          </p:nvGrpSpPr>
          <p:grpSpPr>
            <a:xfrm rot="0">
              <a:off x="12574013" y="0"/>
              <a:ext cx="7763297" cy="1778710"/>
              <a:chOff x="0" y="0"/>
              <a:chExt cx="1335874" cy="306073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1335873" cy="306073"/>
              </a:xfrm>
              <a:custGeom>
                <a:avLst/>
                <a:gdLst/>
                <a:ahLst/>
                <a:cxnLst/>
                <a:rect r="r" b="b" t="t" l="l"/>
                <a:pathLst>
                  <a:path h="306073" w="1335873">
                    <a:moveTo>
                      <a:pt x="96161" y="0"/>
                    </a:moveTo>
                    <a:lnTo>
                      <a:pt x="1239713" y="0"/>
                    </a:lnTo>
                    <a:cubicBezTo>
                      <a:pt x="1265216" y="0"/>
                      <a:pt x="1289675" y="10131"/>
                      <a:pt x="1307709" y="28165"/>
                    </a:cubicBezTo>
                    <a:cubicBezTo>
                      <a:pt x="1325742" y="46198"/>
                      <a:pt x="1335873" y="70657"/>
                      <a:pt x="1335873" y="96161"/>
                    </a:cubicBezTo>
                    <a:lnTo>
                      <a:pt x="1335873" y="209912"/>
                    </a:lnTo>
                    <a:cubicBezTo>
                      <a:pt x="1335873" y="235415"/>
                      <a:pt x="1325742" y="259874"/>
                      <a:pt x="1307709" y="277908"/>
                    </a:cubicBezTo>
                    <a:cubicBezTo>
                      <a:pt x="1289675" y="295941"/>
                      <a:pt x="1265216" y="306073"/>
                      <a:pt x="1239713" y="306073"/>
                    </a:cubicBezTo>
                    <a:lnTo>
                      <a:pt x="96161" y="306073"/>
                    </a:lnTo>
                    <a:cubicBezTo>
                      <a:pt x="70657" y="306073"/>
                      <a:pt x="46198" y="295941"/>
                      <a:pt x="28165" y="277908"/>
                    </a:cubicBezTo>
                    <a:cubicBezTo>
                      <a:pt x="10131" y="259874"/>
                      <a:pt x="0" y="235415"/>
                      <a:pt x="0" y="209912"/>
                    </a:cubicBezTo>
                    <a:lnTo>
                      <a:pt x="0" y="96161"/>
                    </a:lnTo>
                    <a:cubicBezTo>
                      <a:pt x="0" y="70657"/>
                      <a:pt x="10131" y="46198"/>
                      <a:pt x="28165" y="28165"/>
                    </a:cubicBezTo>
                    <a:cubicBezTo>
                      <a:pt x="46198" y="10131"/>
                      <a:pt x="70657" y="0"/>
                      <a:pt x="96161" y="0"/>
                    </a:cubicBezTo>
                    <a:close/>
                  </a:path>
                </a:pathLst>
              </a:custGeom>
              <a:solidFill>
                <a:srgbClr val="511956"/>
              </a:solidFill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0" y="-38100"/>
                <a:ext cx="1335874" cy="3441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43" id="43"/>
            <p:cNvSpPr txBox="true"/>
            <p:nvPr/>
          </p:nvSpPr>
          <p:spPr>
            <a:xfrm rot="0">
              <a:off x="14289012" y="584951"/>
              <a:ext cx="4333298" cy="5802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75"/>
                </a:lnSpc>
              </a:pPr>
              <a:r>
                <a:rPr lang="en-US" b="true" sz="2755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Respeito às diferenças</a:t>
              </a:r>
            </a:p>
          </p:txBody>
        </p:sp>
        <p:sp>
          <p:nvSpPr>
            <p:cNvPr name="Freeform 44" id="44"/>
            <p:cNvSpPr/>
            <p:nvPr/>
          </p:nvSpPr>
          <p:spPr>
            <a:xfrm flipH="false" flipV="false" rot="0">
              <a:off x="10936852" y="311735"/>
              <a:ext cx="1114808" cy="1155241"/>
            </a:xfrm>
            <a:custGeom>
              <a:avLst/>
              <a:gdLst/>
              <a:ahLst/>
              <a:cxnLst/>
              <a:rect r="r" b="b" t="t" l="l"/>
              <a:pathLst>
                <a:path h="1155241" w="1114808">
                  <a:moveTo>
                    <a:pt x="0" y="0"/>
                  </a:moveTo>
                  <a:lnTo>
                    <a:pt x="1114808" y="0"/>
                  </a:lnTo>
                  <a:lnTo>
                    <a:pt x="1114808" y="1155241"/>
                  </a:lnTo>
                  <a:lnTo>
                    <a:pt x="0" y="1155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1602" y="558575"/>
            <a:ext cx="13205682" cy="1688465"/>
            <a:chOff x="0" y="0"/>
            <a:chExt cx="17607575" cy="22512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607576" cy="2251284"/>
            </a:xfrm>
            <a:custGeom>
              <a:avLst/>
              <a:gdLst/>
              <a:ahLst/>
              <a:cxnLst/>
              <a:rect r="r" b="b" t="t" l="l"/>
              <a:pathLst>
                <a:path h="2251284" w="17607576">
                  <a:moveTo>
                    <a:pt x="0" y="0"/>
                  </a:moveTo>
                  <a:lnTo>
                    <a:pt x="17607576" y="0"/>
                  </a:lnTo>
                  <a:lnTo>
                    <a:pt x="17607576" y="2251284"/>
                  </a:lnTo>
                  <a:lnTo>
                    <a:pt x="0" y="225128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5000" r="-5639" b="-126978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57150"/>
              <a:ext cx="17607575" cy="21941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b="true" sz="5000">
                  <a:solidFill>
                    <a:srgbClr val="31538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Condutas vedadas em campanhas eleitorais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5442921" y="580139"/>
            <a:ext cx="2469213" cy="796071"/>
            <a:chOff x="0" y="0"/>
            <a:chExt cx="3292284" cy="106142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292221" cy="1061466"/>
            </a:xfrm>
            <a:custGeom>
              <a:avLst/>
              <a:gdLst/>
              <a:ahLst/>
              <a:cxnLst/>
              <a:rect r="r" b="b" t="t" l="l"/>
              <a:pathLst>
                <a:path h="1061466" w="3292221">
                  <a:moveTo>
                    <a:pt x="0" y="0"/>
                  </a:moveTo>
                  <a:lnTo>
                    <a:pt x="3292221" y="0"/>
                  </a:lnTo>
                  <a:lnTo>
                    <a:pt x="3292221" y="1061466"/>
                  </a:lnTo>
                  <a:lnTo>
                    <a:pt x="0" y="1061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" b="-254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0" y="10048580"/>
            <a:ext cx="18288000" cy="247650"/>
            <a:chOff x="0" y="0"/>
            <a:chExt cx="24384000" cy="330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384000" cy="330200"/>
            </a:xfrm>
            <a:custGeom>
              <a:avLst/>
              <a:gdLst/>
              <a:ahLst/>
              <a:cxnLst/>
              <a:rect r="r" b="b" t="t" l="l"/>
              <a:pathLst>
                <a:path h="3302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0" y="0"/>
            <a:ext cx="8341566" cy="167954"/>
            <a:chOff x="0" y="0"/>
            <a:chExt cx="11122088" cy="22393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122152" cy="223901"/>
            </a:xfrm>
            <a:custGeom>
              <a:avLst/>
              <a:gdLst/>
              <a:ahLst/>
              <a:cxnLst/>
              <a:rect r="r" b="b" t="t" l="l"/>
              <a:pathLst>
                <a:path h="223901" w="11122152">
                  <a:moveTo>
                    <a:pt x="0" y="0"/>
                  </a:moveTo>
                  <a:lnTo>
                    <a:pt x="11122152" y="0"/>
                  </a:lnTo>
                  <a:lnTo>
                    <a:pt x="11122152" y="223901"/>
                  </a:lnTo>
                  <a:lnTo>
                    <a:pt x="0" y="223901"/>
                  </a:lnTo>
                  <a:close/>
                </a:path>
              </a:pathLst>
            </a:custGeom>
            <a:solidFill>
              <a:srgbClr val="9AABB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131201" y="4414732"/>
            <a:ext cx="2683760" cy="3409346"/>
            <a:chOff x="0" y="0"/>
            <a:chExt cx="3578347" cy="4545794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606975" y="0"/>
              <a:ext cx="2364398" cy="2364398"/>
              <a:chOff x="0" y="0"/>
              <a:chExt cx="812800" cy="81280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31538F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28456" lIns="28456" bIns="28456" rIns="28456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sp>
          <p:nvSpPr>
            <p:cNvPr name="Freeform 15" id="15"/>
            <p:cNvSpPr/>
            <p:nvPr/>
          </p:nvSpPr>
          <p:spPr>
            <a:xfrm flipH="false" flipV="false" rot="0">
              <a:off x="1075140" y="468165"/>
              <a:ext cx="1428067" cy="1428067"/>
            </a:xfrm>
            <a:custGeom>
              <a:avLst/>
              <a:gdLst/>
              <a:ahLst/>
              <a:cxnLst/>
              <a:rect r="r" b="b" t="t" l="l"/>
              <a:pathLst>
                <a:path h="1428067" w="1428067">
                  <a:moveTo>
                    <a:pt x="0" y="0"/>
                  </a:moveTo>
                  <a:lnTo>
                    <a:pt x="1428067" y="0"/>
                  </a:lnTo>
                  <a:lnTo>
                    <a:pt x="1428067" y="1428068"/>
                  </a:lnTo>
                  <a:lnTo>
                    <a:pt x="0" y="1428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030520" y="423546"/>
              <a:ext cx="1517306" cy="1517306"/>
            </a:xfrm>
            <a:custGeom>
              <a:avLst/>
              <a:gdLst/>
              <a:ahLst/>
              <a:cxnLst/>
              <a:rect r="r" b="b" t="t" l="l"/>
              <a:pathLst>
                <a:path h="1517306" w="1517306">
                  <a:moveTo>
                    <a:pt x="0" y="0"/>
                  </a:moveTo>
                  <a:lnTo>
                    <a:pt x="1517306" y="0"/>
                  </a:lnTo>
                  <a:lnTo>
                    <a:pt x="1517306" y="1517306"/>
                  </a:lnTo>
                  <a:lnTo>
                    <a:pt x="0" y="1517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0" y="2760301"/>
              <a:ext cx="3578347" cy="17854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92"/>
                </a:lnSpc>
              </a:pPr>
              <a:r>
                <a:rPr lang="en-US" b="true" sz="2400">
                  <a:solidFill>
                    <a:srgbClr val="51195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Coagir </a:t>
              </a:r>
              <a:r>
                <a:rPr lang="en-US" b="true" sz="2400">
                  <a:solidFill>
                    <a:srgbClr val="51195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ou aliciar de subordinados para se filiarem a partido político¹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270208" y="4233171"/>
            <a:ext cx="2727908" cy="3772466"/>
            <a:chOff x="0" y="0"/>
            <a:chExt cx="3637210" cy="5029955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560036" y="0"/>
              <a:ext cx="2364987" cy="2364987"/>
              <a:chOff x="0" y="0"/>
              <a:chExt cx="812800" cy="81280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31538F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28924" lIns="28924" bIns="28924" rIns="28924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sp>
          <p:nvSpPr>
            <p:cNvPr name="Freeform 22" id="22"/>
            <p:cNvSpPr/>
            <p:nvPr/>
          </p:nvSpPr>
          <p:spPr>
            <a:xfrm flipH="false" flipV="false" rot="0">
              <a:off x="868427" y="333521"/>
              <a:ext cx="1748206" cy="1697945"/>
            </a:xfrm>
            <a:custGeom>
              <a:avLst/>
              <a:gdLst/>
              <a:ahLst/>
              <a:cxnLst/>
              <a:rect r="r" b="b" t="t" l="l"/>
              <a:pathLst>
                <a:path h="1697945" w="1748206">
                  <a:moveTo>
                    <a:pt x="0" y="0"/>
                  </a:moveTo>
                  <a:lnTo>
                    <a:pt x="1748206" y="0"/>
                  </a:lnTo>
                  <a:lnTo>
                    <a:pt x="1748206" y="1697945"/>
                  </a:lnTo>
                  <a:lnTo>
                    <a:pt x="0" y="16979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 rot="0">
              <a:off x="0" y="2812662"/>
              <a:ext cx="3637210" cy="22172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92"/>
                </a:lnSpc>
              </a:pPr>
              <a:r>
                <a:rPr lang="en-US" b="true" sz="2399">
                  <a:solidFill>
                    <a:srgbClr val="51195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Privar de direitos, discriminar, não cumprir dever funcional por convicção política¹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7453363" y="3704535"/>
            <a:ext cx="3051791" cy="4829740"/>
            <a:chOff x="0" y="0"/>
            <a:chExt cx="4069055" cy="6439653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662882" y="0"/>
              <a:ext cx="2488797" cy="2488797"/>
              <a:chOff x="0" y="0"/>
              <a:chExt cx="812800" cy="8128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31538F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44991" lIns="44991" bIns="44991" rIns="44991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sp>
          <p:nvSpPr>
            <p:cNvPr name="Freeform 28" id="28"/>
            <p:cNvSpPr/>
            <p:nvPr/>
          </p:nvSpPr>
          <p:spPr>
            <a:xfrm flipH="false" flipV="false" rot="0">
              <a:off x="1299548" y="439455"/>
              <a:ext cx="1215465" cy="1609888"/>
            </a:xfrm>
            <a:custGeom>
              <a:avLst/>
              <a:gdLst/>
              <a:ahLst/>
              <a:cxnLst/>
              <a:rect r="r" b="b" t="t" l="l"/>
              <a:pathLst>
                <a:path h="1609888" w="1215465">
                  <a:moveTo>
                    <a:pt x="0" y="0"/>
                  </a:moveTo>
                  <a:lnTo>
                    <a:pt x="1215465" y="0"/>
                  </a:lnTo>
                  <a:lnTo>
                    <a:pt x="1215465" y="1609888"/>
                  </a:lnTo>
                  <a:lnTo>
                    <a:pt x="0" y="1609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 rot="0">
              <a:off x="0" y="2926960"/>
              <a:ext cx="4069055" cy="35126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92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51195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Faz</a:t>
              </a:r>
              <a:r>
                <a:rPr lang="en-US" b="true" sz="2400">
                  <a:solidFill>
                    <a:srgbClr val="51195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er ou permitir uso promocional em favor de candidato,</a:t>
              </a:r>
            </a:p>
            <a:p>
              <a:pPr algn="ctr">
                <a:lnSpc>
                  <a:spcPts val="2592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51195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partido político ou coligação, de distribuição gratuita de</a:t>
              </a:r>
            </a:p>
            <a:p>
              <a:pPr algn="ctr">
                <a:lnSpc>
                  <a:spcPts val="2592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51195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bens e serviços de caráter social²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0962354" y="3420411"/>
            <a:ext cx="3197182" cy="4403666"/>
            <a:chOff x="0" y="0"/>
            <a:chExt cx="4262909" cy="5871554"/>
          </a:xfrm>
        </p:grpSpPr>
        <p:sp>
          <p:nvSpPr>
            <p:cNvPr name="TextBox 31" id="31"/>
            <p:cNvSpPr txBox="true"/>
            <p:nvPr/>
          </p:nvSpPr>
          <p:spPr>
            <a:xfrm rot="0">
              <a:off x="0" y="2790661"/>
              <a:ext cx="4262909" cy="30808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92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51195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Usar materiais ou serviços custeados pelos órgãos da administração pública de forma que extrapole as prerrogativas do cargo/função²</a:t>
              </a:r>
            </a:p>
          </p:txBody>
        </p:sp>
        <p:grpSp>
          <p:nvGrpSpPr>
            <p:cNvPr name="Group 32" id="32"/>
            <p:cNvGrpSpPr/>
            <p:nvPr/>
          </p:nvGrpSpPr>
          <p:grpSpPr>
            <a:xfrm rot="0">
              <a:off x="887056" y="0"/>
              <a:ext cx="2488797" cy="2488797"/>
              <a:chOff x="0" y="0"/>
              <a:chExt cx="812800" cy="812800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31538F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44991" lIns="44991" bIns="44991" rIns="44991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sp>
          <p:nvSpPr>
            <p:cNvPr name="Freeform 35" id="35"/>
            <p:cNvSpPr/>
            <p:nvPr/>
          </p:nvSpPr>
          <p:spPr>
            <a:xfrm flipH="false" flipV="false" rot="0">
              <a:off x="1277814" y="693800"/>
              <a:ext cx="1707281" cy="1101196"/>
            </a:xfrm>
            <a:custGeom>
              <a:avLst/>
              <a:gdLst/>
              <a:ahLst/>
              <a:cxnLst/>
              <a:rect r="r" b="b" t="t" l="l"/>
              <a:pathLst>
                <a:path h="1101196" w="1707281">
                  <a:moveTo>
                    <a:pt x="0" y="0"/>
                  </a:moveTo>
                  <a:lnTo>
                    <a:pt x="1707281" y="0"/>
                  </a:lnTo>
                  <a:lnTo>
                    <a:pt x="1707281" y="1101197"/>
                  </a:lnTo>
                  <a:lnTo>
                    <a:pt x="0" y="1101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14616736" y="3063865"/>
            <a:ext cx="2511250" cy="5800759"/>
            <a:chOff x="0" y="0"/>
            <a:chExt cx="3348333" cy="7734345"/>
          </a:xfrm>
        </p:grpSpPr>
        <p:sp>
          <p:nvSpPr>
            <p:cNvPr name="TextBox 37" id="37"/>
            <p:cNvSpPr txBox="true"/>
            <p:nvPr/>
          </p:nvSpPr>
          <p:spPr>
            <a:xfrm rot="0">
              <a:off x="0" y="2926252"/>
              <a:ext cx="3348333" cy="4808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92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51195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Ceder ou usar, em benefício de candidato, partido político</a:t>
              </a:r>
            </a:p>
            <a:p>
              <a:pPr algn="ctr">
                <a:lnSpc>
                  <a:spcPts val="2592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51195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ou coligação, bens móveis ou imóveis pertencentes à</a:t>
              </a:r>
            </a:p>
            <a:p>
              <a:pPr algn="ctr">
                <a:lnSpc>
                  <a:spcPts val="2592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51195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administração pública,ressalvada convenção partidária²</a:t>
              </a:r>
            </a:p>
          </p:txBody>
        </p:sp>
        <p:grpSp>
          <p:nvGrpSpPr>
            <p:cNvPr name="Group 38" id="38"/>
            <p:cNvGrpSpPr/>
            <p:nvPr/>
          </p:nvGrpSpPr>
          <p:grpSpPr>
            <a:xfrm rot="0">
              <a:off x="424702" y="0"/>
              <a:ext cx="2498929" cy="2498929"/>
              <a:chOff x="0" y="0"/>
              <a:chExt cx="812800" cy="812800"/>
            </a:xfrm>
          </p:grpSpPr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31538F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44991" lIns="44991" bIns="44991" rIns="44991"/>
              <a:lstStyle/>
              <a:p>
                <a:pPr algn="ctr">
                  <a:lnSpc>
                    <a:spcPts val="2591"/>
                  </a:lnSpc>
                </a:pPr>
              </a:p>
            </p:txBody>
          </p:sp>
        </p:grpSp>
        <p:sp>
          <p:nvSpPr>
            <p:cNvPr name="Freeform 41" id="41"/>
            <p:cNvSpPr/>
            <p:nvPr/>
          </p:nvSpPr>
          <p:spPr>
            <a:xfrm flipH="false" flipV="false" rot="0">
              <a:off x="705646" y="581186"/>
              <a:ext cx="1937040" cy="1336558"/>
            </a:xfrm>
            <a:custGeom>
              <a:avLst/>
              <a:gdLst/>
              <a:ahLst/>
              <a:cxnLst/>
              <a:rect r="r" b="b" t="t" l="l"/>
              <a:pathLst>
                <a:path h="1336558" w="1937040">
                  <a:moveTo>
                    <a:pt x="0" y="0"/>
                  </a:moveTo>
                  <a:lnTo>
                    <a:pt x="1937041" y="0"/>
                  </a:lnTo>
                  <a:lnTo>
                    <a:pt x="1937041" y="1336557"/>
                  </a:lnTo>
                  <a:lnTo>
                    <a:pt x="0" y="1336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42" id="42"/>
          <p:cNvSpPr txBox="true"/>
          <p:nvPr/>
        </p:nvSpPr>
        <p:spPr>
          <a:xfrm rot="0">
            <a:off x="1098649" y="9076055"/>
            <a:ext cx="12505581" cy="730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11956"/>
                </a:solidFill>
                <a:latin typeface="Calibri (MS)"/>
                <a:ea typeface="Calibri (MS)"/>
                <a:cs typeface="Calibri (MS)"/>
                <a:sym typeface="Calibri (MS)"/>
              </a:rPr>
              <a:t>¹ Lei Complementar Estadual nº 122/1994 (Regime Jurídico Único dos Servidores Civis do Estado do Rio Grande do Norte).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511956"/>
                </a:solidFill>
                <a:latin typeface="Calibri (MS)"/>
                <a:ea typeface="Calibri (MS)"/>
                <a:cs typeface="Calibri (MS)"/>
                <a:sym typeface="Calibri (MS)"/>
              </a:rPr>
              <a:t>² Lei nº 9.504/1997 (Lei de Eleições).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442921" y="580139"/>
            <a:ext cx="2469213" cy="796071"/>
            <a:chOff x="0" y="0"/>
            <a:chExt cx="3292284" cy="106142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2221" cy="1061466"/>
            </a:xfrm>
            <a:custGeom>
              <a:avLst/>
              <a:gdLst/>
              <a:ahLst/>
              <a:cxnLst/>
              <a:rect r="r" b="b" t="t" l="l"/>
              <a:pathLst>
                <a:path h="1061466" w="3292221">
                  <a:moveTo>
                    <a:pt x="0" y="0"/>
                  </a:moveTo>
                  <a:lnTo>
                    <a:pt x="3292221" y="0"/>
                  </a:lnTo>
                  <a:lnTo>
                    <a:pt x="3292221" y="1061466"/>
                  </a:lnTo>
                  <a:lnTo>
                    <a:pt x="0" y="1061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25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10048580"/>
            <a:ext cx="18288000" cy="247650"/>
            <a:chOff x="0" y="0"/>
            <a:chExt cx="24384000" cy="3302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330200"/>
            </a:xfrm>
            <a:custGeom>
              <a:avLst/>
              <a:gdLst/>
              <a:ahLst/>
              <a:cxnLst/>
              <a:rect r="r" b="b" t="t" l="l"/>
              <a:pathLst>
                <a:path h="3302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8341566" cy="167954"/>
            <a:chOff x="0" y="0"/>
            <a:chExt cx="11122088" cy="22393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122152" cy="223901"/>
            </a:xfrm>
            <a:custGeom>
              <a:avLst/>
              <a:gdLst/>
              <a:ahLst/>
              <a:cxnLst/>
              <a:rect r="r" b="b" t="t" l="l"/>
              <a:pathLst>
                <a:path h="223901" w="11122152">
                  <a:moveTo>
                    <a:pt x="0" y="0"/>
                  </a:moveTo>
                  <a:lnTo>
                    <a:pt x="11122152" y="0"/>
                  </a:lnTo>
                  <a:lnTo>
                    <a:pt x="11122152" y="223901"/>
                  </a:lnTo>
                  <a:lnTo>
                    <a:pt x="0" y="223901"/>
                  </a:lnTo>
                  <a:close/>
                </a:path>
              </a:pathLst>
            </a:custGeom>
            <a:solidFill>
              <a:srgbClr val="9AABB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01602" y="2791651"/>
            <a:ext cx="440993" cy="346948"/>
            <a:chOff x="0" y="0"/>
            <a:chExt cx="175867" cy="13836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5867" cy="138362"/>
            </a:xfrm>
            <a:custGeom>
              <a:avLst/>
              <a:gdLst/>
              <a:ahLst/>
              <a:cxnLst/>
              <a:rect r="r" b="b" t="t" l="l"/>
              <a:pathLst>
                <a:path h="138362" w="175867">
                  <a:moveTo>
                    <a:pt x="0" y="0"/>
                  </a:moveTo>
                  <a:lnTo>
                    <a:pt x="175867" y="0"/>
                  </a:lnTo>
                  <a:lnTo>
                    <a:pt x="175867" y="138362"/>
                  </a:lnTo>
                  <a:lnTo>
                    <a:pt x="0" y="138362"/>
                  </a:lnTo>
                  <a:close/>
                </a:path>
              </a:pathLst>
            </a:custGeom>
            <a:ln w="19050" cap="sq">
              <a:solidFill>
                <a:srgbClr val="533455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75867" cy="1669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01602" y="3421017"/>
            <a:ext cx="440993" cy="346948"/>
            <a:chOff x="0" y="0"/>
            <a:chExt cx="175867" cy="13836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5867" cy="138362"/>
            </a:xfrm>
            <a:custGeom>
              <a:avLst/>
              <a:gdLst/>
              <a:ahLst/>
              <a:cxnLst/>
              <a:rect r="r" b="b" t="t" l="l"/>
              <a:pathLst>
                <a:path h="138362" w="175867">
                  <a:moveTo>
                    <a:pt x="0" y="0"/>
                  </a:moveTo>
                  <a:lnTo>
                    <a:pt x="175867" y="0"/>
                  </a:lnTo>
                  <a:lnTo>
                    <a:pt x="175867" y="138362"/>
                  </a:lnTo>
                  <a:lnTo>
                    <a:pt x="0" y="138362"/>
                  </a:lnTo>
                  <a:close/>
                </a:path>
              </a:pathLst>
            </a:custGeom>
            <a:ln w="19050" cap="sq">
              <a:solidFill>
                <a:srgbClr val="533455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175867" cy="1669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501602" y="4397747"/>
            <a:ext cx="440993" cy="346948"/>
            <a:chOff x="0" y="0"/>
            <a:chExt cx="175867" cy="13836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75867" cy="138362"/>
            </a:xfrm>
            <a:custGeom>
              <a:avLst/>
              <a:gdLst/>
              <a:ahLst/>
              <a:cxnLst/>
              <a:rect r="r" b="b" t="t" l="l"/>
              <a:pathLst>
                <a:path h="138362" w="175867">
                  <a:moveTo>
                    <a:pt x="0" y="0"/>
                  </a:moveTo>
                  <a:lnTo>
                    <a:pt x="175867" y="0"/>
                  </a:lnTo>
                  <a:lnTo>
                    <a:pt x="175867" y="138362"/>
                  </a:lnTo>
                  <a:lnTo>
                    <a:pt x="0" y="138362"/>
                  </a:lnTo>
                  <a:close/>
                </a:path>
              </a:pathLst>
            </a:custGeom>
            <a:ln w="19050" cap="sq">
              <a:solidFill>
                <a:srgbClr val="533455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175867" cy="1669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01602" y="5374477"/>
            <a:ext cx="440993" cy="346948"/>
            <a:chOff x="0" y="0"/>
            <a:chExt cx="175867" cy="13836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75867" cy="138362"/>
            </a:xfrm>
            <a:custGeom>
              <a:avLst/>
              <a:gdLst/>
              <a:ahLst/>
              <a:cxnLst/>
              <a:rect r="r" b="b" t="t" l="l"/>
              <a:pathLst>
                <a:path h="138362" w="175867">
                  <a:moveTo>
                    <a:pt x="0" y="0"/>
                  </a:moveTo>
                  <a:lnTo>
                    <a:pt x="175867" y="0"/>
                  </a:lnTo>
                  <a:lnTo>
                    <a:pt x="175867" y="138362"/>
                  </a:lnTo>
                  <a:lnTo>
                    <a:pt x="0" y="138362"/>
                  </a:lnTo>
                  <a:close/>
                </a:path>
              </a:pathLst>
            </a:custGeom>
            <a:ln w="19050" cap="sq">
              <a:solidFill>
                <a:srgbClr val="533455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28575"/>
              <a:ext cx="175867" cy="1669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501602" y="7674168"/>
            <a:ext cx="440993" cy="346948"/>
            <a:chOff x="0" y="0"/>
            <a:chExt cx="175867" cy="13836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75867" cy="138362"/>
            </a:xfrm>
            <a:custGeom>
              <a:avLst/>
              <a:gdLst/>
              <a:ahLst/>
              <a:cxnLst/>
              <a:rect r="r" b="b" t="t" l="l"/>
              <a:pathLst>
                <a:path h="138362" w="175867">
                  <a:moveTo>
                    <a:pt x="0" y="0"/>
                  </a:moveTo>
                  <a:lnTo>
                    <a:pt x="175867" y="0"/>
                  </a:lnTo>
                  <a:lnTo>
                    <a:pt x="175867" y="138362"/>
                  </a:lnTo>
                  <a:lnTo>
                    <a:pt x="0" y="138362"/>
                  </a:lnTo>
                  <a:close/>
                </a:path>
              </a:pathLst>
            </a:custGeom>
            <a:ln w="19050" cap="sq">
              <a:solidFill>
                <a:srgbClr val="533455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28575"/>
              <a:ext cx="175867" cy="1669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501602" y="8652030"/>
            <a:ext cx="440993" cy="346948"/>
            <a:chOff x="0" y="0"/>
            <a:chExt cx="175867" cy="13836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75867" cy="138362"/>
            </a:xfrm>
            <a:custGeom>
              <a:avLst/>
              <a:gdLst/>
              <a:ahLst/>
              <a:cxnLst/>
              <a:rect r="r" b="b" t="t" l="l"/>
              <a:pathLst>
                <a:path h="138362" w="175867">
                  <a:moveTo>
                    <a:pt x="0" y="0"/>
                  </a:moveTo>
                  <a:lnTo>
                    <a:pt x="175867" y="0"/>
                  </a:lnTo>
                  <a:lnTo>
                    <a:pt x="175867" y="138362"/>
                  </a:lnTo>
                  <a:lnTo>
                    <a:pt x="0" y="138362"/>
                  </a:lnTo>
                  <a:close/>
                </a:path>
              </a:pathLst>
            </a:custGeom>
            <a:ln w="19050" cap="sq">
              <a:solidFill>
                <a:srgbClr val="533455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28575"/>
              <a:ext cx="175867" cy="1669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501602" y="6698570"/>
            <a:ext cx="440993" cy="346948"/>
            <a:chOff x="0" y="0"/>
            <a:chExt cx="175867" cy="138362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75867" cy="138362"/>
            </a:xfrm>
            <a:custGeom>
              <a:avLst/>
              <a:gdLst/>
              <a:ahLst/>
              <a:cxnLst/>
              <a:rect r="r" b="b" t="t" l="l"/>
              <a:pathLst>
                <a:path h="138362" w="175867">
                  <a:moveTo>
                    <a:pt x="0" y="0"/>
                  </a:moveTo>
                  <a:lnTo>
                    <a:pt x="175867" y="0"/>
                  </a:lnTo>
                  <a:lnTo>
                    <a:pt x="175867" y="138362"/>
                  </a:lnTo>
                  <a:lnTo>
                    <a:pt x="0" y="138362"/>
                  </a:lnTo>
                  <a:close/>
                </a:path>
              </a:pathLst>
            </a:custGeom>
            <a:ln w="19050" cap="sq">
              <a:solidFill>
                <a:srgbClr val="533455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-28575"/>
              <a:ext cx="175867" cy="1669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501602" y="558575"/>
            <a:ext cx="13205682" cy="1635269"/>
            <a:chOff x="0" y="0"/>
            <a:chExt cx="17607575" cy="2180358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7607576" cy="2180356"/>
            </a:xfrm>
            <a:custGeom>
              <a:avLst/>
              <a:gdLst/>
              <a:ahLst/>
              <a:cxnLst/>
              <a:rect r="r" b="b" t="t" l="l"/>
              <a:pathLst>
                <a:path h="2180356" w="17607576">
                  <a:moveTo>
                    <a:pt x="0" y="0"/>
                  </a:moveTo>
                  <a:lnTo>
                    <a:pt x="17607576" y="0"/>
                  </a:lnTo>
                  <a:lnTo>
                    <a:pt x="17607576" y="2180356"/>
                  </a:lnTo>
                  <a:lnTo>
                    <a:pt x="0" y="218035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98090" r="-5639" b="-134362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47625"/>
              <a:ext cx="17607575" cy="213273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19"/>
                </a:lnSpc>
              </a:pPr>
              <a:r>
                <a:rPr lang="en-US" b="true" sz="3999">
                  <a:solidFill>
                    <a:srgbClr val="31538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Checklist da conduta ética no período eleitoral</a:t>
              </a: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13299873" y="767285"/>
            <a:ext cx="1405160" cy="1426558"/>
          </a:xfrm>
          <a:custGeom>
            <a:avLst/>
            <a:gdLst/>
            <a:ahLst/>
            <a:cxnLst/>
            <a:rect r="r" b="b" t="t" l="l"/>
            <a:pathLst>
              <a:path h="1426558" w="1405160">
                <a:moveTo>
                  <a:pt x="0" y="0"/>
                </a:moveTo>
                <a:lnTo>
                  <a:pt x="1405161" y="0"/>
                </a:lnTo>
                <a:lnTo>
                  <a:pt x="1405161" y="1426559"/>
                </a:lnTo>
                <a:lnTo>
                  <a:pt x="0" y="14265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1209676" y="2782126"/>
            <a:ext cx="16607754" cy="4263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735"/>
              </a:lnSpc>
            </a:pPr>
            <a:r>
              <a:rPr lang="en-US" sz="273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 atividade político-partidária pode ser interpretada como sendo inerente ao cargo exercido?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09676" y="3411492"/>
            <a:ext cx="16607754" cy="77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735"/>
              </a:lnSpc>
            </a:pPr>
            <a:r>
              <a:rPr lang="en-US" sz="273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 peça de vestuário e/ou o adereço usado possui caráter político-partidário e pode comprometer a imagem e/ou a neutralidade profissional?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209676" y="4388222"/>
            <a:ext cx="16607754" cy="77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735"/>
              </a:lnSpc>
            </a:pPr>
            <a:r>
              <a:rPr lang="en-US" sz="273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 capacidade de desempenhar as responsabilidades profissionais com imparcialidade pode ser comprometida por influências político-partidárias?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09676" y="5364952"/>
            <a:ext cx="16607754" cy="11210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735"/>
              </a:lnSpc>
            </a:pPr>
            <a:r>
              <a:rPr lang="en-US" sz="273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 atitude tem caráter discriminatório em desfavor de colegas de trabalho, superiores, subordinados, jurisdicionados e demais pessoas com quem se relacionar em função do trabalho por motivo de preconceito ou distinção em razão de tendência política? 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209676" y="7665775"/>
            <a:ext cx="16607754" cy="77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735"/>
              </a:lnSpc>
            </a:pPr>
            <a:r>
              <a:rPr lang="en-US" sz="273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 apresentação e o tratamento dos fatos levantados no exercício profissional sofrem interferência de interesses pessoais e interpretações tendenciosas em razão de convicção político-partidária?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209676" y="8642505"/>
            <a:ext cx="16607754" cy="4263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735"/>
              </a:lnSpc>
            </a:pPr>
            <a:r>
              <a:rPr lang="en-US" sz="273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 opinião a ser emitida é preconcebida ou induzida por convicção político-partidária? 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209676" y="6689045"/>
            <a:ext cx="16607754" cy="77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735"/>
              </a:lnSpc>
            </a:pPr>
            <a:r>
              <a:rPr lang="en-US" sz="2735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 conduta é motivada por simpatia, antipatia ou interesse pessoal e desqualifica os outros em razão de posições políticas, interferindo no desempenho do trabalho ou criando um ambiente hostil, ofensivo ou intimidador?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442921" y="580139"/>
            <a:ext cx="2469213" cy="796071"/>
            <a:chOff x="0" y="0"/>
            <a:chExt cx="3292284" cy="106142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2221" cy="1061466"/>
            </a:xfrm>
            <a:custGeom>
              <a:avLst/>
              <a:gdLst/>
              <a:ahLst/>
              <a:cxnLst/>
              <a:rect r="r" b="b" t="t" l="l"/>
              <a:pathLst>
                <a:path h="1061466" w="3292221">
                  <a:moveTo>
                    <a:pt x="0" y="0"/>
                  </a:moveTo>
                  <a:lnTo>
                    <a:pt x="3292221" y="0"/>
                  </a:lnTo>
                  <a:lnTo>
                    <a:pt x="3292221" y="1061466"/>
                  </a:lnTo>
                  <a:lnTo>
                    <a:pt x="0" y="1061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" b="-25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10048580"/>
            <a:ext cx="18288000" cy="247650"/>
            <a:chOff x="0" y="0"/>
            <a:chExt cx="24384000" cy="3302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330200"/>
            </a:xfrm>
            <a:custGeom>
              <a:avLst/>
              <a:gdLst/>
              <a:ahLst/>
              <a:cxnLst/>
              <a:rect r="r" b="b" t="t" l="l"/>
              <a:pathLst>
                <a:path h="3302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8341566" cy="167954"/>
            <a:chOff x="0" y="0"/>
            <a:chExt cx="11122088" cy="22393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122152" cy="223901"/>
            </a:xfrm>
            <a:custGeom>
              <a:avLst/>
              <a:gdLst/>
              <a:ahLst/>
              <a:cxnLst/>
              <a:rect r="r" b="b" t="t" l="l"/>
              <a:pathLst>
                <a:path h="223901" w="11122152">
                  <a:moveTo>
                    <a:pt x="0" y="0"/>
                  </a:moveTo>
                  <a:lnTo>
                    <a:pt x="11122152" y="0"/>
                  </a:lnTo>
                  <a:lnTo>
                    <a:pt x="11122152" y="223901"/>
                  </a:lnTo>
                  <a:lnTo>
                    <a:pt x="0" y="223901"/>
                  </a:lnTo>
                  <a:close/>
                </a:path>
              </a:pathLst>
            </a:custGeom>
            <a:solidFill>
              <a:srgbClr val="9AABB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01602" y="580139"/>
            <a:ext cx="13205682" cy="1057682"/>
            <a:chOff x="0" y="0"/>
            <a:chExt cx="17607575" cy="141024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607576" cy="1410241"/>
            </a:xfrm>
            <a:custGeom>
              <a:avLst/>
              <a:gdLst/>
              <a:ahLst/>
              <a:cxnLst/>
              <a:rect r="r" b="b" t="t" l="l"/>
              <a:pathLst>
                <a:path h="1410241" w="17607576">
                  <a:moveTo>
                    <a:pt x="0" y="0"/>
                  </a:moveTo>
                  <a:lnTo>
                    <a:pt x="17607576" y="0"/>
                  </a:lnTo>
                  <a:lnTo>
                    <a:pt x="17607576" y="1410241"/>
                  </a:lnTo>
                  <a:lnTo>
                    <a:pt x="0" y="141024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51657" r="-5639" b="-262344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57150"/>
              <a:ext cx="17607575" cy="135309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b="true" sz="5000">
                  <a:solidFill>
                    <a:srgbClr val="31538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Referências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96307" y="1830702"/>
            <a:ext cx="17315827" cy="8130079"/>
            <a:chOff x="0" y="0"/>
            <a:chExt cx="23087770" cy="1084010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3087772" cy="10840094"/>
            </a:xfrm>
            <a:custGeom>
              <a:avLst/>
              <a:gdLst/>
              <a:ahLst/>
              <a:cxnLst/>
              <a:rect r="r" b="b" t="t" l="l"/>
              <a:pathLst>
                <a:path h="10840094" w="23087772">
                  <a:moveTo>
                    <a:pt x="0" y="0"/>
                  </a:moveTo>
                  <a:lnTo>
                    <a:pt x="23087772" y="0"/>
                  </a:lnTo>
                  <a:lnTo>
                    <a:pt x="23087772" y="10840094"/>
                  </a:lnTo>
                  <a:lnTo>
                    <a:pt x="0" y="1084009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9729" r="19435" b="5286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23087770" cy="108496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BRASIL. </a:t>
              </a:r>
              <a:r>
                <a:rPr lang="en-US" sz="2000" b="true">
                  <a:solidFill>
                    <a:srgbClr val="31538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Lei nº 9.504, de 30 de setembro de 1997.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Estabelece normas para as eleições. Diário Oficial da União: seção 1, Brasília, DF, 1 out. 1997. Disponível em: </a:t>
              </a:r>
              <a:r>
                <a:rPr lang="en-US" sz="2000" u="sng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  <a:hlinkClick r:id="rId6" tooltip="https://www.planalto.gov.br/ccivil_03/leis/l9504.htm"/>
                </a:rPr>
                <a:t>https://www.planalto.gov.br/ccivil_03/leis/l9504.htm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  <a:p>
              <a:pPr algn="l">
                <a:lnSpc>
                  <a:spcPts val="2160"/>
                </a:lnSpc>
              </a:pPr>
            </a:p>
            <a:p>
              <a:pPr algn="l">
                <a:lnSpc>
                  <a:spcPts val="2160"/>
                </a:lnSpc>
              </a:pP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INSTITUTO RUI BARBOSA. </a:t>
              </a:r>
              <a:r>
                <a:rPr lang="en-US" sz="2000" b="true">
                  <a:solidFill>
                    <a:srgbClr val="31538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NBASP 10: 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INDEPENDÊNCIA DOS TRIBUNAIS DE CONTAS. BRASÍLIA: INSTITUTO RUI BARBOSA, 2022. DISPONÍVEL EM: </a:t>
              </a:r>
              <a:r>
                <a:rPr lang="en-US" sz="2000" u="sng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  <a:hlinkClick r:id="rId7" tooltip="https://s3-nbasp.irbcontas.org.br/nbasp/jet-form-builder/78f1893678afbeaa90b1fa01b9cfb860/2025/12/NBASP-10-Independencia-dos-Tribunais-de-Contas.pdf"/>
                </a:rPr>
                <a:t>https://s3-nbasp.irbcontas.org.br/nbasp/jet-form-builder/78f1893678afbeaa90b1fa01b9cfb860/2025/12/NBASP-10-Independencia-dos-Tribunais-de-Contas.pdf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  <a:p>
              <a:pPr algn="l">
                <a:lnSpc>
                  <a:spcPts val="2160"/>
                </a:lnSpc>
              </a:pPr>
            </a:p>
            <a:p>
              <a:pPr algn="l">
                <a:lnSpc>
                  <a:spcPts val="2160"/>
                </a:lnSpc>
              </a:pP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INSTITUTO RUI BARBOSA.</a:t>
              </a:r>
              <a:r>
                <a:rPr lang="en-US" sz="2000" b="true">
                  <a:solidFill>
                    <a:srgbClr val="31538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NBASP 130: 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GESTÃO DA ÉTICA PELOS TRIBUNAIS DE CONTAS. BRASÍLIA: INSTITUTO RUI BARBOSA, 2022. DISPONÍVEL EM: </a:t>
              </a:r>
              <a:r>
                <a:rPr lang="en-US" sz="2000" u="sng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  <a:hlinkClick r:id="rId8" tooltip="https://nbasp.irbcontas.org.br/wp-content/uploads/2022/11/NBASP-130-Gestao-da-Etica-pelos-TCs.pdf"/>
                </a:rPr>
                <a:t>https://nbasp.irbcontas.org.br/wp-content/uploads/2022/11/NBASP-130-Gestao-da-Etica-pelos-TCs.pdf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  <a:p>
              <a:pPr algn="l">
                <a:lnSpc>
                  <a:spcPts val="2160"/>
                </a:lnSpc>
              </a:pPr>
            </a:p>
            <a:p>
              <a:pPr algn="l">
                <a:lnSpc>
                  <a:spcPts val="2160"/>
                </a:lnSpc>
              </a:pP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ORGANISATION FOR ECONOMIC CO-OPERATION AND DEVELOPMENT. OECD. </a:t>
              </a:r>
              <a:r>
                <a:rPr lang="en-US" sz="2000" b="true">
                  <a:solidFill>
                    <a:srgbClr val="31538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Public Integrity Handbook.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Paris: OECD Publishing, 2020. Disponível em: </a:t>
              </a:r>
              <a:r>
                <a:rPr lang="en-US" sz="2000" u="sng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  <a:hlinkClick r:id="rId9" tooltip="https://www.oecd.org/content/dam/oecd/en/publications/reports/2020/05/oecd-public-integrity-handbook_598692a5/ac8ed8e8-en.pdf"/>
                </a:rPr>
                <a:t>https://www.oecd.org/content/dam/oecd/en/publications/reports/2020/05/oecd-public-integrity-handbook_598692a5/ac8ed8e8-en.pdf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  <a:p>
              <a:pPr algn="l">
                <a:lnSpc>
                  <a:spcPts val="2160"/>
                </a:lnSpc>
              </a:pPr>
            </a:p>
            <a:p>
              <a:pPr algn="l">
                <a:lnSpc>
                  <a:spcPts val="2160"/>
                </a:lnSpc>
              </a:pP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RIO GRANDE DO NORTE (Estado). </a:t>
              </a:r>
              <a:r>
                <a:rPr lang="en-US" sz="2000" b="true">
                  <a:solidFill>
                    <a:srgbClr val="31538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Lei Complementar Estadual nº 122, de 30 de junho de 1994.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Institui o Regime Jurídico Único dos Servidores Públicos Civis do Estado do Rio Grande do Norte e dá outras providências. Natal: Governo do Estado do Rio Grande do Norte, 1994. Disponível em: </a:t>
              </a:r>
              <a:r>
                <a:rPr lang="en-US" sz="2000" u="sng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  <a:hlinkClick r:id="rId10" tooltip="https://leisestaduais.com.br/rn/lei-complementar-n-122-1994-rio-grande-do-norte-dispoe-sobre-o-regime-juridico-unico-dos-servidores-publicos-civis-do-estado-e-das-autarquias-e-fundacoes-publicas-estaduais-institui-o-respectivo-estatuto-e-da-outras-providencias?origin=instituicao"/>
                </a:rPr>
                <a:t>https://leisestaduais.com.br/rn/lei-complementar-n-122-1994-rio-grande-do-norte-dispoe-sobre-o-regime-juridico-unico-dos-servidores-publicos-civis-do-estado-e-das-autarquias-e-fundacoes-publicas-estaduais-institui-o-respectivo-estatuto-e-da-outras-providencias?origin=instituicao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  <a:p>
              <a:pPr algn="l">
                <a:lnSpc>
                  <a:spcPts val="2160"/>
                </a:lnSpc>
              </a:pPr>
            </a:p>
            <a:p>
              <a:pPr algn="l">
                <a:lnSpc>
                  <a:spcPts val="2160"/>
                </a:lnSpc>
              </a:pP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TRIBUNAL DE CONTAS DO ESTADO DO RIO GRANDE DO NORTE. </a:t>
              </a:r>
              <a:r>
                <a:rPr lang="en-US" sz="2000" b="true">
                  <a:solidFill>
                    <a:srgbClr val="31538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Resolução nº 001/2024-TCE. 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Aprova o Código de Ética dos Membros do Tribunal de Contas do Estado do Rio Grande do Norte. Natal: TCE/RN, 2024. Disponível em:</a:t>
              </a:r>
              <a:r>
                <a:rPr lang="en-US" sz="2000" u="sng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  <a:hlinkClick r:id="rId11" tooltip="https://www.tce.rn.gov.br/as/corregedoria/LegislacaoCorregedoria/Codigo_de_Conduta_%C3%89tica_dos_Membros_do_TCERN.pdf"/>
                </a:rPr>
                <a:t> https://www.tce.rn.gov.br/as/corregedoria/LegislacaoCorregedoria/Codigo_de_Conduta_%C3%89tica_dos_Membros_do_TCERN.pdf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  <a:p>
              <a:pPr algn="l">
                <a:lnSpc>
                  <a:spcPts val="2160"/>
                </a:lnSpc>
              </a:pPr>
            </a:p>
            <a:p>
              <a:pPr algn="l">
                <a:lnSpc>
                  <a:spcPts val="2160"/>
                </a:lnSpc>
              </a:pP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TRIBUNAL DE CONTAS DO ESTADO DO RIO GRANDE DO NORTE.</a:t>
              </a:r>
              <a:r>
                <a:rPr lang="en-US" sz="2000" b="true">
                  <a:solidFill>
                    <a:srgbClr val="31538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Resolução nº 017/2023-TCE.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Aprova o Código de Ética dos Servidores do Tribunal de Contas do Estado do Rio Grande do Norte. Natal: TCE/RN, 2023. Disponível em:</a:t>
              </a:r>
              <a:r>
                <a:rPr lang="en-US" sz="2000" u="sng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  <a:hlinkClick r:id="rId12" tooltip="https://www.tce.rn.gov.br/as/corregedoria/LegislacaoCorregedoria/Resolucao_n_0172023__Novo_Codigo_de_Conduta_Etica.pdf"/>
                </a:rPr>
                <a:t> https://www.tce.rn.gov.br/as/corregedoria/LegislacaoCorregedoria/Resolucao_n_0172023__Novo_Codigo_de_Conduta_Etica.pdf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  <a:p>
              <a:pPr algn="l">
                <a:lnSpc>
                  <a:spcPts val="2160"/>
                </a:lnSpc>
              </a:pPr>
            </a:p>
            <a:p>
              <a:pPr algn="l">
                <a:lnSpc>
                  <a:spcPts val="2160"/>
                </a:lnSpc>
              </a:pP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TRIBUNAL DE CONTAS DO ESTADO DO RIO GRANDE DO NORTE. </a:t>
              </a:r>
              <a:r>
                <a:rPr lang="en-US" sz="2000" b="true">
                  <a:solidFill>
                    <a:srgbClr val="31538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Cartilha de Conduta Ética no Período Eleitoral. 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Natal: TCE/RN, [2026].</a:t>
              </a:r>
            </a:p>
            <a:p>
              <a:pPr algn="l">
                <a:lnSpc>
                  <a:spcPts val="2160"/>
                </a:lnSpc>
              </a:pP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Disponível em:  </a:t>
              </a:r>
              <a:r>
                <a:rPr lang="en-US" sz="2000" u="sng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  <a:hlinkClick r:id="rId13" tooltip="https://www.tce.rn.gov.br/Content/Corregedoria/Cartilhas/Cartilha%20Conduta%20%C3%89tica%20no%20Per%C3%ADodo%20Eleitoral.pdf"/>
                </a:rPr>
                <a:t>https://www.tce.rn.gov.br/Content/Corregedoria/Cartilhas/Cartilha%20Conduta%20%C3%89tica%20no%20Per%C3%ADodo%20Eleitoral.pdf</a:t>
              </a:r>
              <a:r>
                <a:rPr lang="en-US" sz="2000">
                  <a:solidFill>
                    <a:srgbClr val="31538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  <a:p>
              <a:pPr algn="l">
                <a:lnSpc>
                  <a:spcPts val="2160"/>
                </a:lnSpc>
              </a:pPr>
            </a:p>
            <a:p>
              <a:pPr algn="l">
                <a:lnSpc>
                  <a:spcPts val="2160"/>
                </a:lnSpc>
              </a:pPr>
            </a:p>
            <a:p>
              <a:pPr algn="l">
                <a:lnSpc>
                  <a:spcPts val="2160"/>
                </a:lnSpc>
              </a:pP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525" y="-9525"/>
            <a:ext cx="18307050" cy="10294801"/>
            <a:chOff x="0" y="0"/>
            <a:chExt cx="24409400" cy="137264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09400" cy="13726413"/>
            </a:xfrm>
            <a:custGeom>
              <a:avLst/>
              <a:gdLst/>
              <a:ahLst/>
              <a:cxnLst/>
              <a:rect r="r" b="b" t="t" l="l"/>
              <a:pathLst>
                <a:path h="13726413" w="24409400">
                  <a:moveTo>
                    <a:pt x="0" y="0"/>
                  </a:moveTo>
                  <a:lnTo>
                    <a:pt x="24409400" y="0"/>
                  </a:lnTo>
                  <a:lnTo>
                    <a:pt x="24409400" y="13726413"/>
                  </a:lnTo>
                  <a:lnTo>
                    <a:pt x="0" y="13726413"/>
                  </a:lnTo>
                  <a:close/>
                </a:path>
              </a:pathLst>
            </a:custGeom>
            <a:solidFill>
              <a:srgbClr val="C6ABDB">
                <a:alpha val="9020"/>
              </a:srgbClr>
            </a:solidFill>
            <a:ln w="19050" cap="sq">
              <a:solidFill>
                <a:srgbClr val="31538F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10048580"/>
            <a:ext cx="18288000" cy="247650"/>
            <a:chOff x="0" y="0"/>
            <a:chExt cx="24384000" cy="3302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330200"/>
            </a:xfrm>
            <a:custGeom>
              <a:avLst/>
              <a:gdLst/>
              <a:ahLst/>
              <a:cxnLst/>
              <a:rect r="r" b="b" t="t" l="l"/>
              <a:pathLst>
                <a:path h="3302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4764110" y="1853489"/>
            <a:ext cx="8759790" cy="3387976"/>
            <a:chOff x="0" y="0"/>
            <a:chExt cx="11679720" cy="45173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679682" cy="4517263"/>
            </a:xfrm>
            <a:custGeom>
              <a:avLst/>
              <a:gdLst/>
              <a:ahLst/>
              <a:cxnLst/>
              <a:rect r="r" b="b" t="t" l="l"/>
              <a:pathLst>
                <a:path h="4517263" w="11679682">
                  <a:moveTo>
                    <a:pt x="0" y="0"/>
                  </a:moveTo>
                  <a:lnTo>
                    <a:pt x="11679682" y="0"/>
                  </a:lnTo>
                  <a:lnTo>
                    <a:pt x="11679682" y="4517263"/>
                  </a:lnTo>
                  <a:lnTo>
                    <a:pt x="0" y="45172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4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2924456" y="6040265"/>
            <a:ext cx="4579959" cy="139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13"/>
              </a:lnSpc>
            </a:pPr>
            <a:r>
              <a:rPr lang="en-US" b="true" sz="8624">
                <a:solidFill>
                  <a:srgbClr val="3A383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Obrigado!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9626995" y="6292452"/>
            <a:ext cx="5384251" cy="2276911"/>
            <a:chOff x="0" y="0"/>
            <a:chExt cx="7179001" cy="303588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6182293" y="1147974"/>
              <a:ext cx="996708" cy="697696"/>
            </a:xfrm>
            <a:custGeom>
              <a:avLst/>
              <a:gdLst/>
              <a:ahLst/>
              <a:cxnLst/>
              <a:rect r="r" b="b" t="t" l="l"/>
              <a:pathLst>
                <a:path h="697696" w="996708">
                  <a:moveTo>
                    <a:pt x="0" y="0"/>
                  </a:moveTo>
                  <a:lnTo>
                    <a:pt x="996708" y="0"/>
                  </a:lnTo>
                  <a:lnTo>
                    <a:pt x="996708" y="697695"/>
                  </a:lnTo>
                  <a:lnTo>
                    <a:pt x="0" y="697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213787" y="2073401"/>
              <a:ext cx="957667" cy="962480"/>
            </a:xfrm>
            <a:custGeom>
              <a:avLst/>
              <a:gdLst/>
              <a:ahLst/>
              <a:cxnLst/>
              <a:rect r="r" b="b" t="t" l="l"/>
              <a:pathLst>
                <a:path h="962480" w="957667">
                  <a:moveTo>
                    <a:pt x="0" y="0"/>
                  </a:moveTo>
                  <a:lnTo>
                    <a:pt x="957667" y="0"/>
                  </a:lnTo>
                  <a:lnTo>
                    <a:pt x="957667" y="962480"/>
                  </a:lnTo>
                  <a:lnTo>
                    <a:pt x="0" y="962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2025394" y="-38100"/>
              <a:ext cx="5146060" cy="9430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844"/>
                </a:lnSpc>
              </a:pPr>
              <a:r>
                <a:rPr lang="en-US" b="true" sz="4485">
                  <a:solidFill>
                    <a:srgbClr val="3A3838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Cleyton Barbosa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891666"/>
              <a:ext cx="5754489" cy="11817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40"/>
                </a:lnSpc>
              </a:pPr>
              <a:r>
                <a:rPr lang="en-US" sz="3000">
                  <a:solidFill>
                    <a:srgbClr val="3A383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corregedoria@tcern.tc.br</a:t>
              </a:r>
            </a:p>
            <a:p>
              <a:pPr algn="r">
                <a:lnSpc>
                  <a:spcPts val="3240"/>
                </a:lnSpc>
              </a:pPr>
              <a:r>
                <a:rPr lang="en-US" sz="3000">
                  <a:solidFill>
                    <a:srgbClr val="3A383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corregedoria@tce.rn.gov.br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2632811" y="2222536"/>
              <a:ext cx="3153172" cy="6356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40"/>
                </a:lnSpc>
              </a:pPr>
              <a:r>
                <a:rPr lang="en-US" sz="3000">
                  <a:solidFill>
                    <a:srgbClr val="3A383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(84) 3642-7202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C1D5E6508FB2A4C828CAAD8E19836BE" ma:contentTypeVersion="16" ma:contentTypeDescription="Crie um novo documento." ma:contentTypeScope="" ma:versionID="893b72e89fc80d74275d505197a54d2f">
  <xsd:schema xmlns:xsd="http://www.w3.org/2001/XMLSchema" xmlns:xs="http://www.w3.org/2001/XMLSchema" xmlns:p="http://schemas.microsoft.com/office/2006/metadata/properties" xmlns:ns2="e4077838-ffc9-4e55-8582-887b9c80ee80" xmlns:ns3="f43dbbe6-ab21-462b-9918-ef0a31d733dc" targetNamespace="http://schemas.microsoft.com/office/2006/metadata/properties" ma:root="true" ma:fieldsID="21eccda6ee6472822778cfee83ea1879" ns2:_="" ns3:_="">
    <xsd:import namespace="e4077838-ffc9-4e55-8582-887b9c80ee80"/>
    <xsd:import namespace="f43dbbe6-ab21-462b-9918-ef0a31d733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77838-ffc9-4e55-8582-887b9c80e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4ec4d449-cc40-4ed3-840b-478290d67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bbe6-ab21-462b-9918-ef0a31d733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ba609a7-3a86-4bb1-85bf-aca40552cd36}" ma:internalName="TaxCatchAll" ma:showField="CatchAllData" ma:web="f43dbbe6-ab21-462b-9918-ef0a31d73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077838-ffc9-4e55-8582-887b9c80ee80">
      <Terms xmlns="http://schemas.microsoft.com/office/infopath/2007/PartnerControls"/>
    </lcf76f155ced4ddcb4097134ff3c332f>
    <TaxCatchAll xmlns="f43dbbe6-ab21-462b-9918-ef0a31d733dc" xsi:nil="true"/>
  </documentManagement>
</p:properties>
</file>

<file path=customXml/itemProps1.xml><?xml version="1.0" encoding="utf-8"?>
<ds:datastoreItem xmlns:ds="http://schemas.openxmlformats.org/officeDocument/2006/customXml" ds:itemID="{385F86B4-A9F9-4217-B920-BCFCD95574A3}"/>
</file>

<file path=customXml/itemProps2.xml><?xml version="1.0" encoding="utf-8"?>
<ds:datastoreItem xmlns:ds="http://schemas.openxmlformats.org/officeDocument/2006/customXml" ds:itemID="{B1716CB8-7E2C-4AF6-80B0-48425E5FA581}"/>
</file>

<file path=customXml/itemProps3.xml><?xml version="1.0" encoding="utf-8"?>
<ds:datastoreItem xmlns:ds="http://schemas.openxmlformats.org/officeDocument/2006/customXml" ds:itemID="{824699A1-68CA-4D5C-99E9-6329DC3232A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Comportamento ético no período eleitoral - ENCCO 2026</dc:title>
  <cp:revision>1</cp:revision>
  <dcterms:created xsi:type="dcterms:W3CDTF">2006-08-16T00:00:00Z</dcterms:created>
  <dcterms:modified xsi:type="dcterms:W3CDTF">2011-08-01T06:04:30Z</dcterms:modified>
  <dc:identifier>DAHVUaF2dDk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0x0101000C1D5E6508FB2A4C828CAAD8E19836BE</vt:lpwstr>
  </property>
  <property fmtid="{D5CDD505-2E9C-101B-9397-08002B2CF9AE}" pid="3" name="MediaServiceImageTags">
    <vt:lpwstr/>
  </property>
</Properties>
</file>