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  <p:sldMasterId id="2147483695" r:id="rId5"/>
  </p:sldMasterIdLst>
  <p:notesMasterIdLst>
    <p:notesMasterId r:id="rId25"/>
  </p:notesMasterIdLst>
  <p:sldIdLst>
    <p:sldId id="592" r:id="rId6"/>
    <p:sldId id="601" r:id="rId7"/>
    <p:sldId id="599" r:id="rId8"/>
    <p:sldId id="597" r:id="rId9"/>
    <p:sldId id="598" r:id="rId10"/>
    <p:sldId id="516" r:id="rId11"/>
    <p:sldId id="602" r:id="rId12"/>
    <p:sldId id="577" r:id="rId13"/>
    <p:sldId id="539" r:id="rId14"/>
    <p:sldId id="603" r:id="rId15"/>
    <p:sldId id="604" r:id="rId16"/>
    <p:sldId id="581" r:id="rId17"/>
    <p:sldId id="538" r:id="rId18"/>
    <p:sldId id="600" r:id="rId19"/>
    <p:sldId id="588" r:id="rId20"/>
    <p:sldId id="531" r:id="rId21"/>
    <p:sldId id="535" r:id="rId22"/>
    <p:sldId id="530" r:id="rId23"/>
    <p:sldId id="515" r:id="rId24"/>
  </p:sldIdLst>
  <p:sldSz cx="12192000" cy="68548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8" userDrawn="1">
          <p15:clr>
            <a:srgbClr val="A4A3A4"/>
          </p15:clr>
        </p15:guide>
        <p15:guide id="2" pos="512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4DDFE81-D85E-DA9A-4118-31034CB9D065}" name="ANA BEATRIZ OLIVEIRA RIBEIRO" initials="AR" userId="S::9715@tcesc.tc.br::82b2d8ea-f63b-426b-ad2a-4a97c5e86423" providerId="AD"/>
  <p188:author id="{6C16E1BD-3F23-1642-4ECD-53062B52FCB8}" name="JOSEANE APARECIDA CORREA" initials="JAC" userId="S::4507827@tcesc.tc.br::e0ab9136-e8d4-47f1-84df-425b4e3400f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6ABDB"/>
    <a:srgbClr val="9AABBF"/>
    <a:srgbClr val="000000"/>
    <a:srgbClr val="E3E9F7"/>
    <a:srgbClr val="EAEA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954" y="78"/>
      </p:cViewPr>
      <p:guideLst>
        <p:guide orient="horz" pos="2158"/>
        <p:guide pos="5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EOVANE EZIEL CARDOSO" userId="01a6709c-abbb-499d-bea8-d80b6c8b256c" providerId="ADAL" clId="{D13EF540-A5A7-4B9F-A774-90B028D882F2}"/>
    <pc:docChg chg="undo custSel addSld delSld modSld sldOrd">
      <pc:chgData name="GEOVANE EZIEL CARDOSO" userId="01a6709c-abbb-499d-bea8-d80b6c8b256c" providerId="ADAL" clId="{D13EF540-A5A7-4B9F-A774-90B028D882F2}" dt="2026-09-14T17:37:58.490" v="581" actId="114"/>
      <pc:docMkLst>
        <pc:docMk/>
      </pc:docMkLst>
      <pc:sldChg chg="modSp mod ord">
        <pc:chgData name="GEOVANE EZIEL CARDOSO" userId="01a6709c-abbb-499d-bea8-d80b6c8b256c" providerId="ADAL" clId="{D13EF540-A5A7-4B9F-A774-90B028D882F2}" dt="2026-08-28T19:48:59.267" v="370" actId="27636"/>
        <pc:sldMkLst>
          <pc:docMk/>
          <pc:sldMk cId="3125399566" sldId="515"/>
        </pc:sldMkLst>
        <pc:spChg chg="mod">
          <ac:chgData name="GEOVANE EZIEL CARDOSO" userId="01a6709c-abbb-499d-bea8-d80b6c8b256c" providerId="ADAL" clId="{D13EF540-A5A7-4B9F-A774-90B028D882F2}" dt="2026-08-28T19:48:59.267" v="370" actId="27636"/>
          <ac:spMkLst>
            <pc:docMk/>
            <pc:sldMk cId="3125399566" sldId="515"/>
            <ac:spMk id="4" creationId="{60828E04-9C2A-4859-8050-C2DF67A249CB}"/>
          </ac:spMkLst>
        </pc:spChg>
        <pc:spChg chg="mod">
          <ac:chgData name="GEOVANE EZIEL CARDOSO" userId="01a6709c-abbb-499d-bea8-d80b6c8b256c" providerId="ADAL" clId="{D13EF540-A5A7-4B9F-A774-90B028D882F2}" dt="2026-08-24T17:44:59.347" v="308" actId="26606"/>
          <ac:spMkLst>
            <pc:docMk/>
            <pc:sldMk cId="3125399566" sldId="515"/>
            <ac:spMk id="5" creationId="{11265965-2271-4C1C-BD0A-6F85F80FF9A6}"/>
          </ac:spMkLst>
        </pc:spChg>
        <pc:spChg chg="mod">
          <ac:chgData name="GEOVANE EZIEL CARDOSO" userId="01a6709c-abbb-499d-bea8-d80b6c8b256c" providerId="ADAL" clId="{D13EF540-A5A7-4B9F-A774-90B028D882F2}" dt="2026-08-24T17:44:59.535" v="310" actId="27636"/>
          <ac:spMkLst>
            <pc:docMk/>
            <pc:sldMk cId="3125399566" sldId="515"/>
            <ac:spMk id="6" creationId="{50A3BCC3-A277-4C0B-9EBA-EB53990D8EBD}"/>
          </ac:spMkLst>
        </pc:spChg>
        <pc:spChg chg="mod">
          <ac:chgData name="GEOVANE EZIEL CARDOSO" userId="01a6709c-abbb-499d-bea8-d80b6c8b256c" providerId="ADAL" clId="{D13EF540-A5A7-4B9F-A774-90B028D882F2}" dt="2026-08-24T17:44:59.347" v="308" actId="26606"/>
          <ac:spMkLst>
            <pc:docMk/>
            <pc:sldMk cId="3125399566" sldId="515"/>
            <ac:spMk id="14" creationId="{6C38D7A9-9299-4108-BB08-026F4B9CAE7B}"/>
          </ac:spMkLst>
        </pc:spChg>
        <pc:spChg chg="mod">
          <ac:chgData name="GEOVANE EZIEL CARDOSO" userId="01a6709c-abbb-499d-bea8-d80b6c8b256c" providerId="ADAL" clId="{D13EF540-A5A7-4B9F-A774-90B028D882F2}" dt="2026-08-24T17:44:59.526" v="309" actId="27636"/>
          <ac:spMkLst>
            <pc:docMk/>
            <pc:sldMk cId="3125399566" sldId="515"/>
            <ac:spMk id="16" creationId="{FD8A1232-50A8-4535-AAF9-7F4180EAA0DD}"/>
          </ac:spMkLst>
        </pc:spChg>
        <pc:picChg chg="mod">
          <ac:chgData name="GEOVANE EZIEL CARDOSO" userId="01a6709c-abbb-499d-bea8-d80b6c8b256c" providerId="ADAL" clId="{D13EF540-A5A7-4B9F-A774-90B028D882F2}" dt="2026-08-24T17:44:59.347" v="308" actId="26606"/>
          <ac:picMkLst>
            <pc:docMk/>
            <pc:sldMk cId="3125399566" sldId="515"/>
            <ac:picMk id="3" creationId="{00000000-0000-0000-0000-000000000000}"/>
          </ac:picMkLst>
        </pc:picChg>
        <pc:picChg chg="mod">
          <ac:chgData name="GEOVANE EZIEL CARDOSO" userId="01a6709c-abbb-499d-bea8-d80b6c8b256c" providerId="ADAL" clId="{D13EF540-A5A7-4B9F-A774-90B028D882F2}" dt="2026-08-24T17:54:15.752" v="311" actId="26606"/>
          <ac:picMkLst>
            <pc:docMk/>
            <pc:sldMk cId="3125399566" sldId="515"/>
            <ac:picMk id="8" creationId="{111541C4-DB03-4E53-994D-499C7D73C4DF}"/>
          </ac:picMkLst>
        </pc:picChg>
        <pc:picChg chg="mod">
          <ac:chgData name="GEOVANE EZIEL CARDOSO" userId="01a6709c-abbb-499d-bea8-d80b6c8b256c" providerId="ADAL" clId="{D13EF540-A5A7-4B9F-A774-90B028D882F2}" dt="2026-08-24T17:54:15.752" v="311" actId="26606"/>
          <ac:picMkLst>
            <pc:docMk/>
            <pc:sldMk cId="3125399566" sldId="515"/>
            <ac:picMk id="9" creationId="{773C1382-ACE1-460F-A1B6-AB761A7D2E6B}"/>
          </ac:picMkLst>
        </pc:picChg>
        <pc:picChg chg="mod">
          <ac:chgData name="GEOVANE EZIEL CARDOSO" userId="01a6709c-abbb-499d-bea8-d80b6c8b256c" providerId="ADAL" clId="{D13EF540-A5A7-4B9F-A774-90B028D882F2}" dt="2026-08-24T17:54:15.752" v="311" actId="26606"/>
          <ac:picMkLst>
            <pc:docMk/>
            <pc:sldMk cId="3125399566" sldId="515"/>
            <ac:picMk id="10" creationId="{A29DE31C-E099-4579-BB03-675E0A40C5F2}"/>
          </ac:picMkLst>
        </pc:picChg>
        <pc:picChg chg="mod">
          <ac:chgData name="GEOVANE EZIEL CARDOSO" userId="01a6709c-abbb-499d-bea8-d80b6c8b256c" providerId="ADAL" clId="{D13EF540-A5A7-4B9F-A774-90B028D882F2}" dt="2026-08-24T17:54:15.752" v="311" actId="26606"/>
          <ac:picMkLst>
            <pc:docMk/>
            <pc:sldMk cId="3125399566" sldId="515"/>
            <ac:picMk id="11" creationId="{0718E6E0-05A2-479C-AEA8-1A385EB73474}"/>
          </ac:picMkLst>
        </pc:picChg>
      </pc:sldChg>
      <pc:sldChg chg="addSp delSp modSp mod">
        <pc:chgData name="GEOVANE EZIEL CARDOSO" userId="01a6709c-abbb-499d-bea8-d80b6c8b256c" providerId="ADAL" clId="{D13EF540-A5A7-4B9F-A774-90B028D882F2}" dt="2026-08-24T14:26:27.216" v="65" actId="27636"/>
        <pc:sldMkLst>
          <pc:docMk/>
          <pc:sldMk cId="2527745964" sldId="516"/>
        </pc:sldMkLst>
        <pc:spChg chg="add">
          <ac:chgData name="GEOVANE EZIEL CARDOSO" userId="01a6709c-abbb-499d-bea8-d80b6c8b256c" providerId="ADAL" clId="{D13EF540-A5A7-4B9F-A774-90B028D882F2}" dt="2026-08-24T14:10:17.757" v="62" actId="26606"/>
          <ac:spMkLst>
            <pc:docMk/>
            <pc:sldMk cId="2527745964" sldId="516"/>
            <ac:spMk id="803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4:26:27.165" v="64" actId="26606"/>
          <ac:spMkLst>
            <pc:docMk/>
            <pc:sldMk cId="2527745964" sldId="516"/>
            <ac:spMk id="804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10:17.757" v="62" actId="26606"/>
          <ac:spMkLst>
            <pc:docMk/>
            <pc:sldMk cId="2527745964" sldId="516"/>
            <ac:spMk id="806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4:26:27.165" v="64" actId="26606"/>
          <ac:spMkLst>
            <pc:docMk/>
            <pc:sldMk cId="2527745964" sldId="516"/>
            <ac:spMk id="807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4:26:27.165" v="64" actId="26606"/>
          <ac:spMkLst>
            <pc:docMk/>
            <pc:sldMk cId="2527745964" sldId="516"/>
            <ac:spMk id="808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4:26:27.165" v="64" actId="26606"/>
          <ac:spMkLst>
            <pc:docMk/>
            <pc:sldMk cId="2527745964" sldId="516"/>
            <ac:spMk id="811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4:26:27.165" v="64" actId="26606"/>
          <ac:spMkLst>
            <pc:docMk/>
            <pc:sldMk cId="2527745964" sldId="516"/>
            <ac:spMk id="812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10:17.757" v="62" actId="26606"/>
          <ac:spMkLst>
            <pc:docMk/>
            <pc:sldMk cId="2527745964" sldId="516"/>
            <ac:spMk id="813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4:26:27.165" v="64" actId="26606"/>
          <ac:spMkLst>
            <pc:docMk/>
            <pc:sldMk cId="2527745964" sldId="516"/>
            <ac:spMk id="815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4:26:27.165" v="64" actId="26606"/>
          <ac:spMkLst>
            <pc:docMk/>
            <pc:sldMk cId="2527745964" sldId="516"/>
            <ac:spMk id="816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10:17.757" v="62" actId="26606"/>
          <ac:spMkLst>
            <pc:docMk/>
            <pc:sldMk cId="2527745964" sldId="516"/>
            <ac:spMk id="817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4:26:27.165" v="64" actId="26606"/>
          <ac:spMkLst>
            <pc:docMk/>
            <pc:sldMk cId="2527745964" sldId="516"/>
            <ac:spMk id="819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4:26:27.165" v="64" actId="26606"/>
          <ac:spMkLst>
            <pc:docMk/>
            <pc:sldMk cId="2527745964" sldId="516"/>
            <ac:spMk id="820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4:26:27.216" v="65" actId="27636"/>
          <ac:spMkLst>
            <pc:docMk/>
            <pc:sldMk cId="2527745964" sldId="516"/>
            <ac:spMk id="823" creationId="{00000000-0000-0000-0000-000000000000}"/>
          </ac:spMkLst>
        </pc:spChg>
      </pc:sldChg>
      <pc:sldChg chg="addSp delSp modSp mod">
        <pc:chgData name="GEOVANE EZIEL CARDOSO" userId="01a6709c-abbb-499d-bea8-d80b6c8b256c" providerId="ADAL" clId="{D13EF540-A5A7-4B9F-A774-90B028D882F2}" dt="2026-08-24T18:02:50.149" v="320" actId="1076"/>
        <pc:sldMkLst>
          <pc:docMk/>
          <pc:sldMk cId="1719334621" sldId="530"/>
        </pc:sldMkLst>
        <pc:spChg chg="add mod">
          <ac:chgData name="GEOVANE EZIEL CARDOSO" userId="01a6709c-abbb-499d-bea8-d80b6c8b256c" providerId="ADAL" clId="{D13EF540-A5A7-4B9F-A774-90B028D882F2}" dt="2026-08-24T17:33:19.996" v="167" actId="27636"/>
          <ac:spMkLst>
            <pc:docMk/>
            <pc:sldMk cId="1719334621" sldId="530"/>
            <ac:spMk id="703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7:33:19.992" v="166" actId="27636"/>
          <ac:spMkLst>
            <pc:docMk/>
            <pc:sldMk cId="1719334621" sldId="530"/>
            <ac:spMk id="707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7:33:19.828" v="165" actId="26606"/>
          <ac:spMkLst>
            <pc:docMk/>
            <pc:sldMk cId="1719334621" sldId="530"/>
            <ac:spMk id="708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7:33:19.828" v="165" actId="26606"/>
          <ac:spMkLst>
            <pc:docMk/>
            <pc:sldMk cId="1719334621" sldId="530"/>
            <ac:spMk id="710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8:02:50.149" v="320" actId="1076"/>
          <ac:spMkLst>
            <pc:docMk/>
            <pc:sldMk cId="1719334621" sldId="530"/>
            <ac:spMk id="711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7:33:19.828" v="165" actId="26606"/>
          <ac:spMkLst>
            <pc:docMk/>
            <pc:sldMk cId="1719334621" sldId="530"/>
            <ac:spMk id="713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7:33:20.008" v="168" actId="27636"/>
          <ac:spMkLst>
            <pc:docMk/>
            <pc:sldMk cId="1719334621" sldId="530"/>
            <ac:spMk id="714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7:33:19.828" v="165" actId="26606"/>
          <ac:spMkLst>
            <pc:docMk/>
            <pc:sldMk cId="1719334621" sldId="530"/>
            <ac:spMk id="715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7:33:19.828" v="165" actId="26606"/>
          <ac:spMkLst>
            <pc:docMk/>
            <pc:sldMk cId="1719334621" sldId="530"/>
            <ac:spMk id="718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7:33:19.828" v="165" actId="26606"/>
          <ac:spMkLst>
            <pc:docMk/>
            <pc:sldMk cId="1719334621" sldId="530"/>
            <ac:spMk id="719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7:37:31.504" v="191" actId="20577"/>
          <ac:spMkLst>
            <pc:docMk/>
            <pc:sldMk cId="1719334621" sldId="530"/>
            <ac:spMk id="721" creationId="{00000000-0000-0000-0000-000000000000}"/>
          </ac:spMkLst>
        </pc:spChg>
      </pc:sldChg>
      <pc:sldChg chg="addSp delSp modSp mod ord">
        <pc:chgData name="GEOVANE EZIEL CARDOSO" userId="01a6709c-abbb-499d-bea8-d80b6c8b256c" providerId="ADAL" clId="{D13EF540-A5A7-4B9F-A774-90B028D882F2}" dt="2026-09-08T21:19:07.519" v="413"/>
        <pc:sldMkLst>
          <pc:docMk/>
          <pc:sldMk cId="3701451322" sldId="531"/>
        </pc:sldMkLst>
        <pc:spChg chg="add">
          <ac:chgData name="GEOVANE EZIEL CARDOSO" userId="01a6709c-abbb-499d-bea8-d80b6c8b256c" providerId="ADAL" clId="{D13EF540-A5A7-4B9F-A774-90B028D882F2}" dt="2026-08-24T17:25:35.446" v="161" actId="26606"/>
          <ac:spMkLst>
            <pc:docMk/>
            <pc:sldMk cId="3701451322" sldId="531"/>
            <ac:spMk id="601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7:25:35.446" v="161" actId="26606"/>
          <ac:spMkLst>
            <pc:docMk/>
            <pc:sldMk cId="3701451322" sldId="531"/>
            <ac:spMk id="602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7:25:35.845" v="164" actId="27636"/>
          <ac:spMkLst>
            <pc:docMk/>
            <pc:sldMk cId="3701451322" sldId="531"/>
            <ac:spMk id="603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7:25:35.446" v="161" actId="26606"/>
          <ac:spMkLst>
            <pc:docMk/>
            <pc:sldMk cId="3701451322" sldId="531"/>
            <ac:spMk id="604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7:25:35.446" v="161" actId="26606"/>
          <ac:spMkLst>
            <pc:docMk/>
            <pc:sldMk cId="3701451322" sldId="531"/>
            <ac:spMk id="605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7:25:35.446" v="161" actId="26606"/>
          <ac:spMkLst>
            <pc:docMk/>
            <pc:sldMk cId="3701451322" sldId="531"/>
            <ac:spMk id="606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7:25:35.838" v="163" actId="27636"/>
          <ac:spMkLst>
            <pc:docMk/>
            <pc:sldMk cId="3701451322" sldId="531"/>
            <ac:spMk id="607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7:25:35.816" v="162" actId="27636"/>
          <ac:spMkLst>
            <pc:docMk/>
            <pc:sldMk cId="3701451322" sldId="531"/>
            <ac:spMk id="613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7:25:35.446" v="161" actId="26606"/>
          <ac:spMkLst>
            <pc:docMk/>
            <pc:sldMk cId="3701451322" sldId="531"/>
            <ac:spMk id="627" creationId="{00000000-0000-0000-0000-000000000000}"/>
          </ac:spMkLst>
        </pc:spChg>
      </pc:sldChg>
      <pc:sldChg chg="addSp delSp modSp mod">
        <pc:chgData name="GEOVANE EZIEL CARDOSO" userId="01a6709c-abbb-499d-bea8-d80b6c8b256c" providerId="ADAL" clId="{D13EF540-A5A7-4B9F-A774-90B028D882F2}" dt="2026-08-24T17:19:38.126" v="160" actId="12"/>
        <pc:sldMkLst>
          <pc:docMk/>
          <pc:sldMk cId="1958077776" sldId="535"/>
        </pc:sldMkLst>
        <pc:spChg chg="mod">
          <ac:chgData name="GEOVANE EZIEL CARDOSO" userId="01a6709c-abbb-499d-bea8-d80b6c8b256c" providerId="ADAL" clId="{D13EF540-A5A7-4B9F-A774-90B028D882F2}" dt="2026-08-24T17:07:21.643" v="109" actId="27636"/>
          <ac:spMkLst>
            <pc:docMk/>
            <pc:sldMk cId="1958077776" sldId="535"/>
            <ac:spMk id="903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7:17:49.026" v="119" actId="1076"/>
          <ac:spMkLst>
            <pc:docMk/>
            <pc:sldMk cId="1958077776" sldId="535"/>
            <ac:spMk id="906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7:07:21.640" v="107" actId="27636"/>
          <ac:spMkLst>
            <pc:docMk/>
            <pc:sldMk cId="1958077776" sldId="535"/>
            <ac:spMk id="908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7:19:25.284" v="158" actId="1076"/>
          <ac:spMkLst>
            <pc:docMk/>
            <pc:sldMk cId="1958077776" sldId="535"/>
            <ac:spMk id="910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7:17:36.249" v="117" actId="1076"/>
          <ac:spMkLst>
            <pc:docMk/>
            <pc:sldMk cId="1958077776" sldId="535"/>
            <ac:spMk id="911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7:17:57.885" v="120" actId="108"/>
          <ac:spMkLst>
            <pc:docMk/>
            <pc:sldMk cId="1958077776" sldId="535"/>
            <ac:spMk id="912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7:07:21.568" v="103" actId="26606"/>
          <ac:spMkLst>
            <pc:docMk/>
            <pc:sldMk cId="1958077776" sldId="535"/>
            <ac:spMk id="913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7:07:21.568" v="103" actId="26606"/>
          <ac:spMkLst>
            <pc:docMk/>
            <pc:sldMk cId="1958077776" sldId="535"/>
            <ac:spMk id="914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7:07:21.632" v="105" actId="27636"/>
          <ac:spMkLst>
            <pc:docMk/>
            <pc:sldMk cId="1958077776" sldId="535"/>
            <ac:spMk id="915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7:19:33.460" v="159" actId="12"/>
          <ac:spMkLst>
            <pc:docMk/>
            <pc:sldMk cId="1958077776" sldId="535"/>
            <ac:spMk id="917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7:14:59.959" v="111" actId="26606"/>
          <ac:spMkLst>
            <pc:docMk/>
            <pc:sldMk cId="1958077776" sldId="535"/>
            <ac:spMk id="918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7:14:59.959" v="111" actId="26606"/>
          <ac:spMkLst>
            <pc:docMk/>
            <pc:sldMk cId="1958077776" sldId="535"/>
            <ac:spMk id="919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7:07:21.645" v="110" actId="27636"/>
          <ac:spMkLst>
            <pc:docMk/>
            <pc:sldMk cId="1958077776" sldId="535"/>
            <ac:spMk id="922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7:19:38.126" v="160" actId="12"/>
          <ac:spMkLst>
            <pc:docMk/>
            <pc:sldMk cId="1958077776" sldId="535"/>
            <ac:spMk id="924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7:14:59.959" v="111" actId="26606"/>
          <ac:spMkLst>
            <pc:docMk/>
            <pc:sldMk cId="1958077776" sldId="535"/>
            <ac:spMk id="925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7:14:59.959" v="111" actId="26606"/>
          <ac:spMkLst>
            <pc:docMk/>
            <pc:sldMk cId="1958077776" sldId="535"/>
            <ac:spMk id="926" creationId="{00000000-0000-0000-0000-000000000000}"/>
          </ac:spMkLst>
        </pc:spChg>
        <pc:picChg chg="mod">
          <ac:chgData name="GEOVANE EZIEL CARDOSO" userId="01a6709c-abbb-499d-bea8-d80b6c8b256c" providerId="ADAL" clId="{D13EF540-A5A7-4B9F-A774-90B028D882F2}" dt="2026-08-24T17:14:59.959" v="111" actId="26606"/>
          <ac:picMkLst>
            <pc:docMk/>
            <pc:sldMk cId="1958077776" sldId="535"/>
            <ac:picMk id="916" creationId="{00000000-0000-0000-0000-000000000000}"/>
          </ac:picMkLst>
        </pc:picChg>
      </pc:sldChg>
      <pc:sldChg chg="addSp delSp modSp mod ord modNotesTx">
        <pc:chgData name="GEOVANE EZIEL CARDOSO" userId="01a6709c-abbb-499d-bea8-d80b6c8b256c" providerId="ADAL" clId="{D13EF540-A5A7-4B9F-A774-90B028D882F2}" dt="2026-09-08T21:25:28.018" v="577"/>
        <pc:sldMkLst>
          <pc:docMk/>
          <pc:sldMk cId="2123755756" sldId="538"/>
        </pc:sldMkLst>
        <pc:spChg chg="add">
          <ac:chgData name="GEOVANE EZIEL CARDOSO" userId="01a6709c-abbb-499d-bea8-d80b6c8b256c" providerId="ADAL" clId="{D13EF540-A5A7-4B9F-A774-90B028D882F2}" dt="2026-08-24T15:05:19.294" v="98" actId="26606"/>
          <ac:spMkLst>
            <pc:docMk/>
            <pc:sldMk cId="2123755756" sldId="538"/>
            <ac:spMk id="660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5:05:19.294" v="98" actId="26606"/>
          <ac:spMkLst>
            <pc:docMk/>
            <pc:sldMk cId="2123755756" sldId="538"/>
            <ac:spMk id="661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5:05:19.294" v="98" actId="26606"/>
          <ac:spMkLst>
            <pc:docMk/>
            <pc:sldMk cId="2123755756" sldId="538"/>
            <ac:spMk id="662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5:05:19.294" v="98" actId="26606"/>
          <ac:spMkLst>
            <pc:docMk/>
            <pc:sldMk cId="2123755756" sldId="538"/>
            <ac:spMk id="664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5:05:19.294" v="98" actId="26606"/>
          <ac:spMkLst>
            <pc:docMk/>
            <pc:sldMk cId="2123755756" sldId="538"/>
            <ac:spMk id="704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56:24.993" v="93" actId="26606"/>
          <ac:spMkLst>
            <pc:docMk/>
            <pc:sldMk cId="2123755756" sldId="538"/>
            <ac:spMk id="707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56:24.993" v="93" actId="26606"/>
          <ac:spMkLst>
            <pc:docMk/>
            <pc:sldMk cId="2123755756" sldId="538"/>
            <ac:spMk id="709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56:24.993" v="93" actId="26606"/>
          <ac:spMkLst>
            <pc:docMk/>
            <pc:sldMk cId="2123755756" sldId="538"/>
            <ac:spMk id="713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56:24.993" v="93" actId="26606"/>
          <ac:spMkLst>
            <pc:docMk/>
            <pc:sldMk cId="2123755756" sldId="538"/>
            <ac:spMk id="716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56:24.993" v="93" actId="26606"/>
          <ac:spMkLst>
            <pc:docMk/>
            <pc:sldMk cId="2123755756" sldId="538"/>
            <ac:spMk id="723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4:56:25.125" v="95" actId="27636"/>
          <ac:spMkLst>
            <pc:docMk/>
            <pc:sldMk cId="2123755756" sldId="538"/>
            <ac:spMk id="727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56:24.993" v="93" actId="26606"/>
          <ac:spMkLst>
            <pc:docMk/>
            <pc:sldMk cId="2123755756" sldId="538"/>
            <ac:spMk id="730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56:24.993" v="93" actId="26606"/>
          <ac:spMkLst>
            <pc:docMk/>
            <pc:sldMk cId="2123755756" sldId="538"/>
            <ac:spMk id="732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4:56:25.123" v="94" actId="27636"/>
          <ac:spMkLst>
            <pc:docMk/>
            <pc:sldMk cId="2123755756" sldId="538"/>
            <ac:spMk id="733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56:24.993" v="93" actId="26606"/>
          <ac:spMkLst>
            <pc:docMk/>
            <pc:sldMk cId="2123755756" sldId="538"/>
            <ac:spMk id="735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5:01:26.235" v="97" actId="6549"/>
          <ac:spMkLst>
            <pc:docMk/>
            <pc:sldMk cId="2123755756" sldId="538"/>
            <ac:spMk id="742" creationId="{00000000-0000-0000-0000-000000000000}"/>
          </ac:spMkLst>
        </pc:spChg>
        <pc:picChg chg="add">
          <ac:chgData name="GEOVANE EZIEL CARDOSO" userId="01a6709c-abbb-499d-bea8-d80b6c8b256c" providerId="ADAL" clId="{D13EF540-A5A7-4B9F-A774-90B028D882F2}" dt="2026-08-24T15:05:19.294" v="98" actId="26606"/>
          <ac:picMkLst>
            <pc:docMk/>
            <pc:sldMk cId="2123755756" sldId="538"/>
            <ac:picMk id="663" creationId="{00000000-0000-0000-0000-000000000000}"/>
          </ac:picMkLst>
        </pc:picChg>
      </pc:sldChg>
      <pc:sldChg chg="addSp delSp mod ord">
        <pc:chgData name="GEOVANE EZIEL CARDOSO" userId="01a6709c-abbb-499d-bea8-d80b6c8b256c" providerId="ADAL" clId="{D13EF540-A5A7-4B9F-A774-90B028D882F2}" dt="2026-09-08T21:19:58.509" v="415"/>
        <pc:sldMkLst>
          <pc:docMk/>
          <pc:sldMk cId="2585923288" sldId="539"/>
        </pc:sldMkLst>
        <pc:spChg chg="add">
          <ac:chgData name="GEOVANE EZIEL CARDOSO" userId="01a6709c-abbb-499d-bea8-d80b6c8b256c" providerId="ADAL" clId="{D13EF540-A5A7-4B9F-A774-90B028D882F2}" dt="2026-08-24T14:47:55.088" v="92" actId="26606"/>
          <ac:spMkLst>
            <pc:docMk/>
            <pc:sldMk cId="2585923288" sldId="539"/>
            <ac:spMk id="701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47:55.088" v="92" actId="26606"/>
          <ac:spMkLst>
            <pc:docMk/>
            <pc:sldMk cId="2585923288" sldId="539"/>
            <ac:spMk id="705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47:55.088" v="92" actId="26606"/>
          <ac:spMkLst>
            <pc:docMk/>
            <pc:sldMk cId="2585923288" sldId="539"/>
            <ac:spMk id="708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47:55.088" v="92" actId="26606"/>
          <ac:spMkLst>
            <pc:docMk/>
            <pc:sldMk cId="2585923288" sldId="539"/>
            <ac:spMk id="709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47:55.088" v="92" actId="26606"/>
          <ac:spMkLst>
            <pc:docMk/>
            <pc:sldMk cId="2585923288" sldId="539"/>
            <ac:spMk id="712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47:55.088" v="92" actId="26606"/>
          <ac:spMkLst>
            <pc:docMk/>
            <pc:sldMk cId="2585923288" sldId="539"/>
            <ac:spMk id="717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47:55.088" v="92" actId="26606"/>
          <ac:spMkLst>
            <pc:docMk/>
            <pc:sldMk cId="2585923288" sldId="539"/>
            <ac:spMk id="718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47:55.088" v="92" actId="26606"/>
          <ac:spMkLst>
            <pc:docMk/>
            <pc:sldMk cId="2585923288" sldId="539"/>
            <ac:spMk id="719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47:55.088" v="92" actId="26606"/>
          <ac:spMkLst>
            <pc:docMk/>
            <pc:sldMk cId="2585923288" sldId="539"/>
            <ac:spMk id="721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47:55.088" v="92" actId="26606"/>
          <ac:spMkLst>
            <pc:docMk/>
            <pc:sldMk cId="2585923288" sldId="539"/>
            <ac:spMk id="724" creationId="{00000000-0000-0000-0000-000000000000}"/>
          </ac:spMkLst>
        </pc:spChg>
      </pc:sldChg>
      <pc:sldChg chg="addSp delSp modSp mod ord modNotesTx">
        <pc:chgData name="GEOVANE EZIEL CARDOSO" userId="01a6709c-abbb-499d-bea8-d80b6c8b256c" providerId="ADAL" clId="{D13EF540-A5A7-4B9F-A774-90B028D882F2}" dt="2026-08-24T18:09:30.345" v="337" actId="6549"/>
        <pc:sldMkLst>
          <pc:docMk/>
          <pc:sldMk cId="1800182510" sldId="577"/>
        </pc:sldMkLst>
        <pc:spChg chg="add">
          <ac:chgData name="GEOVANE EZIEL CARDOSO" userId="01a6709c-abbb-499d-bea8-d80b6c8b256c" providerId="ADAL" clId="{D13EF540-A5A7-4B9F-A774-90B028D882F2}" dt="2026-08-24T14:13:04.700" v="63" actId="26606"/>
          <ac:spMkLst>
            <pc:docMk/>
            <pc:sldMk cId="1800182510" sldId="577"/>
            <ac:spMk id="790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13:04.700" v="63" actId="26606"/>
          <ac:spMkLst>
            <pc:docMk/>
            <pc:sldMk cId="1800182510" sldId="577"/>
            <ac:spMk id="800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13:04.700" v="63" actId="26606"/>
          <ac:spMkLst>
            <pc:docMk/>
            <pc:sldMk cId="1800182510" sldId="577"/>
            <ac:spMk id="801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4:30:02.684" v="83" actId="14100"/>
          <ac:spMkLst>
            <pc:docMk/>
            <pc:sldMk cId="1800182510" sldId="577"/>
            <ac:spMk id="802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13:04.700" v="63" actId="26606"/>
          <ac:spMkLst>
            <pc:docMk/>
            <pc:sldMk cId="1800182510" sldId="577"/>
            <ac:spMk id="804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8:08:35.603" v="335" actId="114"/>
          <ac:spMkLst>
            <pc:docMk/>
            <pc:sldMk cId="1800182510" sldId="577"/>
            <ac:spMk id="805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4:30:10.739" v="85" actId="14100"/>
          <ac:spMkLst>
            <pc:docMk/>
            <pc:sldMk cId="1800182510" sldId="577"/>
            <ac:spMk id="806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13:04.700" v="63" actId="26606"/>
          <ac:spMkLst>
            <pc:docMk/>
            <pc:sldMk cId="1800182510" sldId="577"/>
            <ac:spMk id="808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4:29:49.095" v="81" actId="20577"/>
          <ac:spMkLst>
            <pc:docMk/>
            <pc:sldMk cId="1800182510" sldId="577"/>
            <ac:spMk id="809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4:26:27.165" v="64" actId="26606"/>
          <ac:spMkLst>
            <pc:docMk/>
            <pc:sldMk cId="1800182510" sldId="577"/>
            <ac:spMk id="810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4:26:27.165" v="64" actId="26606"/>
          <ac:spMkLst>
            <pc:docMk/>
            <pc:sldMk cId="1800182510" sldId="577"/>
            <ac:spMk id="811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8:08:12.019" v="331" actId="123"/>
          <ac:spMkLst>
            <pc:docMk/>
            <pc:sldMk cId="1800182510" sldId="577"/>
            <ac:spMk id="812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8:08:20.649" v="334" actId="123"/>
          <ac:spMkLst>
            <pc:docMk/>
            <pc:sldMk cId="1800182510" sldId="577"/>
            <ac:spMk id="813" creationId="{00000000-0000-0000-0000-000000000000}"/>
          </ac:spMkLst>
        </pc:spChg>
        <pc:picChg chg="add mod">
          <ac:chgData name="GEOVANE EZIEL CARDOSO" userId="01a6709c-abbb-499d-bea8-d80b6c8b256c" providerId="ADAL" clId="{D13EF540-A5A7-4B9F-A774-90B028D882F2}" dt="2026-08-24T14:30:38.398" v="87" actId="1076"/>
          <ac:picMkLst>
            <pc:docMk/>
            <pc:sldMk cId="1800182510" sldId="577"/>
            <ac:picMk id="950" creationId="{00000000-0000-0000-0000-000000000000}"/>
          </ac:picMkLst>
        </pc:picChg>
        <pc:picChg chg="add mod">
          <ac:chgData name="GEOVANE EZIEL CARDOSO" userId="01a6709c-abbb-499d-bea8-d80b6c8b256c" providerId="ADAL" clId="{D13EF540-A5A7-4B9F-A774-90B028D882F2}" dt="2026-08-24T14:30:32.825" v="86" actId="1076"/>
          <ac:picMkLst>
            <pc:docMk/>
            <pc:sldMk cId="1800182510" sldId="577"/>
            <ac:picMk id="951" creationId="{00000000-0000-0000-0000-000000000000}"/>
          </ac:picMkLst>
        </pc:picChg>
      </pc:sldChg>
      <pc:sldChg chg="addSp delSp modSp mod ord">
        <pc:chgData name="GEOVANE EZIEL CARDOSO" userId="01a6709c-abbb-499d-bea8-d80b6c8b256c" providerId="ADAL" clId="{D13EF540-A5A7-4B9F-A774-90B028D882F2}" dt="2026-09-08T21:25:33.328" v="579"/>
        <pc:sldMkLst>
          <pc:docMk/>
          <pc:sldMk cId="62337176" sldId="581"/>
        </pc:sldMkLst>
        <pc:spChg chg="add">
          <ac:chgData name="GEOVANE EZIEL CARDOSO" userId="01a6709c-abbb-499d-bea8-d80b6c8b256c" providerId="ADAL" clId="{D13EF540-A5A7-4B9F-A774-90B028D882F2}" dt="2026-08-24T14:38:16.026" v="90" actId="26606"/>
          <ac:spMkLst>
            <pc:docMk/>
            <pc:sldMk cId="62337176" sldId="581"/>
            <ac:spMk id="702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38:16.026" v="90" actId="26606"/>
          <ac:spMkLst>
            <pc:docMk/>
            <pc:sldMk cId="62337176" sldId="581"/>
            <ac:spMk id="704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38:16.026" v="90" actId="26606"/>
          <ac:spMkLst>
            <pc:docMk/>
            <pc:sldMk cId="62337176" sldId="581"/>
            <ac:spMk id="714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38:16.026" v="90" actId="26606"/>
          <ac:spMkLst>
            <pc:docMk/>
            <pc:sldMk cId="62337176" sldId="581"/>
            <ac:spMk id="721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38:16.026" v="90" actId="26606"/>
          <ac:spMkLst>
            <pc:docMk/>
            <pc:sldMk cId="62337176" sldId="581"/>
            <ac:spMk id="726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4:38:16.058" v="91" actId="27636"/>
          <ac:spMkLst>
            <pc:docMk/>
            <pc:sldMk cId="62337176" sldId="581"/>
            <ac:spMk id="732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38:16.026" v="90" actId="26606"/>
          <ac:spMkLst>
            <pc:docMk/>
            <pc:sldMk cId="62337176" sldId="581"/>
            <ac:spMk id="735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38:16.026" v="90" actId="26606"/>
          <ac:spMkLst>
            <pc:docMk/>
            <pc:sldMk cId="62337176" sldId="581"/>
            <ac:spMk id="741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38:16.026" v="90" actId="26606"/>
          <ac:spMkLst>
            <pc:docMk/>
            <pc:sldMk cId="62337176" sldId="581"/>
            <ac:spMk id="743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38:16.026" v="90" actId="26606"/>
          <ac:spMkLst>
            <pc:docMk/>
            <pc:sldMk cId="62337176" sldId="581"/>
            <ac:spMk id="748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4:38:16.026" v="90" actId="26606"/>
          <ac:spMkLst>
            <pc:docMk/>
            <pc:sldMk cId="62337176" sldId="581"/>
            <ac:spMk id="753" creationId="{00000000-0000-0000-0000-000000000000}"/>
          </ac:spMkLst>
        </pc:spChg>
      </pc:sldChg>
      <pc:sldChg chg="addSp delSp modSp mod modNotesTx">
        <pc:chgData name="GEOVANE EZIEL CARDOSO" userId="01a6709c-abbb-499d-bea8-d80b6c8b256c" providerId="ADAL" clId="{D13EF540-A5A7-4B9F-A774-90B028D882F2}" dt="2026-08-24T18:09:40.364" v="338" actId="6549"/>
        <pc:sldMkLst>
          <pc:docMk/>
          <pc:sldMk cId="3483931876" sldId="588"/>
        </pc:sldMkLst>
        <pc:spChg chg="add mod">
          <ac:chgData name="GEOVANE EZIEL CARDOSO" userId="01a6709c-abbb-499d-bea8-d80b6c8b256c" providerId="ADAL" clId="{D13EF540-A5A7-4B9F-A774-90B028D882F2}" dt="2026-08-24T15:29:34.123" v="102" actId="26606"/>
          <ac:spMkLst>
            <pc:docMk/>
            <pc:sldMk cId="3483931876" sldId="588"/>
            <ac:spMk id="705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5:29:34.123" v="102" actId="26606"/>
          <ac:spMkLst>
            <pc:docMk/>
            <pc:sldMk cId="3483931876" sldId="588"/>
            <ac:spMk id="709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5:29:34.123" v="102" actId="26606"/>
          <ac:spMkLst>
            <pc:docMk/>
            <pc:sldMk cId="3483931876" sldId="588"/>
            <ac:spMk id="713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5:29:34.123" v="102" actId="26606"/>
          <ac:spMkLst>
            <pc:docMk/>
            <pc:sldMk cId="3483931876" sldId="588"/>
            <ac:spMk id="716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5:29:34.123" v="102" actId="26606"/>
          <ac:spMkLst>
            <pc:docMk/>
            <pc:sldMk cId="3483931876" sldId="588"/>
            <ac:spMk id="719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5:29:34.123" v="102" actId="26606"/>
          <ac:spMkLst>
            <pc:docMk/>
            <pc:sldMk cId="3483931876" sldId="588"/>
            <ac:spMk id="725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5:29:34.123" v="102" actId="26606"/>
          <ac:spMkLst>
            <pc:docMk/>
            <pc:sldMk cId="3483931876" sldId="588"/>
            <ac:spMk id="726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5:29:34.123" v="102" actId="26606"/>
          <ac:spMkLst>
            <pc:docMk/>
            <pc:sldMk cId="3483931876" sldId="588"/>
            <ac:spMk id="728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5:29:34.123" v="102" actId="26606"/>
          <ac:spMkLst>
            <pc:docMk/>
            <pc:sldMk cId="3483931876" sldId="588"/>
            <ac:spMk id="729" creationId="{00000000-0000-0000-0000-000000000000}"/>
          </ac:spMkLst>
        </pc:spChg>
      </pc:sldChg>
      <pc:sldChg chg="modSp mod">
        <pc:chgData name="GEOVANE EZIEL CARDOSO" userId="01a6709c-abbb-499d-bea8-d80b6c8b256c" providerId="ADAL" clId="{D13EF540-A5A7-4B9F-A774-90B028D882F2}" dt="2026-08-24T13:34:49.202" v="25" actId="20577"/>
        <pc:sldMkLst>
          <pc:docMk/>
          <pc:sldMk cId="2081453984" sldId="592"/>
        </pc:sldMkLst>
        <pc:spChg chg="mod">
          <ac:chgData name="GEOVANE EZIEL CARDOSO" userId="01a6709c-abbb-499d-bea8-d80b6c8b256c" providerId="ADAL" clId="{D13EF540-A5A7-4B9F-A774-90B028D882F2}" dt="2026-08-24T13:34:23.308" v="21" actId="1076"/>
          <ac:spMkLst>
            <pc:docMk/>
            <pc:sldMk cId="2081453984" sldId="592"/>
            <ac:spMk id="9" creationId="{5B52503F-C95D-A8E7-AC16-688B0FA888AA}"/>
          </ac:spMkLst>
        </pc:spChg>
        <pc:spChg chg="mod">
          <ac:chgData name="GEOVANE EZIEL CARDOSO" userId="01a6709c-abbb-499d-bea8-d80b6c8b256c" providerId="ADAL" clId="{D13EF540-A5A7-4B9F-A774-90B028D882F2}" dt="2026-08-24T13:34:49.202" v="25" actId="20577"/>
          <ac:spMkLst>
            <pc:docMk/>
            <pc:sldMk cId="2081453984" sldId="592"/>
            <ac:spMk id="11" creationId="{00000000-0000-0000-0000-000000000000}"/>
          </ac:spMkLst>
        </pc:spChg>
      </pc:sldChg>
      <pc:sldChg chg="addSp delSp modSp mod">
        <pc:chgData name="GEOVANE EZIEL CARDOSO" userId="01a6709c-abbb-499d-bea8-d80b6c8b256c" providerId="ADAL" clId="{D13EF540-A5A7-4B9F-A774-90B028D882F2}" dt="2026-08-24T17:57:03.075" v="313" actId="478"/>
        <pc:sldMkLst>
          <pc:docMk/>
          <pc:sldMk cId="111258103" sldId="597"/>
        </pc:sldMkLst>
        <pc:spChg chg="add mod">
          <ac:chgData name="GEOVANE EZIEL CARDOSO" userId="01a6709c-abbb-499d-bea8-d80b6c8b256c" providerId="ADAL" clId="{D13EF540-A5A7-4B9F-A774-90B028D882F2}" dt="2026-08-24T14:06:41.618" v="46" actId="20577"/>
          <ac:spMkLst>
            <pc:docMk/>
            <pc:sldMk cId="111258103" sldId="597"/>
            <ac:spMk id="700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4:04:52.490" v="31" actId="26606"/>
          <ac:spMkLst>
            <pc:docMk/>
            <pc:sldMk cId="111258103" sldId="597"/>
            <ac:spMk id="701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3:59:42.211" v="30" actId="26606"/>
          <ac:spMkLst>
            <pc:docMk/>
            <pc:sldMk cId="111258103" sldId="597"/>
            <ac:spMk id="703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4:04:52.490" v="31" actId="26606"/>
          <ac:spMkLst>
            <pc:docMk/>
            <pc:sldMk cId="111258103" sldId="597"/>
            <ac:spMk id="706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4:04:52.490" v="31" actId="26606"/>
          <ac:spMkLst>
            <pc:docMk/>
            <pc:sldMk cId="111258103" sldId="597"/>
            <ac:spMk id="707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3:59:42.211" v="30" actId="26606"/>
          <ac:spMkLst>
            <pc:docMk/>
            <pc:sldMk cId="111258103" sldId="597"/>
            <ac:spMk id="708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4:04:52.490" v="31" actId="26606"/>
          <ac:spMkLst>
            <pc:docMk/>
            <pc:sldMk cId="111258103" sldId="597"/>
            <ac:spMk id="709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4:04:52.490" v="31" actId="26606"/>
          <ac:spMkLst>
            <pc:docMk/>
            <pc:sldMk cId="111258103" sldId="597"/>
            <ac:spMk id="710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3:54:49.767" v="29" actId="26606"/>
          <ac:spMkLst>
            <pc:docMk/>
            <pc:sldMk cId="111258103" sldId="597"/>
            <ac:spMk id="711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4:04:52.490" v="31" actId="26606"/>
          <ac:spMkLst>
            <pc:docMk/>
            <pc:sldMk cId="111258103" sldId="597"/>
            <ac:spMk id="712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4:04:52.490" v="31" actId="26606"/>
          <ac:spMkLst>
            <pc:docMk/>
            <pc:sldMk cId="111258103" sldId="597"/>
            <ac:spMk id="713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3:59:42.211" v="30" actId="26606"/>
          <ac:spMkLst>
            <pc:docMk/>
            <pc:sldMk cId="111258103" sldId="597"/>
            <ac:spMk id="714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4:04:52.490" v="31" actId="26606"/>
          <ac:spMkLst>
            <pc:docMk/>
            <pc:sldMk cId="111258103" sldId="597"/>
            <ac:spMk id="715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4:04:52.490" v="31" actId="26606"/>
          <ac:spMkLst>
            <pc:docMk/>
            <pc:sldMk cId="111258103" sldId="597"/>
            <ac:spMk id="716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4:04:52.490" v="31" actId="26606"/>
          <ac:spMkLst>
            <pc:docMk/>
            <pc:sldMk cId="111258103" sldId="597"/>
            <ac:spMk id="719" creationId="{00000000-0000-0000-0000-000000000000}"/>
          </ac:spMkLst>
        </pc:spChg>
      </pc:sldChg>
      <pc:sldChg chg="addSp delSp modSp mod">
        <pc:chgData name="GEOVANE EZIEL CARDOSO" userId="01a6709c-abbb-499d-bea8-d80b6c8b256c" providerId="ADAL" clId="{D13EF540-A5A7-4B9F-A774-90B028D882F2}" dt="2026-09-08T21:22:06.233" v="575" actId="114"/>
        <pc:sldMkLst>
          <pc:docMk/>
          <pc:sldMk cId="587871491" sldId="598"/>
        </pc:sldMkLst>
        <pc:spChg chg="mod">
          <ac:chgData name="GEOVANE EZIEL CARDOSO" userId="01a6709c-abbb-499d-bea8-d80b6c8b256c" providerId="ADAL" clId="{D13EF540-A5A7-4B9F-A774-90B028D882F2}" dt="2026-08-24T14:06:51.882" v="61" actId="20577"/>
          <ac:spMkLst>
            <pc:docMk/>
            <pc:sldMk cId="587871491" sldId="598"/>
            <ac:spMk id="760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4:04:52.490" v="31" actId="26606"/>
          <ac:spMkLst>
            <pc:docMk/>
            <pc:sldMk cId="587871491" sldId="598"/>
            <ac:spMk id="761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3:59:42.211" v="30" actId="26606"/>
          <ac:spMkLst>
            <pc:docMk/>
            <pc:sldMk cId="587871491" sldId="598"/>
            <ac:spMk id="762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3:59:42.211" v="30" actId="26606"/>
          <ac:spMkLst>
            <pc:docMk/>
            <pc:sldMk cId="587871491" sldId="598"/>
            <ac:spMk id="763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3:59:42.211" v="30" actId="26606"/>
          <ac:spMkLst>
            <pc:docMk/>
            <pc:sldMk cId="587871491" sldId="598"/>
            <ac:spMk id="764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3:59:42.211" v="30" actId="26606"/>
          <ac:spMkLst>
            <pc:docMk/>
            <pc:sldMk cId="587871491" sldId="598"/>
            <ac:spMk id="765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4:04:52.490" v="31" actId="26606"/>
          <ac:spMkLst>
            <pc:docMk/>
            <pc:sldMk cId="587871491" sldId="598"/>
            <ac:spMk id="766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4:04:52.490" v="31" actId="26606"/>
          <ac:spMkLst>
            <pc:docMk/>
            <pc:sldMk cId="587871491" sldId="598"/>
            <ac:spMk id="767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4:04:52.490" v="31" actId="26606"/>
          <ac:spMkLst>
            <pc:docMk/>
            <pc:sldMk cId="587871491" sldId="598"/>
            <ac:spMk id="769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4:04:52.490" v="31" actId="26606"/>
          <ac:spMkLst>
            <pc:docMk/>
            <pc:sldMk cId="587871491" sldId="598"/>
            <ac:spMk id="770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3:59:42.211" v="30" actId="26606"/>
          <ac:spMkLst>
            <pc:docMk/>
            <pc:sldMk cId="587871491" sldId="598"/>
            <ac:spMk id="771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9-08T21:22:06.233" v="575" actId="114"/>
          <ac:spMkLst>
            <pc:docMk/>
            <pc:sldMk cId="587871491" sldId="598"/>
            <ac:spMk id="772" creationId="{00000000-0000-0000-0000-000000000000}"/>
          </ac:spMkLst>
        </pc:spChg>
        <pc:spChg chg="add mod">
          <ac:chgData name="GEOVANE EZIEL CARDOSO" userId="01a6709c-abbb-499d-bea8-d80b6c8b256c" providerId="ADAL" clId="{D13EF540-A5A7-4B9F-A774-90B028D882F2}" dt="2026-08-24T14:04:52.490" v="31" actId="26606"/>
          <ac:spMkLst>
            <pc:docMk/>
            <pc:sldMk cId="587871491" sldId="598"/>
            <ac:spMk id="773" creationId="{00000000-0000-0000-0000-000000000000}"/>
          </ac:spMkLst>
        </pc:spChg>
        <pc:spChg chg="add">
          <ac:chgData name="GEOVANE EZIEL CARDOSO" userId="01a6709c-abbb-499d-bea8-d80b6c8b256c" providerId="ADAL" clId="{D13EF540-A5A7-4B9F-A774-90B028D882F2}" dt="2026-08-24T13:59:42.211" v="30" actId="26606"/>
          <ac:spMkLst>
            <pc:docMk/>
            <pc:sldMk cId="587871491" sldId="598"/>
            <ac:spMk id="774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4:04:52.490" v="31" actId="26606"/>
          <ac:spMkLst>
            <pc:docMk/>
            <pc:sldMk cId="587871491" sldId="598"/>
            <ac:spMk id="775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4:04:52.490" v="31" actId="26606"/>
          <ac:spMkLst>
            <pc:docMk/>
            <pc:sldMk cId="587871491" sldId="598"/>
            <ac:spMk id="776" creationId="{00000000-0000-0000-0000-000000000000}"/>
          </ac:spMkLst>
        </pc:spChg>
      </pc:sldChg>
      <pc:sldChg chg="addSp modSp add mod">
        <pc:chgData name="GEOVANE EZIEL CARDOSO" userId="01a6709c-abbb-499d-bea8-d80b6c8b256c" providerId="ADAL" clId="{D13EF540-A5A7-4B9F-A774-90B028D882F2}" dt="2026-08-24T15:14:07.152" v="100" actId="26606"/>
        <pc:sldMkLst>
          <pc:docMk/>
          <pc:sldMk cId="402314084" sldId="599"/>
        </pc:sldMkLst>
        <pc:spChg chg="mod">
          <ac:chgData name="GEOVANE EZIEL CARDOSO" userId="01a6709c-abbb-499d-bea8-d80b6c8b256c" providerId="ADAL" clId="{D13EF540-A5A7-4B9F-A774-90B028D882F2}" dt="2026-08-24T13:43:09.535" v="27" actId="26606"/>
          <ac:spMkLst>
            <pc:docMk/>
            <pc:sldMk cId="402314084" sldId="599"/>
            <ac:spMk id="3" creationId="{7F963C95-713B-4794-BDE5-245619BBE64D}"/>
          </ac:spMkLst>
        </pc:spChg>
        <pc:spChg chg="mod">
          <ac:chgData name="GEOVANE EZIEL CARDOSO" userId="01a6709c-abbb-499d-bea8-d80b6c8b256c" providerId="ADAL" clId="{D13EF540-A5A7-4B9F-A774-90B028D882F2}" dt="2026-08-24T13:43:09.535" v="27" actId="26606"/>
          <ac:spMkLst>
            <pc:docMk/>
            <pc:sldMk cId="402314084" sldId="599"/>
            <ac:spMk id="10" creationId="{2D2F17AB-2ABD-45D9-86BF-9C1C435DA99A}"/>
          </ac:spMkLst>
        </pc:spChg>
        <pc:spChg chg="add">
          <ac:chgData name="GEOVANE EZIEL CARDOSO" userId="01a6709c-abbb-499d-bea8-d80b6c8b256c" providerId="ADAL" clId="{D13EF540-A5A7-4B9F-A774-90B028D882F2}" dt="2026-08-24T13:47:01.829" v="28" actId="26606"/>
          <ac:spMkLst>
            <pc:docMk/>
            <pc:sldMk cId="402314084" sldId="599"/>
            <ac:spMk id="900" creationId="{00000000-0000-0000-0000-000000000000}"/>
          </ac:spMkLst>
        </pc:spChg>
        <pc:picChg chg="mod">
          <ac:chgData name="GEOVANE EZIEL CARDOSO" userId="01a6709c-abbb-499d-bea8-d80b6c8b256c" providerId="ADAL" clId="{D13EF540-A5A7-4B9F-A774-90B028D882F2}" dt="2026-08-24T13:47:01.829" v="28" actId="26606"/>
          <ac:picMkLst>
            <pc:docMk/>
            <pc:sldMk cId="402314084" sldId="599"/>
            <ac:picMk id="16" creationId="{4A665D94-B4B4-4361-8EE8-92E5B5F8A34D}"/>
          </ac:picMkLst>
        </pc:picChg>
        <pc:picChg chg="add">
          <ac:chgData name="GEOVANE EZIEL CARDOSO" userId="01a6709c-abbb-499d-bea8-d80b6c8b256c" providerId="ADAL" clId="{D13EF540-A5A7-4B9F-A774-90B028D882F2}" dt="2026-08-24T15:14:07.152" v="100" actId="26606"/>
          <ac:picMkLst>
            <pc:docMk/>
            <pc:sldMk cId="402314084" sldId="599"/>
            <ac:picMk id="921" creationId="{00000000-0000-0000-0000-000000000000}"/>
          </ac:picMkLst>
        </pc:picChg>
      </pc:sldChg>
      <pc:sldChg chg="add">
        <pc:chgData name="GEOVANE EZIEL CARDOSO" userId="01a6709c-abbb-499d-bea8-d80b6c8b256c" providerId="ADAL" clId="{D13EF540-A5A7-4B9F-A774-90B028D882F2}" dt="2026-08-24T15:10:38.119" v="99" actId="26606"/>
        <pc:sldMkLst>
          <pc:docMk/>
          <pc:sldMk cId="536525421" sldId="600"/>
        </pc:sldMkLst>
      </pc:sldChg>
      <pc:sldChg chg="modSp add mod">
        <pc:chgData name="GEOVANE EZIEL CARDOSO" userId="01a6709c-abbb-499d-bea8-d80b6c8b256c" providerId="ADAL" clId="{D13EF540-A5A7-4B9F-A774-90B028D882F2}" dt="2026-09-14T17:37:58.490" v="581" actId="114"/>
        <pc:sldMkLst>
          <pc:docMk/>
          <pc:sldMk cId="3568022053" sldId="601"/>
        </pc:sldMkLst>
        <pc:spChg chg="mod">
          <ac:chgData name="GEOVANE EZIEL CARDOSO" userId="01a6709c-abbb-499d-bea8-d80b6c8b256c" providerId="ADAL" clId="{D13EF540-A5A7-4B9F-A774-90B028D882F2}" dt="2026-08-24T17:59:09.925" v="319" actId="27636"/>
          <ac:spMkLst>
            <pc:docMk/>
            <pc:sldMk cId="3568022053" sldId="601"/>
            <ac:spMk id="803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7:59:09.921" v="318" actId="27636"/>
          <ac:spMkLst>
            <pc:docMk/>
            <pc:sldMk cId="3568022053" sldId="601"/>
            <ac:spMk id="807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9:34:52.929" v="363" actId="27636"/>
          <ac:spMkLst>
            <pc:docMk/>
            <pc:sldMk cId="3568022053" sldId="601"/>
            <ac:spMk id="812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9-14T17:37:58.490" v="581" actId="114"/>
          <ac:spMkLst>
            <pc:docMk/>
            <pc:sldMk cId="3568022053" sldId="601"/>
            <ac:spMk id="816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9-14T17:36:56.927" v="580" actId="26606"/>
          <ac:spMkLst>
            <pc:docMk/>
            <pc:sldMk cId="3568022053" sldId="601"/>
            <ac:spMk id="818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9-14T17:36:56.927" v="580" actId="26606"/>
          <ac:spMkLst>
            <pc:docMk/>
            <pc:sldMk cId="3568022053" sldId="601"/>
            <ac:spMk id="820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7:59:09.915" v="317" actId="27636"/>
          <ac:spMkLst>
            <pc:docMk/>
            <pc:sldMk cId="3568022053" sldId="601"/>
            <ac:spMk id="823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9-14T17:36:56.927" v="580" actId="26606"/>
          <ac:spMkLst>
            <pc:docMk/>
            <pc:sldMk cId="3568022053" sldId="601"/>
            <ac:spMk id="828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9-14T17:36:56.927" v="580" actId="26606"/>
          <ac:spMkLst>
            <pc:docMk/>
            <pc:sldMk cId="3568022053" sldId="601"/>
            <ac:spMk id="830" creationId="{00000000-0000-0000-0000-000000000000}"/>
          </ac:spMkLst>
        </pc:spChg>
      </pc:sldChg>
      <pc:sldChg chg="addSp delSp modSp add mod">
        <pc:chgData name="GEOVANE EZIEL CARDOSO" userId="01a6709c-abbb-499d-bea8-d80b6c8b256c" providerId="ADAL" clId="{D13EF540-A5A7-4B9F-A774-90B028D882F2}" dt="2026-08-24T19:38:38.667" v="367" actId="1076"/>
        <pc:sldMkLst>
          <pc:docMk/>
          <pc:sldMk cId="1407277539" sldId="602"/>
        </pc:sldMkLst>
        <pc:spChg chg="mod">
          <ac:chgData name="GEOVANE EZIEL CARDOSO" userId="01a6709c-abbb-499d-bea8-d80b6c8b256c" providerId="ADAL" clId="{D13EF540-A5A7-4B9F-A774-90B028D882F2}" dt="2026-08-24T19:33:15.069" v="361" actId="26606"/>
          <ac:spMkLst>
            <pc:docMk/>
            <pc:sldMk cId="1407277539" sldId="602"/>
            <ac:spMk id="804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9:33:15.069" v="361" actId="26606"/>
          <ac:spMkLst>
            <pc:docMk/>
            <pc:sldMk cId="1407277539" sldId="602"/>
            <ac:spMk id="805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9:33:15.069" v="361" actId="26606"/>
          <ac:spMkLst>
            <pc:docMk/>
            <pc:sldMk cId="1407277539" sldId="602"/>
            <ac:spMk id="806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9:31:37.078" v="360" actId="20577"/>
          <ac:spMkLst>
            <pc:docMk/>
            <pc:sldMk cId="1407277539" sldId="602"/>
            <ac:spMk id="807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9:30:23.053" v="342" actId="26606"/>
          <ac:spMkLst>
            <pc:docMk/>
            <pc:sldMk cId="1407277539" sldId="602"/>
            <ac:spMk id="808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9:33:15.069" v="361" actId="26606"/>
          <ac:spMkLst>
            <pc:docMk/>
            <pc:sldMk cId="1407277539" sldId="602"/>
            <ac:spMk id="809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9:33:15.069" v="361" actId="26606"/>
          <ac:spMkLst>
            <pc:docMk/>
            <pc:sldMk cId="1407277539" sldId="602"/>
            <ac:spMk id="810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9:33:15.069" v="361" actId="26606"/>
          <ac:spMkLst>
            <pc:docMk/>
            <pc:sldMk cId="1407277539" sldId="602"/>
            <ac:spMk id="811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9:33:15.069" v="361" actId="26606"/>
          <ac:spMkLst>
            <pc:docMk/>
            <pc:sldMk cId="1407277539" sldId="602"/>
            <ac:spMk id="812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9:33:15.069" v="361" actId="26606"/>
          <ac:spMkLst>
            <pc:docMk/>
            <pc:sldMk cId="1407277539" sldId="602"/>
            <ac:spMk id="814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9:33:15.069" v="361" actId="26606"/>
          <ac:spMkLst>
            <pc:docMk/>
            <pc:sldMk cId="1407277539" sldId="602"/>
            <ac:spMk id="815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9:30:23.053" v="342" actId="26606"/>
          <ac:spMkLst>
            <pc:docMk/>
            <pc:sldMk cId="1407277539" sldId="602"/>
            <ac:spMk id="824" creationId="{00000000-0000-0000-0000-000000000000}"/>
          </ac:spMkLst>
        </pc:spChg>
        <pc:spChg chg="mod">
          <ac:chgData name="GEOVANE EZIEL CARDOSO" userId="01a6709c-abbb-499d-bea8-d80b6c8b256c" providerId="ADAL" clId="{D13EF540-A5A7-4B9F-A774-90B028D882F2}" dt="2026-08-24T19:33:15.069" v="361" actId="26606"/>
          <ac:spMkLst>
            <pc:docMk/>
            <pc:sldMk cId="1407277539" sldId="602"/>
            <ac:spMk id="825" creationId="{00000000-0000-0000-0000-000000000000}"/>
          </ac:spMkLst>
        </pc:spChg>
        <pc:picChg chg="mod">
          <ac:chgData name="GEOVANE EZIEL CARDOSO" userId="01a6709c-abbb-499d-bea8-d80b6c8b256c" providerId="ADAL" clId="{D13EF540-A5A7-4B9F-A774-90B028D882F2}" dt="2026-08-24T19:38:38.667" v="367" actId="1076"/>
          <ac:picMkLst>
            <pc:docMk/>
            <pc:sldMk cId="1407277539" sldId="602"/>
            <ac:picMk id="960" creationId="{00000000-0000-0000-0000-000000000000}"/>
          </ac:picMkLst>
        </pc:picChg>
        <pc:picChg chg="add">
          <ac:chgData name="GEOVANE EZIEL CARDOSO" userId="01a6709c-abbb-499d-bea8-d80b6c8b256c" providerId="ADAL" clId="{D13EF540-A5A7-4B9F-A774-90B028D882F2}" dt="2026-08-24T19:30:23.053" v="342" actId="26606"/>
          <ac:picMkLst>
            <pc:docMk/>
            <pc:sldMk cId="1407277539" sldId="602"/>
            <ac:picMk id="961" creationId="{00000000-0000-0000-0000-000000000000}"/>
          </ac:picMkLst>
        </pc:picChg>
        <pc:picChg chg="add">
          <ac:chgData name="GEOVANE EZIEL CARDOSO" userId="01a6709c-abbb-499d-bea8-d80b6c8b256c" providerId="ADAL" clId="{D13EF540-A5A7-4B9F-A774-90B028D882F2}" dt="2026-08-24T19:30:23.053" v="342" actId="26606"/>
          <ac:picMkLst>
            <pc:docMk/>
            <pc:sldMk cId="1407277539" sldId="602"/>
            <ac:picMk id="962" creationId="{00000000-0000-0000-0000-000000000000}"/>
          </ac:picMkLst>
        </pc:picChg>
      </pc:sldChg>
      <pc:sldChg chg="modSp add mod">
        <pc:chgData name="GEOVANE EZIEL CARDOSO" userId="01a6709c-abbb-499d-bea8-d80b6c8b256c" providerId="ADAL" clId="{D13EF540-A5A7-4B9F-A774-90B028D882F2}" dt="2026-08-28T19:48:59.163" v="369" actId="26606"/>
        <pc:sldMkLst>
          <pc:docMk/>
          <pc:sldMk cId="2308442601" sldId="603"/>
        </pc:sldMkLst>
        <pc:spChg chg="mod">
          <ac:chgData name="GEOVANE EZIEL CARDOSO" userId="01a6709c-abbb-499d-bea8-d80b6c8b256c" providerId="ADAL" clId="{D13EF540-A5A7-4B9F-A774-90B028D882F2}" dt="2026-08-28T19:48:59.163" v="369" actId="26606"/>
          <ac:spMkLst>
            <pc:docMk/>
            <pc:sldMk cId="2308442601" sldId="603"/>
            <ac:spMk id="702" creationId="{7C503EBA-8442-8012-2272-A36C7CBF6C87}"/>
          </ac:spMkLst>
        </pc:spChg>
        <pc:spChg chg="mod">
          <ac:chgData name="GEOVANE EZIEL CARDOSO" userId="01a6709c-abbb-499d-bea8-d80b6c8b256c" providerId="ADAL" clId="{D13EF540-A5A7-4B9F-A774-90B028D882F2}" dt="2026-08-28T19:48:59.163" v="369" actId="26606"/>
          <ac:spMkLst>
            <pc:docMk/>
            <pc:sldMk cId="2308442601" sldId="603"/>
            <ac:spMk id="704" creationId="{5EFF3567-A17B-7BFE-3ECD-8169FA86B424}"/>
          </ac:spMkLst>
        </pc:spChg>
        <pc:spChg chg="mod">
          <ac:chgData name="GEOVANE EZIEL CARDOSO" userId="01a6709c-abbb-499d-bea8-d80b6c8b256c" providerId="ADAL" clId="{D13EF540-A5A7-4B9F-A774-90B028D882F2}" dt="2026-08-28T19:48:59.163" v="369" actId="26606"/>
          <ac:spMkLst>
            <pc:docMk/>
            <pc:sldMk cId="2308442601" sldId="603"/>
            <ac:spMk id="710" creationId="{483836B8-29A9-E498-50BB-F271A32FE4C3}"/>
          </ac:spMkLst>
        </pc:spChg>
        <pc:spChg chg="mod">
          <ac:chgData name="GEOVANE EZIEL CARDOSO" userId="01a6709c-abbb-499d-bea8-d80b6c8b256c" providerId="ADAL" clId="{D13EF540-A5A7-4B9F-A774-90B028D882F2}" dt="2026-08-28T19:48:59.163" v="369" actId="26606"/>
          <ac:spMkLst>
            <pc:docMk/>
            <pc:sldMk cId="2308442601" sldId="603"/>
            <ac:spMk id="713" creationId="{0CC19698-ECD1-201B-B352-0F45D3375103}"/>
          </ac:spMkLst>
        </pc:spChg>
        <pc:spChg chg="mod">
          <ac:chgData name="GEOVANE EZIEL CARDOSO" userId="01a6709c-abbb-499d-bea8-d80b6c8b256c" providerId="ADAL" clId="{D13EF540-A5A7-4B9F-A774-90B028D882F2}" dt="2026-08-28T19:48:59.163" v="369" actId="26606"/>
          <ac:spMkLst>
            <pc:docMk/>
            <pc:sldMk cId="2308442601" sldId="603"/>
            <ac:spMk id="716" creationId="{9C7F7557-8245-B65D-F6DF-09CEC87D2B4D}"/>
          </ac:spMkLst>
        </pc:spChg>
        <pc:spChg chg="mod">
          <ac:chgData name="GEOVANE EZIEL CARDOSO" userId="01a6709c-abbb-499d-bea8-d80b6c8b256c" providerId="ADAL" clId="{D13EF540-A5A7-4B9F-A774-90B028D882F2}" dt="2026-08-28T19:48:59.163" v="369" actId="26606"/>
          <ac:spMkLst>
            <pc:docMk/>
            <pc:sldMk cId="2308442601" sldId="603"/>
            <ac:spMk id="726" creationId="{6A47B7DA-8204-2139-C203-FD3EE18C5385}"/>
          </ac:spMkLst>
        </pc:spChg>
        <pc:spChg chg="mod">
          <ac:chgData name="GEOVANE EZIEL CARDOSO" userId="01a6709c-abbb-499d-bea8-d80b6c8b256c" providerId="ADAL" clId="{D13EF540-A5A7-4B9F-A774-90B028D882F2}" dt="2026-08-28T19:48:59.163" v="369" actId="26606"/>
          <ac:spMkLst>
            <pc:docMk/>
            <pc:sldMk cId="2308442601" sldId="603"/>
            <ac:spMk id="732" creationId="{FF79720E-29BB-B393-DEE7-2FF487D2D6D0}"/>
          </ac:spMkLst>
        </pc:spChg>
        <pc:spChg chg="mod">
          <ac:chgData name="GEOVANE EZIEL CARDOSO" userId="01a6709c-abbb-499d-bea8-d80b6c8b256c" providerId="ADAL" clId="{D13EF540-A5A7-4B9F-A774-90B028D882F2}" dt="2026-08-28T19:48:59.163" v="369" actId="26606"/>
          <ac:spMkLst>
            <pc:docMk/>
            <pc:sldMk cId="2308442601" sldId="603"/>
            <ac:spMk id="735" creationId="{31EFC541-69E6-19C9-4504-7A7782169E51}"/>
          </ac:spMkLst>
        </pc:spChg>
        <pc:spChg chg="mod">
          <ac:chgData name="GEOVANE EZIEL CARDOSO" userId="01a6709c-abbb-499d-bea8-d80b6c8b256c" providerId="ADAL" clId="{D13EF540-A5A7-4B9F-A774-90B028D882F2}" dt="2026-08-28T19:48:59.163" v="369" actId="26606"/>
          <ac:spMkLst>
            <pc:docMk/>
            <pc:sldMk cId="2308442601" sldId="603"/>
            <ac:spMk id="736" creationId="{5F59A960-7C06-146F-AF45-4E1B9760D304}"/>
          </ac:spMkLst>
        </pc:spChg>
        <pc:spChg chg="mod">
          <ac:chgData name="GEOVANE EZIEL CARDOSO" userId="01a6709c-abbb-499d-bea8-d80b6c8b256c" providerId="ADAL" clId="{D13EF540-A5A7-4B9F-A774-90B028D882F2}" dt="2026-08-28T19:48:59.163" v="369" actId="26606"/>
          <ac:spMkLst>
            <pc:docMk/>
            <pc:sldMk cId="2308442601" sldId="603"/>
            <ac:spMk id="737" creationId="{C45E7397-4FCA-6F1C-29C6-626DCCAD7273}"/>
          </ac:spMkLst>
        </pc:spChg>
      </pc:sldChg>
      <pc:sldChg chg="add">
        <pc:chgData name="GEOVANE EZIEL CARDOSO" userId="01a6709c-abbb-499d-bea8-d80b6c8b256c" providerId="ADAL" clId="{D13EF540-A5A7-4B9F-A774-90B028D882F2}" dt="2026-08-28T19:55:01.932" v="371" actId="26606"/>
        <pc:sldMkLst>
          <pc:docMk/>
          <pc:sldMk cId="3608490798" sldId="604"/>
        </pc:sldMkLst>
      </pc:sldChg>
    </pc:docChg>
  </pc:docChgLst>
  <pc:docChgLst>
    <pc:chgData name="GEOVANE EZIEL CARDOSO" userId="01a6709c-abbb-499d-bea8-d80b6c8b256c" providerId="ADAL" clId="{18C699B3-6498-44A4-AFD5-CBA82ACA48FE}"/>
    <pc:docChg chg="undo custSel modSld">
      <pc:chgData name="GEOVANE EZIEL CARDOSO" userId="01a6709c-abbb-499d-bea8-d80b6c8b256c" providerId="ADAL" clId="{18C699B3-6498-44A4-AFD5-CBA82ACA48FE}" dt="2026-09-09T14:48:12.996" v="66" actId="27636"/>
      <pc:docMkLst>
        <pc:docMk/>
      </pc:docMkLst>
      <pc:sldChg chg="modSp mod">
        <pc:chgData name="GEOVANE EZIEL CARDOSO" userId="01a6709c-abbb-499d-bea8-d80b6c8b256c" providerId="ADAL" clId="{18C699B3-6498-44A4-AFD5-CBA82ACA48FE}" dt="2026-09-09T14:32:54.479" v="4" actId="2710"/>
        <pc:sldMkLst>
          <pc:docMk/>
          <pc:sldMk cId="3125399566" sldId="515"/>
        </pc:sldMkLst>
        <pc:spChg chg="mod">
          <ac:chgData name="GEOVANE EZIEL CARDOSO" userId="01a6709c-abbb-499d-bea8-d80b6c8b256c" providerId="ADAL" clId="{18C699B3-6498-44A4-AFD5-CBA82ACA48FE}" dt="2026-09-09T14:32:54.479" v="4" actId="2710"/>
          <ac:spMkLst>
            <pc:docMk/>
            <pc:sldMk cId="3125399566" sldId="515"/>
            <ac:spMk id="4" creationId="{60828E04-9C2A-4859-8050-C2DF67A249CB}"/>
          </ac:spMkLst>
        </pc:spChg>
      </pc:sldChg>
      <pc:sldChg chg="modSp mod">
        <pc:chgData name="GEOVANE EZIEL CARDOSO" userId="01a6709c-abbb-499d-bea8-d80b6c8b256c" providerId="ADAL" clId="{18C699B3-6498-44A4-AFD5-CBA82ACA48FE}" dt="2026-09-09T14:48:12.996" v="66" actId="27636"/>
        <pc:sldMkLst>
          <pc:docMk/>
          <pc:sldMk cId="587871491" sldId="598"/>
        </pc:sldMkLst>
        <pc:spChg chg="mod">
          <ac:chgData name="GEOVANE EZIEL CARDOSO" userId="01a6709c-abbb-499d-bea8-d80b6c8b256c" providerId="ADAL" clId="{18C699B3-6498-44A4-AFD5-CBA82ACA48FE}" dt="2026-09-09T14:48:12.996" v="66" actId="27636"/>
          <ac:spMkLst>
            <pc:docMk/>
            <pc:sldMk cId="587871491" sldId="598"/>
            <ac:spMk id="77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0B7FE7-E905-4154-B9D1-CF0D2B83D502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730C6B-4E59-412C-925B-66FD3E505B3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2771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30C6B-4E59-412C-925B-66FD3E505B3B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55887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30C6B-4E59-412C-925B-66FD3E505B3B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4754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30C6B-4E59-412C-925B-66FD3E505B3B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302048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2595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30C6B-4E59-412C-925B-66FD3E505B3B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81428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B3E536-0047-D10E-9CFD-55F8EE6150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73928DA3-E43B-57DF-6E83-82C002A83A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7C19B7A3-85BC-40A4-2674-BF57A975A0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6F6B871B-D7B3-5578-3A6A-0ECE45D42B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30C6B-4E59-412C-925B-66FD3E505B3B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6842636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92958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30C6B-4E59-412C-925B-66FD3E505B3B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5786341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cs typeface="Calibri"/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1730C6B-4E59-412C-925B-66FD3E505B3B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38714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a imagem do slide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pt-BR"/>
          </a:p>
        </p:txBody>
      </p:sp>
      <p:sp>
        <p:nvSpPr>
          <p:cNvPr id="4" name="Espaço reservado para o número do slid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8530193B-564F-4854-8A52-728F3FB19C85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29193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1843"/>
            <a:ext cx="9144000" cy="2386495"/>
          </a:xfrm>
        </p:spPr>
        <p:txBody>
          <a:bodyPr anchor="b"/>
          <a:lstStyle>
            <a:lvl1pPr algn="ctr">
              <a:defRPr sz="60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0371"/>
            <a:ext cx="9144000" cy="165499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29679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92928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8947"/>
            <a:ext cx="10515600" cy="285141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7339"/>
            <a:ext cx="10515600" cy="149949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0039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4780"/>
            <a:ext cx="5181600" cy="4349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4780"/>
            <a:ext cx="5181600" cy="4349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885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4957"/>
            <a:ext cx="10515600" cy="132494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0384"/>
            <a:ext cx="5157787" cy="8235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3915"/>
            <a:ext cx="5157787" cy="3682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0384"/>
            <a:ext cx="5183188" cy="8235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3915"/>
            <a:ext cx="5183188" cy="3682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49627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17036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49395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6988"/>
            <a:ext cx="3932237" cy="159945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6968"/>
            <a:ext cx="6172200" cy="4871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6448"/>
            <a:ext cx="3932237" cy="38098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8680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6988"/>
            <a:ext cx="3932237" cy="159945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6968"/>
            <a:ext cx="6172200" cy="487136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6448"/>
            <a:ext cx="3932237" cy="38098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76213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0477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4956"/>
            <a:ext cx="2628900" cy="58091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4956"/>
            <a:ext cx="7734300" cy="58091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1110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FC626A5-4FF6-42BD-858A-AE4B2C23A6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pt-BR" noProof="0"/>
              <a:t>Clique para editar o título da página</a:t>
            </a:r>
          </a:p>
        </p:txBody>
      </p:sp>
      <p:sp>
        <p:nvSpPr>
          <p:cNvPr id="5" name="Subtítulo 2">
            <a:extLst>
              <a:ext uri="{FF2B5EF4-FFF2-40B4-BE49-F238E27FC236}">
                <a16:creationId xmlns:a16="http://schemas.microsoft.com/office/drawing/2014/main" id="{10727B06-56A8-44A2-B6C2-9ED183D107F3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22277" y="1564722"/>
            <a:ext cx="11339513" cy="359833"/>
          </a:xfrm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0"/>
              <a:t>Subtítulo</a:t>
            </a:r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8CCB8C2-B6A2-4C69-8D3A-57420A034BA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 rtl="0"/>
            <a:r>
              <a:rPr lang="pt-BR" noProof="0"/>
              <a:t>Adicionar um rodapé</a:t>
            </a:r>
          </a:p>
        </p:txBody>
      </p:sp>
      <p:sp>
        <p:nvSpPr>
          <p:cNvPr id="4" name="Espaço reservado para o número do slide 3">
            <a:extLst>
              <a:ext uri="{FF2B5EF4-FFF2-40B4-BE49-F238E27FC236}">
                <a16:creationId xmlns:a16="http://schemas.microsoft.com/office/drawing/2014/main" id="{853CF994-8B2C-443F-B695-7378DD360DAA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>
            <a:lvl1pPr>
              <a:defRPr b="1">
                <a:solidFill>
                  <a:srgbClr val="000000"/>
                </a:solidFill>
              </a:defRPr>
            </a:lvl1pPr>
          </a:lstStyle>
          <a:p>
            <a:fld id="{19B51A1E-902D-48AF-9020-955120F399B6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id="{0D32884E-EBB5-47FA-9B0A-E32B264BC5A1}"/>
              </a:ext>
            </a:extLst>
          </p:cNvPr>
          <p:cNvSpPr>
            <a:spLocks noGrp="1"/>
          </p:cNvSpPr>
          <p:nvPr>
            <p:ph sz="quarter" idx="34" hasCustomPrompt="1"/>
          </p:nvPr>
        </p:nvSpPr>
        <p:spPr>
          <a:xfrm>
            <a:off x="513654" y="2121908"/>
            <a:ext cx="11248136" cy="412203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</a:lstStyle>
          <a:p>
            <a:pPr lvl="0" rtl="0"/>
            <a:r>
              <a:rPr lang="pt-BR" noProof="0"/>
              <a:t>Clique para editar o texto Mestre</a:t>
            </a:r>
          </a:p>
          <a:p>
            <a:pPr lvl="1" rtl="0"/>
            <a:r>
              <a:rPr lang="pt-BR" noProof="0"/>
              <a:t>Segundo nível</a:t>
            </a:r>
          </a:p>
        </p:txBody>
      </p:sp>
    </p:spTree>
    <p:extLst>
      <p:ext uri="{BB962C8B-B14F-4D97-AF65-F5344CB8AC3E}">
        <p14:creationId xmlns:p14="http://schemas.microsoft.com/office/powerpoint/2010/main" val="3545609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17F0F9B-AB13-29C0-37F7-0A80D8459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5780C7AD-6E14-D547-8954-DFAB53A1D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430C39D-3EA5-31EC-A5CA-1A2713631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3F546A36-6162-BB22-E1EF-6ADEA185D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180205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Obrigado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Espaço Reservado para Imagem 40">
            <a:extLst>
              <a:ext uri="{FF2B5EF4-FFF2-40B4-BE49-F238E27FC236}">
                <a16:creationId xmlns:a16="http://schemas.microsoft.com/office/drawing/2014/main" id="{EB7F0EE8-BE52-4A79-8FC8-4A2487FA01FC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9780102" cy="6800875"/>
          </a:xfrm>
          <a:solidFill>
            <a:schemeClr val="bg1">
              <a:lumMod val="85000"/>
            </a:schemeClr>
          </a:solidFill>
        </p:spPr>
        <p:txBody>
          <a:bodyPr tIns="0" rtlCol="0" anchor="ctr"/>
          <a:lstStyle>
            <a:lvl1pPr marL="0" indent="0" algn="ctr">
              <a:buNone/>
              <a:defRPr sz="1199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pt-BR" noProof="1"/>
              <a:t>Insira ou Arraste e Solte sua Foto Aqui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F23EB7-E336-46EB-A4A0-3DB7A6BF4C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90925" y="4148553"/>
            <a:ext cx="3733800" cy="1013215"/>
          </a:xfrm>
          <a:solidFill>
            <a:schemeClr val="bg1"/>
          </a:solidFill>
        </p:spPr>
        <p:txBody>
          <a:bodyPr vert="horz" lIns="180000" tIns="180000" rIns="252000" bIns="180000" rtlCol="0" anchor="t">
            <a:noAutofit/>
          </a:bodyPr>
          <a:lstStyle>
            <a:lvl1pPr algn="r">
              <a:defRPr lang="en-ZA" sz="4800" b="1" spc="-300" baseline="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 algn="r" rtl="0"/>
            <a:r>
              <a:rPr lang="pt-BR" noProof="1"/>
              <a:t>Obrigado (a)!</a:t>
            </a:r>
          </a:p>
        </p:txBody>
      </p:sp>
      <p:sp>
        <p:nvSpPr>
          <p:cNvPr id="9" name="Espaço Reservado para Texto 5">
            <a:extLst>
              <a:ext uri="{FF2B5EF4-FFF2-40B4-BE49-F238E27FC236}">
                <a16:creationId xmlns:a16="http://schemas.microsoft.com/office/drawing/2014/main" id="{52FA7FC9-E40E-4144-84E4-34E3722E9A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58200" y="3955873"/>
            <a:ext cx="2910342" cy="316653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1"/>
              <a:t>Nome completo</a:t>
            </a:r>
          </a:p>
        </p:txBody>
      </p:sp>
      <p:sp>
        <p:nvSpPr>
          <p:cNvPr id="10" name="Espaço Reservado para Texto 6">
            <a:extLst>
              <a:ext uri="{FF2B5EF4-FFF2-40B4-BE49-F238E27FC236}">
                <a16:creationId xmlns:a16="http://schemas.microsoft.com/office/drawing/2014/main" id="{97289182-4FE6-4A18-9775-4588D5801C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458200" y="4304728"/>
            <a:ext cx="2910342" cy="316653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1"/>
              <a:t>Número do telefone</a:t>
            </a:r>
          </a:p>
        </p:txBody>
      </p:sp>
      <p:sp>
        <p:nvSpPr>
          <p:cNvPr id="11" name="Espaço Reservado para Texto 7">
            <a:extLst>
              <a:ext uri="{FF2B5EF4-FFF2-40B4-BE49-F238E27FC236}">
                <a16:creationId xmlns:a16="http://schemas.microsoft.com/office/drawing/2014/main" id="{BD4E94C7-6CAF-4FEE-9E02-D3D3A2AC5E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458200" y="4653584"/>
            <a:ext cx="2910342" cy="316653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>
            <a:noAutofit/>
          </a:bodyPr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1"/>
              <a:t>Contato por Email ou Mídia Social</a:t>
            </a:r>
          </a:p>
        </p:txBody>
      </p:sp>
      <p:sp>
        <p:nvSpPr>
          <p:cNvPr id="12" name="Espaço Reservado para Texto 8">
            <a:extLst>
              <a:ext uri="{FF2B5EF4-FFF2-40B4-BE49-F238E27FC236}">
                <a16:creationId xmlns:a16="http://schemas.microsoft.com/office/drawing/2014/main" id="{0DE421A3-3C59-48FC-BC3B-007ADFBEB4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458200" y="5002439"/>
            <a:ext cx="2910342" cy="316653"/>
          </a:xfrm>
          <a:solidFill>
            <a:schemeClr val="tx1">
              <a:lumMod val="75000"/>
              <a:lumOff val="25000"/>
            </a:schemeClr>
          </a:solidFill>
        </p:spPr>
        <p:txBody>
          <a:bodyPr rIns="72000" rtlCol="0" anchor="ctr"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1"/>
              <a:t>Site da empresa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9504A767-1C0B-484E-BF7D-CD42D30A52EE}"/>
              </a:ext>
            </a:extLst>
          </p:cNvPr>
          <p:cNvSpPr/>
          <p:nvPr userDrawn="1"/>
        </p:nvSpPr>
        <p:spPr>
          <a:xfrm>
            <a:off x="11760000" y="6800201"/>
            <a:ext cx="432000" cy="546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799" noProof="1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7A13D8A8-6C3D-4527-959D-41C3213F7F02}"/>
              </a:ext>
            </a:extLst>
          </p:cNvPr>
          <p:cNvSpPr/>
          <p:nvPr userDrawn="1"/>
        </p:nvSpPr>
        <p:spPr>
          <a:xfrm>
            <a:off x="0" y="6800201"/>
            <a:ext cx="9780104" cy="546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799" noProof="1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EC0FBB1B-4F0E-4365-BF27-3150FC6C3B90}"/>
              </a:ext>
            </a:extLst>
          </p:cNvPr>
          <p:cNvSpPr/>
          <p:nvPr userDrawn="1"/>
        </p:nvSpPr>
        <p:spPr>
          <a:xfrm>
            <a:off x="9780104" y="6800201"/>
            <a:ext cx="1979897" cy="54625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799" noProof="1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51DD44D8-4A8F-4693-B90A-166855B29D25}"/>
              </a:ext>
            </a:extLst>
          </p:cNvPr>
          <p:cNvSpPr/>
          <p:nvPr userDrawn="1"/>
        </p:nvSpPr>
        <p:spPr>
          <a:xfrm>
            <a:off x="8458200" y="2684668"/>
            <a:ext cx="3733800" cy="11477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pt-BR" sz="1799" noProof="1"/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222FB6A7-1E80-487C-93E6-DCAA8751EF21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pt-BR" smtClean="0"/>
              <a:pPr rtl="0"/>
              <a:t>‹nº›</a:t>
            </a:fld>
            <a:endParaRPr lang="pt-BR" noProof="1"/>
          </a:p>
        </p:txBody>
      </p:sp>
    </p:spTree>
    <p:extLst>
      <p:ext uri="{BB962C8B-B14F-4D97-AF65-F5344CB8AC3E}">
        <p14:creationId xmlns:p14="http://schemas.microsoft.com/office/powerpoint/2010/main" val="39758316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1843"/>
            <a:ext cx="9144000" cy="238649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0371"/>
            <a:ext cx="9144000" cy="165499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329679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92928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8947"/>
            <a:ext cx="10515600" cy="2851416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7339"/>
            <a:ext cx="10515600" cy="149949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00395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4780"/>
            <a:ext cx="5181600" cy="4349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4780"/>
            <a:ext cx="5181600" cy="434932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8850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4957"/>
            <a:ext cx="10515600" cy="132494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0384"/>
            <a:ext cx="5157787" cy="8235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3915"/>
            <a:ext cx="5157787" cy="3682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0384"/>
            <a:ext cx="5183188" cy="82353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3915"/>
            <a:ext cx="5183188" cy="3682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649627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217036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49395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6988"/>
            <a:ext cx="3932237" cy="159945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6968"/>
            <a:ext cx="6172200" cy="4871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6448"/>
            <a:ext cx="3932237" cy="38098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786805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9" y="456988"/>
            <a:ext cx="3932237" cy="1599459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6968"/>
            <a:ext cx="6172200" cy="487136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2056448"/>
            <a:ext cx="3932237" cy="380982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76213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904776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4956"/>
            <a:ext cx="2628900" cy="580914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4956"/>
            <a:ext cx="7734300" cy="580914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111037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ayout de Imagem de Tex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ço Reservado para Imagem 6">
            <a:extLst>
              <a:ext uri="{FF2B5EF4-FFF2-40B4-BE49-F238E27FC236}">
                <a16:creationId xmlns:a16="http://schemas.microsoft.com/office/drawing/2014/main" id="{890ED7CE-A9D2-4D19-B978-56BFB74E657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6096000" cy="6368401"/>
          </a:xfrm>
          <a:solidFill>
            <a:schemeClr val="bg1">
              <a:lumMod val="95000"/>
            </a:schemeClr>
          </a:solidFill>
        </p:spPr>
        <p:txBody>
          <a:bodyPr tIns="1584000" rtlCol="0" anchor="t"/>
          <a:lstStyle>
            <a:lvl1pPr marL="0" indent="0" algn="ctr">
              <a:buNone/>
              <a:defRPr sz="1199" i="1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rtl="0"/>
            <a:r>
              <a:rPr lang="pt-BR" noProof="1"/>
              <a:t>Insira ou Arraste e Solte sua foto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0EE479C-D1F6-4BAC-80D2-90EF74E3261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18100" y="1868930"/>
            <a:ext cx="6641900" cy="1123824"/>
          </a:xfrm>
          <a:solidFill>
            <a:schemeClr val="bg1">
              <a:lumMod val="95000"/>
            </a:schemeClr>
          </a:solidFill>
        </p:spPr>
        <p:txBody>
          <a:bodyPr lIns="180000" tIns="180000" rIns="180000" bIns="180000" rtlCol="0">
            <a:noAutofit/>
          </a:bodyPr>
          <a:lstStyle>
            <a:lvl1pPr algn="l">
              <a:defRPr sz="4800" b="1" spc="-300" baseline="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pPr rtl="0"/>
            <a:r>
              <a:rPr lang="pt-BR" noProof="1"/>
              <a:t>Clique para editar o título da página</a:t>
            </a:r>
          </a:p>
        </p:txBody>
      </p:sp>
      <p:sp>
        <p:nvSpPr>
          <p:cNvPr id="10" name="Subtítulo 2">
            <a:extLst>
              <a:ext uri="{FF2B5EF4-FFF2-40B4-BE49-F238E27FC236}">
                <a16:creationId xmlns:a16="http://schemas.microsoft.com/office/drawing/2014/main" id="{3FAEED1D-0E66-4F74-9455-675F5CB7EA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18334" y="2992755"/>
            <a:ext cx="6641626" cy="589882"/>
          </a:xfrm>
          <a:solidFill>
            <a:schemeClr val="tx1">
              <a:alpha val="80000"/>
            </a:schemeClr>
          </a:solidFill>
        </p:spPr>
        <p:txBody>
          <a:bodyPr lIns="180000" tIns="180000" rIns="180000" bIns="180000" rtlCol="0"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266567" indent="0">
              <a:buNone/>
              <a:defRPr/>
            </a:lvl2pPr>
            <a:lvl3pPr marL="542654" indent="0">
              <a:buNone/>
              <a:defRPr/>
            </a:lvl3pPr>
            <a:lvl4pPr marL="809220" indent="0">
              <a:buNone/>
              <a:defRPr/>
            </a:lvl4pPr>
            <a:lvl5pPr marL="1075787" indent="0">
              <a:buNone/>
              <a:defRPr/>
            </a:lvl5pPr>
          </a:lstStyle>
          <a:p>
            <a:pPr lvl="0" rtl="0"/>
            <a:r>
              <a:rPr lang="pt-BR" noProof="1"/>
              <a:t>Subtítulo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22238F2-C6EC-476F-8371-119AECBA562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88000" y="3761906"/>
            <a:ext cx="5472000" cy="2427227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 rtl="0"/>
            <a:r>
              <a:rPr lang="pt-BR" noProof="1"/>
              <a:t>Clique para editar o texto Mestre</a:t>
            </a:r>
          </a:p>
          <a:p>
            <a:pPr lvl="1" rtl="0"/>
            <a:r>
              <a:rPr lang="pt-BR" noProof="1"/>
              <a:t>Segundo nível</a:t>
            </a:r>
          </a:p>
          <a:p>
            <a:pPr lvl="2" rtl="0"/>
            <a:r>
              <a:rPr lang="pt-BR" noProof="1"/>
              <a:t>Terceiro nível</a:t>
            </a:r>
          </a:p>
          <a:p>
            <a:pPr lvl="3" rtl="0"/>
            <a:r>
              <a:rPr lang="pt-BR" noProof="1"/>
              <a:t>Quarto nível</a:t>
            </a:r>
          </a:p>
          <a:p>
            <a:pPr lvl="4" rtl="0"/>
            <a:r>
              <a:rPr lang="pt-BR" noProof="1"/>
              <a:t>Quinto nível</a:t>
            </a:r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57847F90-9DB6-4832-9EB7-393AADAE8B70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 rtlCol="0"/>
          <a:lstStyle/>
          <a:p>
            <a:pPr rtl="0"/>
            <a:r>
              <a:rPr lang="pt-BR" noProof="1"/>
              <a:t>Adicionar um rodapé</a:t>
            </a:r>
          </a:p>
        </p:txBody>
      </p:sp>
      <p:sp>
        <p:nvSpPr>
          <p:cNvPr id="5" name="Espaço reservado para o número do slide 4">
            <a:extLst>
              <a:ext uri="{FF2B5EF4-FFF2-40B4-BE49-F238E27FC236}">
                <a16:creationId xmlns:a16="http://schemas.microsoft.com/office/drawing/2014/main" id="{0505ED12-A431-4761-87A4-F05164BE0221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 rtlCol="0"/>
          <a:lstStyle/>
          <a:p>
            <a:pPr rtl="0"/>
            <a:fld id="{19B51A1E-902D-48AF-9020-955120F399B6}" type="slidenum">
              <a:rPr lang="pt-BR" noProof="1" dirty="0" smtClean="0"/>
              <a:pPr rtl="0"/>
              <a:t>‹nº›</a:t>
            </a:fld>
            <a:endParaRPr lang="pt-BR" noProof="1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FA5285E0-8F27-49C4-AADF-92A3B72D41FD}"/>
              </a:ext>
            </a:extLst>
          </p:cNvPr>
          <p:cNvSpPr/>
          <p:nvPr userDrawn="1"/>
        </p:nvSpPr>
        <p:spPr>
          <a:xfrm>
            <a:off x="9775825" y="1761253"/>
            <a:ext cx="1984175" cy="1147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rtl="0"/>
            <a:endParaRPr lang="pt-BR" sz="1799" noProof="1"/>
          </a:p>
        </p:txBody>
      </p:sp>
    </p:spTree>
    <p:extLst>
      <p:ext uri="{BB962C8B-B14F-4D97-AF65-F5344CB8AC3E}">
        <p14:creationId xmlns:p14="http://schemas.microsoft.com/office/powerpoint/2010/main" val="1502757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4957"/>
            <a:ext cx="10515600" cy="13249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4780"/>
            <a:ext cx="10515600" cy="4349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3408"/>
            <a:ext cx="2743200" cy="3649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3408"/>
            <a:ext cx="4114800" cy="3649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3408"/>
            <a:ext cx="2743200" cy="3649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4015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6" r:id="rId12"/>
    <p:sldLayoutId id="2147483693" r:id="rId13"/>
    <p:sldLayoutId id="2147483691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4957"/>
            <a:ext cx="10515600" cy="132494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4780"/>
            <a:ext cx="10515600" cy="43493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3408"/>
            <a:ext cx="2743200" cy="3649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6B566-C0D6-4B3D-93C8-DDC15F0AC65A}" type="datetimeFigureOut">
              <a:rPr lang="pt-BR" smtClean="0"/>
              <a:t>14/09/2026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3408"/>
            <a:ext cx="4114800" cy="3649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3408"/>
            <a:ext cx="2743200" cy="3649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20F3E7-5514-470A-8C30-F02FEEED1A2D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4015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4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5.png"/><Relationship Id="rId9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11" Type="http://schemas.openxmlformats.org/officeDocument/2006/relationships/image" Target="../media/image27.jpeg"/><Relationship Id="rId5" Type="http://schemas.openxmlformats.org/officeDocument/2006/relationships/image" Target="../media/image23.jpeg"/><Relationship Id="rId10" Type="http://schemas.openxmlformats.org/officeDocument/2006/relationships/image" Target="../media/image5.png"/><Relationship Id="rId4" Type="http://schemas.openxmlformats.org/officeDocument/2006/relationships/image" Target="../media/image22.jpeg"/><Relationship Id="rId9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jpeg"/><Relationship Id="rId11" Type="http://schemas.openxmlformats.org/officeDocument/2006/relationships/image" Target="../media/image27.jpeg"/><Relationship Id="rId5" Type="http://schemas.openxmlformats.org/officeDocument/2006/relationships/image" Target="../media/image23.jpeg"/><Relationship Id="rId10" Type="http://schemas.openxmlformats.org/officeDocument/2006/relationships/image" Target="../media/image5.png"/><Relationship Id="rId4" Type="http://schemas.openxmlformats.org/officeDocument/2006/relationships/image" Target="../media/image22.jpeg"/><Relationship Id="rId9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Relationship Id="rId9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9.jpeg"/><Relationship Id="rId7" Type="http://schemas.openxmlformats.org/officeDocument/2006/relationships/image" Target="../media/image4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45.sv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8.svg"/><Relationship Id="rId5" Type="http://schemas.openxmlformats.org/officeDocument/2006/relationships/image" Target="../media/image47.svg"/><Relationship Id="rId4" Type="http://schemas.openxmlformats.org/officeDocument/2006/relationships/image" Target="../media/image46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2" y="0"/>
            <a:ext cx="12186356" cy="6854825"/>
          </a:xfrm>
          <a:prstGeom prst="rect">
            <a:avLst/>
          </a:prstGeom>
        </p:spPr>
      </p:pic>
      <p:sp>
        <p:nvSpPr>
          <p:cNvPr id="9" name="Subtítulo 2">
            <a:extLst>
              <a:ext uri="{FF2B5EF4-FFF2-40B4-BE49-F238E27FC236}">
                <a16:creationId xmlns:a16="http://schemas.microsoft.com/office/drawing/2014/main" id="{5B52503F-C95D-A8E7-AC16-688B0FA888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8897" y="4762552"/>
            <a:ext cx="9354206" cy="777240"/>
          </a:xfrm>
        </p:spPr>
        <p:txBody>
          <a:bodyPr>
            <a:normAutofit/>
          </a:bodyPr>
          <a:lstStyle/>
          <a:p>
            <a:r>
              <a:rPr lang="pt-BR" sz="1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Rogério Guilherme de Oliveira — Chefe de Gabinete</a:t>
            </a:r>
          </a:p>
          <a:p>
            <a:r>
              <a:rPr lang="pt-BR" sz="1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Geovane Eziel Cardoso — Auditor de Controle Externo e Assessor de Gabinete</a:t>
            </a:r>
          </a:p>
        </p:txBody>
      </p:sp>
      <p:sp>
        <p:nvSpPr>
          <p:cNvPr id="11" name="Título 10"/>
          <p:cNvSpPr>
            <a:spLocks noGrp="1"/>
          </p:cNvSpPr>
          <p:nvPr>
            <p:ph type="ctrTitle"/>
          </p:nvPr>
        </p:nvSpPr>
        <p:spPr>
          <a:xfrm>
            <a:off x="1418897" y="3856061"/>
            <a:ext cx="9354206" cy="618803"/>
          </a:xfrm>
        </p:spPr>
        <p:txBody>
          <a:bodyPr>
            <a:normAutofit fontScale="90000"/>
          </a:bodyPr>
          <a:lstStyle/>
          <a:p>
            <a:br>
              <a:rPr lang="pt-BR" sz="3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pt-BR" sz="3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pt-BR" sz="3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3000" b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Corregedoria Preventiva: A transformação da Corregedoria-Geral do TCE/SC de 2023 a 2026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9578" y="677603"/>
            <a:ext cx="7672844" cy="2890771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1439" y="5539792"/>
            <a:ext cx="7669123" cy="949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453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" name="Fundo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endParaRPr lang="pt-BR"/>
          </a:p>
        </p:txBody>
      </p:sp>
      <p:sp>
        <p:nvSpPr>
          <p:cNvPr id="802" name="Titulo"/>
          <p:cNvSpPr/>
          <p:nvPr/>
        </p:nvSpPr>
        <p:spPr>
          <a:xfrm>
            <a:off x="800100" y="470002"/>
            <a:ext cx="8778240" cy="548640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l">
              <a:lnSpc>
                <a:spcPct val="100000"/>
              </a:lnSpc>
            </a:pPr>
            <a:r>
              <a:rPr lang="pt-BR" sz="2200" b="1">
                <a:solidFill>
                  <a:srgbClr val="4D1152"/>
                </a:solidFill>
                <a:latin typeface="+mn-lt"/>
              </a:rPr>
              <a:t>ROTEIRO</a:t>
            </a:r>
          </a:p>
        </p:txBody>
      </p:sp>
      <p:sp>
        <p:nvSpPr>
          <p:cNvPr id="803" name="Regua"/>
          <p:cNvSpPr/>
          <p:nvPr/>
        </p:nvSpPr>
        <p:spPr>
          <a:xfrm>
            <a:off x="800100" y="1088136"/>
            <a:ext cx="1298448" cy="64008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 lIns="45720" tIns="18288" rIns="45720" bIns="18288" anchor="ctr">
            <a:normAutofit fontScale="25000" lnSpcReduction="20000"/>
          </a:bodyPr>
          <a:lstStyle/>
          <a:p>
            <a:endParaRPr lang="pt-BR"/>
          </a:p>
        </p:txBody>
      </p:sp>
      <p:sp>
        <p:nvSpPr>
          <p:cNvPr id="804" name="Sub"/>
          <p:cNvSpPr/>
          <p:nvPr/>
        </p:nvSpPr>
        <p:spPr>
          <a:xfrm>
            <a:off x="800100" y="1188720"/>
            <a:ext cx="9144000" cy="365760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l">
              <a:lnSpc>
                <a:spcPct val="100000"/>
              </a:lnSpc>
            </a:pPr>
            <a:r>
              <a:rPr lang="pt-BR" sz="1300" b="0">
                <a:solidFill>
                  <a:srgbClr val="5A4A63"/>
                </a:solidFill>
                <a:latin typeface="+mn-lt"/>
              </a:rPr>
              <a:t>O caminho da Corregedoria-Geral: de dentro do Tribunal aos municípios catarinenses</a:t>
            </a:r>
          </a:p>
        </p:txBody>
      </p:sp>
      <p:sp>
        <p:nvSpPr>
          <p:cNvPr id="805" name="Panel0"/>
          <p:cNvSpPr/>
          <p:nvPr/>
        </p:nvSpPr>
        <p:spPr>
          <a:xfrm>
            <a:off x="472470" y="1828800"/>
            <a:ext cx="5416266" cy="3840480"/>
          </a:xfrm>
          <a:prstGeom prst="roundRect">
            <a:avLst/>
          </a:prstGeom>
          <a:solidFill>
            <a:srgbClr val="F3EEF5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endParaRPr lang="pt-BR"/>
          </a:p>
        </p:txBody>
      </p:sp>
      <p:sp>
        <p:nvSpPr>
          <p:cNvPr id="806" name="Bar0"/>
          <p:cNvSpPr/>
          <p:nvPr/>
        </p:nvSpPr>
        <p:spPr>
          <a:xfrm>
            <a:off x="472470" y="1828800"/>
            <a:ext cx="5416266" cy="530352"/>
          </a:xfrm>
          <a:prstGeom prst="roundRect">
            <a:avLst/>
          </a:prstGeom>
          <a:solidFill>
            <a:srgbClr val="4D1152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endParaRPr lang="pt-BR"/>
          </a:p>
        </p:txBody>
      </p:sp>
      <p:sp>
        <p:nvSpPr>
          <p:cNvPr id="807" name="BarFix0"/>
          <p:cNvSpPr/>
          <p:nvPr/>
        </p:nvSpPr>
        <p:spPr>
          <a:xfrm>
            <a:off x="472470" y="2176272"/>
            <a:ext cx="5416266" cy="182880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 lIns="45720" tIns="18288" rIns="45720" bIns="18288" anchor="ctr">
            <a:normAutofit fontScale="62500" lnSpcReduction="20000"/>
          </a:bodyPr>
          <a:lstStyle/>
          <a:p>
            <a:endParaRPr lang="pt-BR"/>
          </a:p>
        </p:txBody>
      </p:sp>
      <p:sp>
        <p:nvSpPr>
          <p:cNvPr id="808" name="Tit0"/>
          <p:cNvSpPr/>
          <p:nvPr/>
        </p:nvSpPr>
        <p:spPr>
          <a:xfrm>
            <a:off x="472470" y="1828800"/>
            <a:ext cx="5416266" cy="530352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1250" b="1">
                <a:solidFill>
                  <a:srgbClr val="FFFFFF"/>
                </a:solidFill>
                <a:latin typeface="+mn-lt"/>
              </a:rPr>
              <a:t>ATUAÇÃO INTERNA</a:t>
            </a:r>
          </a:p>
        </p:txBody>
      </p:sp>
      <p:sp>
        <p:nvSpPr>
          <p:cNvPr id="809" name="Num0_0"/>
          <p:cNvSpPr/>
          <p:nvPr/>
        </p:nvSpPr>
        <p:spPr>
          <a:xfrm>
            <a:off x="765078" y="2606040"/>
            <a:ext cx="384048" cy="384048"/>
          </a:xfrm>
          <a:prstGeom prst="ellipse">
            <a:avLst/>
          </a:prstGeom>
          <a:solidFill>
            <a:srgbClr val="CE9622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1000" b="1">
                <a:solidFill>
                  <a:srgbClr val="FFFFFF"/>
                </a:solidFill>
                <a:latin typeface="+mn-lt"/>
              </a:rPr>
              <a:t>1</a:t>
            </a:r>
          </a:p>
        </p:txBody>
      </p:sp>
      <p:sp>
        <p:nvSpPr>
          <p:cNvPr id="810" name="It0_0"/>
          <p:cNvSpPr/>
          <p:nvPr/>
        </p:nvSpPr>
        <p:spPr>
          <a:xfrm>
            <a:off x="1313718" y="2606040"/>
            <a:ext cx="4273266" cy="384048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l">
              <a:lnSpc>
                <a:spcPct val="100000"/>
              </a:lnSpc>
            </a:pPr>
            <a:r>
              <a:rPr lang="pt-BR" sz="1150" b="0">
                <a:solidFill>
                  <a:srgbClr val="4D1152"/>
                </a:solidFill>
                <a:latin typeface="+mn-lt"/>
              </a:rPr>
              <a:t>Linha do tempo da transformação (2022–2026)</a:t>
            </a:r>
          </a:p>
        </p:txBody>
      </p:sp>
      <p:sp>
        <p:nvSpPr>
          <p:cNvPr id="811" name="Num0_1"/>
          <p:cNvSpPr/>
          <p:nvPr/>
        </p:nvSpPr>
        <p:spPr>
          <a:xfrm>
            <a:off x="765078" y="3108960"/>
            <a:ext cx="384048" cy="384048"/>
          </a:xfrm>
          <a:prstGeom prst="ellipse">
            <a:avLst/>
          </a:prstGeom>
          <a:solidFill>
            <a:srgbClr val="CE9622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1000" b="1">
                <a:solidFill>
                  <a:srgbClr val="FFFFFF"/>
                </a:solidFill>
                <a:latin typeface="+mn-lt"/>
              </a:rPr>
              <a:t>2</a:t>
            </a:r>
          </a:p>
        </p:txBody>
      </p:sp>
      <p:sp>
        <p:nvSpPr>
          <p:cNvPr id="812" name="It0_1"/>
          <p:cNvSpPr/>
          <p:nvPr/>
        </p:nvSpPr>
        <p:spPr>
          <a:xfrm>
            <a:off x="1313718" y="3108960"/>
            <a:ext cx="4273266" cy="384048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 lnSpcReduction="10000"/>
          </a:bodyPr>
          <a:lstStyle/>
          <a:p>
            <a:pPr algn="l">
              <a:lnSpc>
                <a:spcPct val="100000"/>
              </a:lnSpc>
            </a:pPr>
            <a:r>
              <a:rPr lang="pt-BR" sz="1150" b="0">
                <a:solidFill>
                  <a:srgbClr val="4D1152"/>
                </a:solidFill>
                <a:latin typeface="+mn-lt"/>
              </a:rPr>
              <a:t>CTEDI, comissões vinculadas e enfrentamento do assédio e da discriminação</a:t>
            </a:r>
          </a:p>
        </p:txBody>
      </p:sp>
      <p:sp>
        <p:nvSpPr>
          <p:cNvPr id="813" name="Num0_2"/>
          <p:cNvSpPr/>
          <p:nvPr/>
        </p:nvSpPr>
        <p:spPr>
          <a:xfrm>
            <a:off x="765078" y="3611880"/>
            <a:ext cx="384048" cy="384048"/>
          </a:xfrm>
          <a:prstGeom prst="ellipse">
            <a:avLst/>
          </a:prstGeom>
          <a:solidFill>
            <a:srgbClr val="CE9622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1000" b="1">
                <a:solidFill>
                  <a:srgbClr val="FFFFFF"/>
                </a:solidFill>
                <a:latin typeface="+mn-lt"/>
              </a:rPr>
              <a:t>3</a:t>
            </a:r>
          </a:p>
        </p:txBody>
      </p:sp>
      <p:sp>
        <p:nvSpPr>
          <p:cNvPr id="814" name="It0_2"/>
          <p:cNvSpPr/>
          <p:nvPr/>
        </p:nvSpPr>
        <p:spPr>
          <a:xfrm>
            <a:off x="1313718" y="3611880"/>
            <a:ext cx="4273266" cy="384048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l">
              <a:lnSpc>
                <a:spcPct val="100000"/>
              </a:lnSpc>
            </a:pPr>
            <a:r>
              <a:rPr lang="pt-BR" sz="1150" b="0">
                <a:solidFill>
                  <a:srgbClr val="4D1152"/>
                </a:solidFill>
                <a:latin typeface="+mn-lt"/>
              </a:rPr>
              <a:t>Atuação orientativa e Comissão de Ética</a:t>
            </a:r>
          </a:p>
        </p:txBody>
      </p:sp>
      <p:sp>
        <p:nvSpPr>
          <p:cNvPr id="815" name="Num0_3"/>
          <p:cNvSpPr/>
          <p:nvPr/>
        </p:nvSpPr>
        <p:spPr>
          <a:xfrm>
            <a:off x="765078" y="4114800"/>
            <a:ext cx="384048" cy="384048"/>
          </a:xfrm>
          <a:prstGeom prst="ellipse">
            <a:avLst/>
          </a:prstGeom>
          <a:solidFill>
            <a:srgbClr val="CE9622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1000" b="1">
                <a:solidFill>
                  <a:srgbClr val="FFFFFF"/>
                </a:solidFill>
                <a:latin typeface="+mn-lt"/>
              </a:rPr>
              <a:t>4</a:t>
            </a:r>
          </a:p>
        </p:txBody>
      </p:sp>
      <p:sp>
        <p:nvSpPr>
          <p:cNvPr id="816" name="It0_3"/>
          <p:cNvSpPr/>
          <p:nvPr/>
        </p:nvSpPr>
        <p:spPr>
          <a:xfrm>
            <a:off x="1313718" y="4114800"/>
            <a:ext cx="4273266" cy="384048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l">
              <a:lnSpc>
                <a:spcPct val="100000"/>
              </a:lnSpc>
            </a:pPr>
            <a:r>
              <a:rPr lang="pt-BR" sz="1150" b="0" dirty="0">
                <a:solidFill>
                  <a:srgbClr val="4D1152"/>
                </a:solidFill>
                <a:latin typeface="+mn-lt"/>
              </a:rPr>
              <a:t>Capacitações e Semana do </a:t>
            </a:r>
            <a:r>
              <a:rPr lang="pt-BR" sz="1150" b="0" i="1" dirty="0">
                <a:solidFill>
                  <a:srgbClr val="4D1152"/>
                </a:solidFill>
                <a:latin typeface="+mn-lt"/>
              </a:rPr>
              <a:t>Corregedoria em Dia</a:t>
            </a:r>
          </a:p>
        </p:txBody>
      </p:sp>
      <p:sp>
        <p:nvSpPr>
          <p:cNvPr id="817" name="Num0_4"/>
          <p:cNvSpPr/>
          <p:nvPr/>
        </p:nvSpPr>
        <p:spPr>
          <a:xfrm>
            <a:off x="765078" y="4617720"/>
            <a:ext cx="384048" cy="384048"/>
          </a:xfrm>
          <a:prstGeom prst="ellipse">
            <a:avLst/>
          </a:prstGeom>
          <a:solidFill>
            <a:srgbClr val="CE9622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1000" b="1">
                <a:solidFill>
                  <a:srgbClr val="FFFFFF"/>
                </a:solidFill>
                <a:latin typeface="+mn-lt"/>
              </a:rPr>
              <a:t>5</a:t>
            </a:r>
          </a:p>
        </p:txBody>
      </p:sp>
      <p:sp>
        <p:nvSpPr>
          <p:cNvPr id="818" name="It0_4"/>
          <p:cNvSpPr/>
          <p:nvPr/>
        </p:nvSpPr>
        <p:spPr>
          <a:xfrm>
            <a:off x="1313718" y="4617720"/>
            <a:ext cx="4273266" cy="384048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l">
              <a:lnSpc>
                <a:spcPct val="100000"/>
              </a:lnSpc>
            </a:pPr>
            <a:r>
              <a:rPr lang="pt-BR" sz="1150" b="0">
                <a:solidFill>
                  <a:srgbClr val="4D1152"/>
                </a:solidFill>
                <a:latin typeface="+mn-lt"/>
              </a:rPr>
              <a:t>Painel de Controle de Prazos e Estoque</a:t>
            </a:r>
            <a:endParaRPr lang="pt-BR" sz="1150" b="0" i="1">
              <a:solidFill>
                <a:srgbClr val="4D1152"/>
              </a:solidFill>
              <a:latin typeface="+mn-lt"/>
            </a:endParaRPr>
          </a:p>
        </p:txBody>
      </p:sp>
      <p:sp>
        <p:nvSpPr>
          <p:cNvPr id="819" name="Num0_5"/>
          <p:cNvSpPr/>
          <p:nvPr/>
        </p:nvSpPr>
        <p:spPr>
          <a:xfrm>
            <a:off x="765078" y="5120640"/>
            <a:ext cx="384048" cy="384048"/>
          </a:xfrm>
          <a:prstGeom prst="ellipse">
            <a:avLst/>
          </a:prstGeom>
          <a:solidFill>
            <a:srgbClr val="CE9622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1000" b="1">
                <a:solidFill>
                  <a:srgbClr val="FFFFFF"/>
                </a:solidFill>
                <a:latin typeface="+mn-lt"/>
              </a:rPr>
              <a:t>6</a:t>
            </a:r>
          </a:p>
        </p:txBody>
      </p:sp>
      <p:sp>
        <p:nvSpPr>
          <p:cNvPr id="820" name="It0_5"/>
          <p:cNvSpPr/>
          <p:nvPr/>
        </p:nvSpPr>
        <p:spPr>
          <a:xfrm>
            <a:off x="1313718" y="5120640"/>
            <a:ext cx="4273266" cy="384048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l">
              <a:lnSpc>
                <a:spcPct val="100000"/>
              </a:lnSpc>
            </a:pPr>
            <a:r>
              <a:rPr lang="pt-BR" sz="1150" b="0">
                <a:solidFill>
                  <a:srgbClr val="4D1152"/>
                </a:solidFill>
                <a:latin typeface="+mn-lt"/>
              </a:rPr>
              <a:t>Gestão e controle da disciplina e Calculadora de Dosimetria</a:t>
            </a:r>
          </a:p>
        </p:txBody>
      </p:sp>
      <p:sp>
        <p:nvSpPr>
          <p:cNvPr id="821" name="Panel1"/>
          <p:cNvSpPr/>
          <p:nvPr/>
        </p:nvSpPr>
        <p:spPr>
          <a:xfrm>
            <a:off x="6272784" y="1828800"/>
            <a:ext cx="5416266" cy="3840480"/>
          </a:xfrm>
          <a:prstGeom prst="roundRect">
            <a:avLst/>
          </a:prstGeom>
          <a:solidFill>
            <a:srgbClr val="F3EEF5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endParaRPr lang="pt-BR"/>
          </a:p>
        </p:txBody>
      </p:sp>
      <p:sp>
        <p:nvSpPr>
          <p:cNvPr id="822" name="Bar1"/>
          <p:cNvSpPr/>
          <p:nvPr/>
        </p:nvSpPr>
        <p:spPr>
          <a:xfrm>
            <a:off x="6272784" y="1828800"/>
            <a:ext cx="5416266" cy="530352"/>
          </a:xfrm>
          <a:prstGeom prst="roundRect">
            <a:avLst/>
          </a:prstGeom>
          <a:solidFill>
            <a:srgbClr val="4D1152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endParaRPr lang="pt-BR"/>
          </a:p>
        </p:txBody>
      </p:sp>
      <p:sp>
        <p:nvSpPr>
          <p:cNvPr id="823" name="BarFix1"/>
          <p:cNvSpPr/>
          <p:nvPr/>
        </p:nvSpPr>
        <p:spPr>
          <a:xfrm>
            <a:off x="6272784" y="2176272"/>
            <a:ext cx="5416266" cy="182880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 lIns="45720" tIns="18288" rIns="45720" bIns="18288" anchor="ctr">
            <a:normAutofit fontScale="62500" lnSpcReduction="20000"/>
          </a:bodyPr>
          <a:lstStyle/>
          <a:p>
            <a:endParaRPr lang="pt-BR"/>
          </a:p>
        </p:txBody>
      </p:sp>
      <p:sp>
        <p:nvSpPr>
          <p:cNvPr id="824" name="Tit1"/>
          <p:cNvSpPr/>
          <p:nvPr/>
        </p:nvSpPr>
        <p:spPr>
          <a:xfrm>
            <a:off x="6272784" y="1828800"/>
            <a:ext cx="5416266" cy="530352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1250" b="1">
                <a:solidFill>
                  <a:srgbClr val="FFFFFF"/>
                </a:solidFill>
                <a:latin typeface="+mn-lt"/>
              </a:rPr>
              <a:t>ATUAÇÃO EXTERNA</a:t>
            </a:r>
          </a:p>
        </p:txBody>
      </p:sp>
      <p:sp>
        <p:nvSpPr>
          <p:cNvPr id="825" name="Num1_0"/>
          <p:cNvSpPr/>
          <p:nvPr/>
        </p:nvSpPr>
        <p:spPr>
          <a:xfrm>
            <a:off x="6565392" y="2606040"/>
            <a:ext cx="384048" cy="384048"/>
          </a:xfrm>
          <a:prstGeom prst="ellipse">
            <a:avLst/>
          </a:prstGeom>
          <a:solidFill>
            <a:srgbClr val="CE9622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1000" b="1">
                <a:solidFill>
                  <a:srgbClr val="FFFFFF"/>
                </a:solidFill>
                <a:latin typeface="+mn-lt"/>
              </a:rPr>
              <a:t>7</a:t>
            </a:r>
          </a:p>
        </p:txBody>
      </p:sp>
      <p:sp>
        <p:nvSpPr>
          <p:cNvPr id="826" name="It1_0"/>
          <p:cNvSpPr/>
          <p:nvPr/>
        </p:nvSpPr>
        <p:spPr>
          <a:xfrm>
            <a:off x="7114032" y="2606040"/>
            <a:ext cx="4273266" cy="384048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l">
              <a:lnSpc>
                <a:spcPct val="100000"/>
              </a:lnSpc>
            </a:pPr>
            <a:r>
              <a:rPr lang="pt-BR" sz="1150" b="0">
                <a:solidFill>
                  <a:srgbClr val="4D1152"/>
                </a:solidFill>
                <a:latin typeface="+mn-lt"/>
              </a:rPr>
              <a:t>Atuação junto aos municípios (2024–2025)</a:t>
            </a:r>
          </a:p>
        </p:txBody>
      </p:sp>
      <p:sp>
        <p:nvSpPr>
          <p:cNvPr id="827" name="Num1_1"/>
          <p:cNvSpPr/>
          <p:nvPr/>
        </p:nvSpPr>
        <p:spPr>
          <a:xfrm>
            <a:off x="6565392" y="3108960"/>
            <a:ext cx="384048" cy="384048"/>
          </a:xfrm>
          <a:prstGeom prst="ellipse">
            <a:avLst/>
          </a:prstGeom>
          <a:solidFill>
            <a:srgbClr val="CE9622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1000" b="1">
                <a:solidFill>
                  <a:srgbClr val="FFFFFF"/>
                </a:solidFill>
                <a:latin typeface="+mn-lt"/>
              </a:rPr>
              <a:t>8</a:t>
            </a:r>
          </a:p>
        </p:txBody>
      </p:sp>
      <p:sp>
        <p:nvSpPr>
          <p:cNvPr id="828" name="It1_1"/>
          <p:cNvSpPr/>
          <p:nvPr/>
        </p:nvSpPr>
        <p:spPr>
          <a:xfrm>
            <a:off x="7114032" y="3108960"/>
            <a:ext cx="4273266" cy="384048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l">
              <a:lnSpc>
                <a:spcPct val="100000"/>
              </a:lnSpc>
            </a:pPr>
            <a:r>
              <a:rPr lang="pt-BR" sz="1150" b="0">
                <a:solidFill>
                  <a:srgbClr val="4D1152"/>
                </a:solidFill>
                <a:latin typeface="+mn-lt"/>
              </a:rPr>
              <a:t>Nota Técnica n. TC-13/2024</a:t>
            </a:r>
          </a:p>
        </p:txBody>
      </p:sp>
      <p:sp>
        <p:nvSpPr>
          <p:cNvPr id="829" name="Num1_2"/>
          <p:cNvSpPr/>
          <p:nvPr/>
        </p:nvSpPr>
        <p:spPr>
          <a:xfrm>
            <a:off x="6565392" y="3611880"/>
            <a:ext cx="384048" cy="384048"/>
          </a:xfrm>
          <a:prstGeom prst="ellipse">
            <a:avLst/>
          </a:prstGeom>
          <a:solidFill>
            <a:srgbClr val="CE9622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1000" b="1">
                <a:solidFill>
                  <a:srgbClr val="FFFFFF"/>
                </a:solidFill>
                <a:latin typeface="+mn-lt"/>
              </a:rPr>
              <a:t>9</a:t>
            </a:r>
          </a:p>
        </p:txBody>
      </p:sp>
      <p:sp>
        <p:nvSpPr>
          <p:cNvPr id="830" name="It1_2"/>
          <p:cNvSpPr/>
          <p:nvPr/>
        </p:nvSpPr>
        <p:spPr>
          <a:xfrm>
            <a:off x="7114032" y="3611880"/>
            <a:ext cx="4273266" cy="384048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l">
              <a:lnSpc>
                <a:spcPct val="100000"/>
              </a:lnSpc>
            </a:pPr>
            <a:r>
              <a:rPr lang="pt-BR" sz="1150" b="0">
                <a:solidFill>
                  <a:srgbClr val="4D1152"/>
                </a:solidFill>
                <a:latin typeface="+mn-lt"/>
              </a:rPr>
              <a:t>Ações de 2026</a:t>
            </a:r>
          </a:p>
        </p:txBody>
      </p:sp>
      <p:sp>
        <p:nvSpPr>
          <p:cNvPr id="831" name="Num1_3"/>
          <p:cNvSpPr/>
          <p:nvPr/>
        </p:nvSpPr>
        <p:spPr>
          <a:xfrm>
            <a:off x="6565392" y="4114800"/>
            <a:ext cx="384048" cy="384048"/>
          </a:xfrm>
          <a:prstGeom prst="ellipse">
            <a:avLst/>
          </a:prstGeom>
          <a:solidFill>
            <a:srgbClr val="CE9622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1000" b="1">
                <a:solidFill>
                  <a:srgbClr val="FFFFFF"/>
                </a:solidFill>
                <a:latin typeface="+mn-lt"/>
              </a:rPr>
              <a:t>10</a:t>
            </a:r>
          </a:p>
        </p:txBody>
      </p:sp>
      <p:sp>
        <p:nvSpPr>
          <p:cNvPr id="832" name="It1_3"/>
          <p:cNvSpPr/>
          <p:nvPr/>
        </p:nvSpPr>
        <p:spPr>
          <a:xfrm>
            <a:off x="7114032" y="4114800"/>
            <a:ext cx="4273266" cy="384048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l">
              <a:lnSpc>
                <a:spcPct val="100000"/>
              </a:lnSpc>
            </a:pPr>
            <a:r>
              <a:rPr lang="pt-BR" sz="1150" b="0">
                <a:solidFill>
                  <a:srgbClr val="4D1152"/>
                </a:solidFill>
                <a:latin typeface="+mn-lt"/>
              </a:rPr>
              <a:t>Balanço e perspectivas</a:t>
            </a:r>
          </a:p>
        </p:txBody>
      </p:sp>
      <p:sp>
        <p:nvSpPr>
          <p:cNvPr id="833" name="Faixa"/>
          <p:cNvSpPr/>
          <p:nvPr/>
        </p:nvSpPr>
        <p:spPr>
          <a:xfrm>
            <a:off x="472470" y="5870448"/>
            <a:ext cx="11216579" cy="530352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1100" b="0">
                <a:solidFill>
                  <a:srgbClr val="FFFFFF"/>
                </a:solidFill>
                <a:latin typeface="+mn-lt"/>
              </a:rPr>
              <a:t>Corregedoria Preventiva: a transformação da Corregedoria-Geral do TCE/SC de 2023 a 2026</a:t>
            </a:r>
          </a:p>
        </p:txBody>
      </p:sp>
      <p:pic>
        <p:nvPicPr>
          <p:cNvPr id="834" name="LogoENCCO"/>
          <p:cNvPicPr/>
          <p:nvPr/>
        </p:nvPicPr>
        <p:blipFill>
          <a:blip r:embed="rId2"/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835" name="FaixaRodape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80220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Close de um cata-vento">
            <a:extLst>
              <a:ext uri="{FF2B5EF4-FFF2-40B4-BE49-F238E27FC236}">
                <a16:creationId xmlns:a16="http://schemas.microsoft.com/office/drawing/2014/main" id="{4A665D94-B4B4-4361-8EE8-92E5B5F8A34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" r="707"/>
          <a:stretch/>
        </p:blipFill>
        <p:spPr>
          <a:xfrm>
            <a:off x="20" y="10"/>
            <a:ext cx="6095980" cy="6368391"/>
          </a:xfrm>
          <a:prstGeom prst="rect">
            <a:avLst/>
          </a:prstGeom>
          <a:noFill/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7F963C95-713B-4794-BDE5-245619BBE6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8100" y="1868930"/>
            <a:ext cx="6641900" cy="1123824"/>
          </a:xfrm>
          <a:solidFill>
            <a:srgbClr val="F3EEF5"/>
          </a:solidFill>
        </p:spPr>
        <p:txBody>
          <a:bodyPr rtlCol="0" anchor="ctr">
            <a:normAutofit/>
          </a:bodyPr>
          <a:lstStyle/>
          <a:p>
            <a:pPr rtl="0"/>
            <a:r>
              <a:rPr lang="pt-BR" sz="5500" b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ATUAÇÃO INTERNA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2D2F17AB-2ABD-45D9-86BF-9C1C435DA99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118334" y="2992755"/>
            <a:ext cx="6641626" cy="589882"/>
          </a:xfrm>
          <a:solidFill>
            <a:srgbClr val="4D1152"/>
          </a:solidFill>
        </p:spPr>
        <p:txBody>
          <a:bodyPr rtlCol="0">
            <a:normAutofit fontScale="92500" lnSpcReduction="10000"/>
          </a:bodyPr>
          <a:lstStyle/>
          <a:p>
            <a:pPr rtl="0"/>
            <a:r>
              <a:rPr lang="pt-BR" sz="1900" noProof="1"/>
              <a:t>Da atuação punitiva à gestão e ao controle da disciplina</a:t>
            </a:r>
            <a:endParaRPr lang="pt-BR" sz="1500" noProof="1"/>
          </a:p>
        </p:txBody>
      </p:sp>
      <p:sp>
        <p:nvSpPr>
          <p:cNvPr id="900" name="Barra dourada"/>
          <p:cNvSpPr/>
          <p:nvPr/>
        </p:nvSpPr>
        <p:spPr>
          <a:xfrm>
            <a:off x="9775825" y="1761253"/>
            <a:ext cx="1984175" cy="114771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921" name="Logo TCE-S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0" y="1965960"/>
            <a:ext cx="932688" cy="93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140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78209" y="1648522"/>
            <a:ext cx="3932237" cy="1599459"/>
          </a:xfrm>
        </p:spPr>
        <p:txBody>
          <a:bodyPr/>
          <a:lstStyle/>
          <a:p>
            <a:r>
              <a:rPr lang="pt-BR"/>
              <a:t> 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0000"/>
              </a:solidFill>
            </a:endParaRPr>
          </a:p>
        </p:txBody>
      </p:sp>
      <p:sp>
        <p:nvSpPr>
          <p:cNvPr id="700" name="Titulo"/>
          <p:cNvSpPr txBox="1"/>
          <p:nvPr/>
        </p:nvSpPr>
        <p:spPr>
          <a:xfrm>
            <a:off x="800100" y="470000"/>
            <a:ext cx="8000000" cy="52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normAutofit/>
          </a:bodyPr>
          <a:lstStyle/>
          <a:p>
            <a:pPr algn="l">
              <a:lnSpc>
                <a:spcPct val="95000"/>
              </a:lnSpc>
            </a:pPr>
            <a:r>
              <a:rPr lang="pt-BR" sz="2400" b="1">
                <a:solidFill>
                  <a:srgbClr val="4D1152"/>
                </a:solidFill>
                <a:latin typeface="+mn-lt"/>
              </a:rPr>
              <a:t>CORREGEDORIA-GERAL (TCE/SC)</a:t>
            </a:r>
          </a:p>
        </p:txBody>
      </p:sp>
      <p:sp>
        <p:nvSpPr>
          <p:cNvPr id="701" name="Subtitulo"/>
          <p:cNvSpPr txBox="1"/>
          <p:nvPr/>
        </p:nvSpPr>
        <p:spPr>
          <a:xfrm>
            <a:off x="800100" y="990000"/>
            <a:ext cx="9000000" cy="36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normAutofit/>
          </a:bodyPr>
          <a:lstStyle/>
          <a:p>
            <a:pPr algn="l">
              <a:lnSpc>
                <a:spcPct val="95000"/>
              </a:lnSpc>
            </a:pPr>
            <a:r>
              <a:rPr lang="pt-BR" sz="1500" b="0">
                <a:solidFill>
                  <a:srgbClr val="3B3B3B"/>
                </a:solidFill>
                <a:latin typeface="+mn-lt"/>
              </a:rPr>
              <a:t>Evolução e compromisso com a ética e a integridade</a:t>
            </a:r>
          </a:p>
        </p:txBody>
      </p:sp>
      <p:sp>
        <p:nvSpPr>
          <p:cNvPr id="702" name="Regua"/>
          <p:cNvSpPr/>
          <p:nvPr/>
        </p:nvSpPr>
        <p:spPr>
          <a:xfrm>
            <a:off x="800100" y="1390000"/>
            <a:ext cx="1300000" cy="64000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03" name="Periodo"/>
          <p:cNvSpPr txBox="1"/>
          <p:nvPr/>
        </p:nvSpPr>
        <p:spPr>
          <a:xfrm>
            <a:off x="8400000" y="1010000"/>
            <a:ext cx="2900000" cy="36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r">
              <a:lnSpc>
                <a:spcPct val="95000"/>
              </a:lnSpc>
            </a:pPr>
            <a:r>
              <a:rPr lang="pt-BR" sz="1200" b="1">
                <a:solidFill>
                  <a:srgbClr val="CE9622"/>
                </a:solidFill>
                <a:latin typeface="+mn-lt"/>
              </a:rPr>
              <a:t>2022 – 2024</a:t>
            </a:r>
          </a:p>
        </p:txBody>
      </p:sp>
      <p:sp>
        <p:nvSpPr>
          <p:cNvPr id="704" name="Trilha"/>
          <p:cNvSpPr/>
          <p:nvPr/>
        </p:nvSpPr>
        <p:spPr>
          <a:xfrm>
            <a:off x="1535000" y="2210000"/>
            <a:ext cx="50000" cy="3900000"/>
          </a:xfrm>
          <a:prstGeom prst="rect">
            <a:avLst/>
          </a:prstGeom>
          <a:solidFill>
            <a:srgbClr val="E3D6E8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05" name="Faixa0"/>
          <p:cNvSpPr/>
          <p:nvPr/>
        </p:nvSpPr>
        <p:spPr>
          <a:xfrm>
            <a:off x="2110000" y="1620000"/>
            <a:ext cx="9100000" cy="560000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06" name="Txt0"/>
          <p:cNvSpPr txBox="1"/>
          <p:nvPr/>
        </p:nvSpPr>
        <p:spPr>
          <a:xfrm>
            <a:off x="2270000" y="1620000"/>
            <a:ext cx="8800000" cy="56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l">
              <a:lnSpc>
                <a:spcPct val="95000"/>
              </a:lnSpc>
            </a:pPr>
            <a:r>
              <a:rPr lang="pt-BR" sz="1300" b="0">
                <a:solidFill>
                  <a:srgbClr val="3B3B3B"/>
                </a:solidFill>
                <a:latin typeface="+mn-lt"/>
              </a:rPr>
              <a:t>Correição restrita aos órgãos de controle e gabinetes; atuação preventiva apenas em face de conselheiros e conselheiros substitutos.</a:t>
            </a:r>
          </a:p>
        </p:txBody>
      </p:sp>
      <p:sp>
        <p:nvSpPr>
          <p:cNvPr id="707" name="Ano0"/>
          <p:cNvSpPr/>
          <p:nvPr/>
        </p:nvSpPr>
        <p:spPr>
          <a:xfrm>
            <a:off x="1250000" y="1590000"/>
            <a:ext cx="620000" cy="620000"/>
          </a:xfrm>
          <a:prstGeom prst="ellipse">
            <a:avLst/>
          </a:prstGeom>
          <a:solidFill>
            <a:srgbClr val="4D1152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95000"/>
              </a:lnSpc>
            </a:pPr>
            <a:r>
              <a:rPr lang="pt-BR" sz="1150" b="1">
                <a:solidFill>
                  <a:srgbClr val="FFFFFF"/>
                </a:solidFill>
                <a:latin typeface="+mn-lt"/>
              </a:rPr>
              <a:t>2022</a:t>
            </a:r>
          </a:p>
        </p:txBody>
      </p:sp>
      <p:sp>
        <p:nvSpPr>
          <p:cNvPr id="708" name="Faixa1"/>
          <p:cNvSpPr/>
          <p:nvPr/>
        </p:nvSpPr>
        <p:spPr>
          <a:xfrm>
            <a:off x="2110000" y="2595000"/>
            <a:ext cx="9100000" cy="560000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09" name="Txt1"/>
          <p:cNvSpPr txBox="1"/>
          <p:nvPr/>
        </p:nvSpPr>
        <p:spPr>
          <a:xfrm>
            <a:off x="2270000" y="2595000"/>
            <a:ext cx="8800000" cy="56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l">
              <a:lnSpc>
                <a:spcPct val="95000"/>
              </a:lnSpc>
            </a:pPr>
            <a:r>
              <a:rPr lang="pt-BR" sz="1300" b="0">
                <a:solidFill>
                  <a:srgbClr val="3B3B3B"/>
                </a:solidFill>
                <a:latin typeface="+mn-lt"/>
              </a:rPr>
              <a:t>Correição em qualquer unidade do Tribunal e atuação punitiva sobre membros e servidores (LCE 823/2023).</a:t>
            </a:r>
          </a:p>
        </p:txBody>
      </p:sp>
      <p:sp>
        <p:nvSpPr>
          <p:cNvPr id="710" name="Ano1"/>
          <p:cNvSpPr/>
          <p:nvPr/>
        </p:nvSpPr>
        <p:spPr>
          <a:xfrm>
            <a:off x="1250000" y="2565000"/>
            <a:ext cx="620000" cy="620000"/>
          </a:xfrm>
          <a:prstGeom prst="ellipse">
            <a:avLst/>
          </a:prstGeom>
          <a:solidFill>
            <a:srgbClr val="4D1152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95000"/>
              </a:lnSpc>
            </a:pPr>
            <a:r>
              <a:rPr lang="pt-BR" sz="1150" b="1">
                <a:solidFill>
                  <a:srgbClr val="FFFFFF"/>
                </a:solidFill>
                <a:latin typeface="+mn-lt"/>
              </a:rPr>
              <a:t>2023</a:t>
            </a:r>
          </a:p>
        </p:txBody>
      </p:sp>
      <p:sp>
        <p:nvSpPr>
          <p:cNvPr id="711" name="Faixa2"/>
          <p:cNvSpPr/>
          <p:nvPr/>
        </p:nvSpPr>
        <p:spPr>
          <a:xfrm>
            <a:off x="2110000" y="3570000"/>
            <a:ext cx="9100000" cy="560000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12" name="Txt2"/>
          <p:cNvSpPr txBox="1"/>
          <p:nvPr/>
        </p:nvSpPr>
        <p:spPr>
          <a:xfrm>
            <a:off x="2270000" y="3570000"/>
            <a:ext cx="8800000" cy="56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l">
              <a:lnSpc>
                <a:spcPct val="95000"/>
              </a:lnSpc>
            </a:pPr>
            <a:r>
              <a:rPr lang="pt-BR" sz="1300" b="0">
                <a:solidFill>
                  <a:srgbClr val="3B3B3B"/>
                </a:solidFill>
                <a:latin typeface="+mn-lt"/>
              </a:rPr>
              <a:t>Atualização do código de ética dos servidores, com capítulo específico para mídias digitais (Resolução 252/2024).</a:t>
            </a:r>
          </a:p>
        </p:txBody>
      </p:sp>
      <p:sp>
        <p:nvSpPr>
          <p:cNvPr id="713" name="Ano2"/>
          <p:cNvSpPr/>
          <p:nvPr/>
        </p:nvSpPr>
        <p:spPr>
          <a:xfrm>
            <a:off x="1250000" y="3540000"/>
            <a:ext cx="620000" cy="620000"/>
          </a:xfrm>
          <a:prstGeom prst="ellipse">
            <a:avLst/>
          </a:prstGeom>
          <a:solidFill>
            <a:srgbClr val="4D1152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95000"/>
              </a:lnSpc>
            </a:pPr>
            <a:r>
              <a:rPr lang="pt-BR" sz="1150" b="1">
                <a:solidFill>
                  <a:srgbClr val="FFFFFF"/>
                </a:solidFill>
                <a:latin typeface="+mn-lt"/>
              </a:rPr>
              <a:t>2024</a:t>
            </a:r>
          </a:p>
        </p:txBody>
      </p:sp>
      <p:sp>
        <p:nvSpPr>
          <p:cNvPr id="714" name="Faixa3"/>
          <p:cNvSpPr/>
          <p:nvPr/>
        </p:nvSpPr>
        <p:spPr>
          <a:xfrm>
            <a:off x="2110000" y="4545000"/>
            <a:ext cx="9100000" cy="560000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15" name="Txt3"/>
          <p:cNvSpPr txBox="1"/>
          <p:nvPr/>
        </p:nvSpPr>
        <p:spPr>
          <a:xfrm>
            <a:off x="2270000" y="4545000"/>
            <a:ext cx="8800000" cy="56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l">
              <a:lnSpc>
                <a:spcPct val="95000"/>
              </a:lnSpc>
            </a:pPr>
            <a:r>
              <a:rPr lang="pt-BR" sz="1300" b="0">
                <a:solidFill>
                  <a:srgbClr val="3B3B3B"/>
                </a:solidFill>
                <a:latin typeface="+mn-lt"/>
              </a:rPr>
              <a:t>Política de Prevenção e de Enfrentamento do Assédio Moral, do Assédio Sexual e da Discriminação (Resolução 254/2024).</a:t>
            </a:r>
          </a:p>
        </p:txBody>
      </p:sp>
      <p:sp>
        <p:nvSpPr>
          <p:cNvPr id="716" name="Ano3"/>
          <p:cNvSpPr/>
          <p:nvPr/>
        </p:nvSpPr>
        <p:spPr>
          <a:xfrm>
            <a:off x="1250000" y="4515000"/>
            <a:ext cx="620000" cy="620000"/>
          </a:xfrm>
          <a:prstGeom prst="ellipse">
            <a:avLst/>
          </a:prstGeom>
          <a:solidFill>
            <a:srgbClr val="4D1152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95000"/>
              </a:lnSpc>
            </a:pPr>
            <a:r>
              <a:rPr lang="pt-BR" sz="1150" b="1">
                <a:solidFill>
                  <a:srgbClr val="FFFFFF"/>
                </a:solidFill>
                <a:latin typeface="+mn-lt"/>
              </a:rPr>
              <a:t>2024</a:t>
            </a:r>
          </a:p>
        </p:txBody>
      </p:sp>
      <p:sp>
        <p:nvSpPr>
          <p:cNvPr id="717" name="Faixa4"/>
          <p:cNvSpPr/>
          <p:nvPr/>
        </p:nvSpPr>
        <p:spPr>
          <a:xfrm>
            <a:off x="2110000" y="5520000"/>
            <a:ext cx="9100000" cy="560000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18" name="Txt4"/>
          <p:cNvSpPr txBox="1"/>
          <p:nvPr/>
        </p:nvSpPr>
        <p:spPr>
          <a:xfrm>
            <a:off x="2270000" y="5520000"/>
            <a:ext cx="8800000" cy="56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l">
              <a:lnSpc>
                <a:spcPct val="95000"/>
              </a:lnSpc>
            </a:pPr>
            <a:r>
              <a:rPr lang="pt-BR" sz="1300" b="0">
                <a:solidFill>
                  <a:srgbClr val="3B3B3B"/>
                </a:solidFill>
                <a:latin typeface="+mn-lt"/>
              </a:rPr>
              <a:t>Criação do Comitê Técnico de Equidade, Diversidade e Inclusão (Portaria 276/2024).</a:t>
            </a:r>
          </a:p>
        </p:txBody>
      </p:sp>
      <p:sp>
        <p:nvSpPr>
          <p:cNvPr id="719" name="Ano4"/>
          <p:cNvSpPr/>
          <p:nvPr/>
        </p:nvSpPr>
        <p:spPr>
          <a:xfrm>
            <a:off x="1250000" y="5490000"/>
            <a:ext cx="620000" cy="620000"/>
          </a:xfrm>
          <a:prstGeom prst="ellipse">
            <a:avLst/>
          </a:prstGeom>
          <a:solidFill>
            <a:srgbClr val="4D1152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95000"/>
              </a:lnSpc>
            </a:pPr>
            <a:r>
              <a:rPr lang="pt-BR" sz="1150" b="1">
                <a:solidFill>
                  <a:srgbClr val="FFFFFF"/>
                </a:solidFill>
                <a:latin typeface="+mn-lt"/>
              </a:rPr>
              <a:t>2024</a:t>
            </a:r>
          </a:p>
        </p:txBody>
      </p:sp>
    </p:spTree>
    <p:extLst>
      <p:ext uri="{BB962C8B-B14F-4D97-AF65-F5344CB8AC3E}">
        <p14:creationId xmlns:p14="http://schemas.microsoft.com/office/powerpoint/2010/main" val="1112581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sp>
        <p:nvSpPr>
          <p:cNvPr id="12" name="Retângulo 11"/>
          <p:cNvSpPr/>
          <p:nvPr/>
        </p:nvSpPr>
        <p:spPr>
          <a:xfrm>
            <a:off x="0" y="0"/>
            <a:ext cx="5561045" cy="111967"/>
          </a:xfrm>
          <a:prstGeom prst="rect">
            <a:avLst/>
          </a:prstGeom>
          <a:solidFill>
            <a:srgbClr val="9AAB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0000"/>
              </a:solidFill>
            </a:endParaRPr>
          </a:p>
        </p:txBody>
      </p:sp>
      <p:sp>
        <p:nvSpPr>
          <p:cNvPr id="760" name="Titulo"/>
          <p:cNvSpPr txBox="1"/>
          <p:nvPr/>
        </p:nvSpPr>
        <p:spPr>
          <a:xfrm>
            <a:off x="800100" y="470000"/>
            <a:ext cx="8000000" cy="52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normAutofit/>
          </a:bodyPr>
          <a:lstStyle/>
          <a:p>
            <a:pPr algn="l">
              <a:lnSpc>
                <a:spcPct val="95000"/>
              </a:lnSpc>
            </a:pPr>
            <a:r>
              <a:rPr lang="pt-BR" sz="2400" b="1">
                <a:solidFill>
                  <a:srgbClr val="4D1152"/>
                </a:solidFill>
                <a:latin typeface="+mn-lt"/>
              </a:rPr>
              <a:t>CORREGEDORIA-GERAL (TCE/SC)</a:t>
            </a:r>
          </a:p>
        </p:txBody>
      </p:sp>
      <p:sp>
        <p:nvSpPr>
          <p:cNvPr id="761" name="Subtitulo"/>
          <p:cNvSpPr txBox="1"/>
          <p:nvPr/>
        </p:nvSpPr>
        <p:spPr>
          <a:xfrm>
            <a:off x="800100" y="990000"/>
            <a:ext cx="9000000" cy="36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normAutofit/>
          </a:bodyPr>
          <a:lstStyle/>
          <a:p>
            <a:pPr algn="l">
              <a:lnSpc>
                <a:spcPct val="95000"/>
              </a:lnSpc>
            </a:pPr>
            <a:r>
              <a:rPr lang="pt-BR" sz="1500" b="0">
                <a:solidFill>
                  <a:srgbClr val="3B3B3B"/>
                </a:solidFill>
                <a:latin typeface="+mn-lt"/>
              </a:rPr>
              <a:t>Evolução e compromisso com a ética e a integridade</a:t>
            </a:r>
          </a:p>
        </p:txBody>
      </p:sp>
      <p:sp>
        <p:nvSpPr>
          <p:cNvPr id="762" name="Regua"/>
          <p:cNvSpPr/>
          <p:nvPr/>
        </p:nvSpPr>
        <p:spPr>
          <a:xfrm>
            <a:off x="800100" y="1390000"/>
            <a:ext cx="1300000" cy="64000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63" name="Periodo"/>
          <p:cNvSpPr txBox="1"/>
          <p:nvPr/>
        </p:nvSpPr>
        <p:spPr>
          <a:xfrm>
            <a:off x="8400000" y="1010000"/>
            <a:ext cx="2900000" cy="36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r">
              <a:lnSpc>
                <a:spcPct val="95000"/>
              </a:lnSpc>
            </a:pPr>
            <a:r>
              <a:rPr lang="pt-BR" sz="1200" b="1">
                <a:solidFill>
                  <a:srgbClr val="CE9622"/>
                </a:solidFill>
                <a:latin typeface="+mn-lt"/>
              </a:rPr>
              <a:t>2024 – 2026</a:t>
            </a:r>
          </a:p>
        </p:txBody>
      </p:sp>
      <p:sp>
        <p:nvSpPr>
          <p:cNvPr id="764" name="Trilha"/>
          <p:cNvSpPr/>
          <p:nvPr/>
        </p:nvSpPr>
        <p:spPr>
          <a:xfrm>
            <a:off x="1535000" y="2210000"/>
            <a:ext cx="50000" cy="3900000"/>
          </a:xfrm>
          <a:prstGeom prst="rect">
            <a:avLst/>
          </a:prstGeom>
          <a:solidFill>
            <a:srgbClr val="E3D6E8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65" name="Faixa0"/>
          <p:cNvSpPr/>
          <p:nvPr/>
        </p:nvSpPr>
        <p:spPr>
          <a:xfrm>
            <a:off x="2110000" y="1620000"/>
            <a:ext cx="9100000" cy="560000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66" name="Txt0"/>
          <p:cNvSpPr txBox="1"/>
          <p:nvPr/>
        </p:nvSpPr>
        <p:spPr>
          <a:xfrm>
            <a:off x="2270000" y="1620000"/>
            <a:ext cx="8800000" cy="56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l">
              <a:lnSpc>
                <a:spcPct val="95000"/>
              </a:lnSpc>
            </a:pPr>
            <a:r>
              <a:rPr lang="pt-BR" sz="1300" b="0">
                <a:solidFill>
                  <a:srgbClr val="3B3B3B"/>
                </a:solidFill>
                <a:latin typeface="+mn-lt"/>
              </a:rPr>
              <a:t>Regulamento da Corregedoria e início da atuação preventiva, com acompanhamento das avaliações de desempenho e do estágio probatório (Resolução 259/2024).</a:t>
            </a:r>
          </a:p>
        </p:txBody>
      </p:sp>
      <p:sp>
        <p:nvSpPr>
          <p:cNvPr id="767" name="Ano0"/>
          <p:cNvSpPr/>
          <p:nvPr/>
        </p:nvSpPr>
        <p:spPr>
          <a:xfrm>
            <a:off x="1250000" y="1590000"/>
            <a:ext cx="620000" cy="620000"/>
          </a:xfrm>
          <a:prstGeom prst="ellipse">
            <a:avLst/>
          </a:prstGeom>
          <a:solidFill>
            <a:srgbClr val="4D1152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95000"/>
              </a:lnSpc>
            </a:pPr>
            <a:r>
              <a:rPr lang="pt-BR" sz="1150" b="1">
                <a:solidFill>
                  <a:srgbClr val="FFFFFF"/>
                </a:solidFill>
                <a:latin typeface="+mn-lt"/>
              </a:rPr>
              <a:t>2024</a:t>
            </a:r>
          </a:p>
        </p:txBody>
      </p:sp>
      <p:sp>
        <p:nvSpPr>
          <p:cNvPr id="768" name="Faixa1"/>
          <p:cNvSpPr/>
          <p:nvPr/>
        </p:nvSpPr>
        <p:spPr>
          <a:xfrm>
            <a:off x="2110000" y="2920000"/>
            <a:ext cx="9100000" cy="560000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69" name="Txt1"/>
          <p:cNvSpPr txBox="1"/>
          <p:nvPr/>
        </p:nvSpPr>
        <p:spPr>
          <a:xfrm>
            <a:off x="2270000" y="2920000"/>
            <a:ext cx="8800000" cy="56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l">
              <a:lnSpc>
                <a:spcPct val="95000"/>
              </a:lnSpc>
            </a:pPr>
            <a:r>
              <a:rPr lang="pt-BR" sz="1300" b="0" dirty="0">
                <a:solidFill>
                  <a:srgbClr val="3B3B3B"/>
                </a:solidFill>
                <a:latin typeface="+mn-lt"/>
              </a:rPr>
              <a:t>Novo regime disciplinar dos servidores: primeiro passo para a gestão e o controle da disciplina (LCE 855/2024).</a:t>
            </a:r>
          </a:p>
        </p:txBody>
      </p:sp>
      <p:sp>
        <p:nvSpPr>
          <p:cNvPr id="770" name="Ano1"/>
          <p:cNvSpPr/>
          <p:nvPr/>
        </p:nvSpPr>
        <p:spPr>
          <a:xfrm>
            <a:off x="1250000" y="2890000"/>
            <a:ext cx="620000" cy="620000"/>
          </a:xfrm>
          <a:prstGeom prst="ellipse">
            <a:avLst/>
          </a:prstGeom>
          <a:solidFill>
            <a:srgbClr val="4D1152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95000"/>
              </a:lnSpc>
            </a:pPr>
            <a:r>
              <a:rPr lang="pt-BR" sz="1150" b="1">
                <a:solidFill>
                  <a:srgbClr val="FFFFFF"/>
                </a:solidFill>
                <a:latin typeface="+mn-lt"/>
              </a:rPr>
              <a:t>2024</a:t>
            </a:r>
          </a:p>
        </p:txBody>
      </p:sp>
      <p:sp>
        <p:nvSpPr>
          <p:cNvPr id="771" name="Faixa2"/>
          <p:cNvSpPr/>
          <p:nvPr/>
        </p:nvSpPr>
        <p:spPr>
          <a:xfrm>
            <a:off x="2110000" y="4220000"/>
            <a:ext cx="9100000" cy="560000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72" name="Txt2"/>
          <p:cNvSpPr txBox="1"/>
          <p:nvPr/>
        </p:nvSpPr>
        <p:spPr>
          <a:xfrm>
            <a:off x="2270000" y="4220000"/>
            <a:ext cx="8800000" cy="56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rmAutofit fontScale="92500" lnSpcReduction="20000"/>
          </a:bodyPr>
          <a:lstStyle/>
          <a:p>
            <a:pPr algn="l">
              <a:lnSpc>
                <a:spcPct val="95000"/>
              </a:lnSpc>
            </a:pPr>
            <a:r>
              <a:rPr lang="pt-BR" sz="1400" b="0" dirty="0">
                <a:solidFill>
                  <a:srgbClr val="3B3B3B"/>
                </a:solidFill>
                <a:latin typeface="+mn-lt"/>
              </a:rPr>
              <a:t>Corregedoria passa a responder pelo Processo Administrativo de Responsabilização – PAR (Resolução 291/2025).</a:t>
            </a:r>
          </a:p>
          <a:p>
            <a:pPr algn="l">
              <a:lnSpc>
                <a:spcPct val="95000"/>
              </a:lnSpc>
            </a:pPr>
            <a:r>
              <a:rPr lang="pt-BR" sz="1400" dirty="0">
                <a:solidFill>
                  <a:srgbClr val="3B3B3B"/>
                </a:solidFill>
              </a:rPr>
              <a:t>Disponibilização do espaço da Corregedoria-Geral na </a:t>
            </a:r>
            <a:r>
              <a:rPr lang="pt-BR" sz="1400" i="1" dirty="0">
                <a:solidFill>
                  <a:srgbClr val="3B3B3B"/>
                </a:solidFill>
              </a:rPr>
              <a:t>Intranet</a:t>
            </a:r>
            <a:r>
              <a:rPr lang="pt-BR" sz="1400" dirty="0">
                <a:solidFill>
                  <a:srgbClr val="3B3B3B"/>
                </a:solidFill>
              </a:rPr>
              <a:t> do Tribunal, construída em parceria com o </a:t>
            </a:r>
            <a:r>
              <a:rPr lang="pt-BR" sz="1400" i="1" dirty="0">
                <a:solidFill>
                  <a:srgbClr val="3B3B3B"/>
                </a:solidFill>
              </a:rPr>
              <a:t>Lince</a:t>
            </a:r>
            <a:r>
              <a:rPr lang="pt-BR" sz="1400" dirty="0">
                <a:solidFill>
                  <a:srgbClr val="3B3B3B"/>
                </a:solidFill>
              </a:rPr>
              <a:t>.</a:t>
            </a:r>
          </a:p>
          <a:p>
            <a:pPr algn="l">
              <a:lnSpc>
                <a:spcPct val="95000"/>
              </a:lnSpc>
            </a:pPr>
            <a:r>
              <a:rPr lang="pt-BR" sz="1400" b="0" dirty="0">
                <a:solidFill>
                  <a:srgbClr val="3B3B3B"/>
                </a:solidFill>
                <a:latin typeface="+mn-lt"/>
              </a:rPr>
              <a:t>Possi</a:t>
            </a:r>
            <a:r>
              <a:rPr lang="pt-BR" sz="1400" dirty="0">
                <a:solidFill>
                  <a:srgbClr val="3B3B3B"/>
                </a:solidFill>
              </a:rPr>
              <a:t>bilidade de e</a:t>
            </a:r>
            <a:r>
              <a:rPr lang="pt-BR" sz="1400" b="0" dirty="0">
                <a:solidFill>
                  <a:srgbClr val="3B3B3B"/>
                </a:solidFill>
                <a:latin typeface="+mn-lt"/>
              </a:rPr>
              <a:t>xecução de auditoria específica em unidades administrativas do Tribunal, a cargo da Controladoria</a:t>
            </a:r>
            <a:r>
              <a:rPr lang="pt-BR" sz="1300" b="0" dirty="0">
                <a:solidFill>
                  <a:srgbClr val="3B3B3B"/>
                </a:solidFill>
                <a:latin typeface="+mn-lt"/>
              </a:rPr>
              <a:t>.</a:t>
            </a:r>
          </a:p>
        </p:txBody>
      </p:sp>
      <p:sp>
        <p:nvSpPr>
          <p:cNvPr id="773" name="Ano2"/>
          <p:cNvSpPr/>
          <p:nvPr/>
        </p:nvSpPr>
        <p:spPr>
          <a:xfrm>
            <a:off x="1250000" y="4190000"/>
            <a:ext cx="620000" cy="620000"/>
          </a:xfrm>
          <a:prstGeom prst="ellipse">
            <a:avLst/>
          </a:prstGeom>
          <a:solidFill>
            <a:srgbClr val="CE9622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95000"/>
              </a:lnSpc>
            </a:pPr>
            <a:r>
              <a:rPr lang="pt-BR" sz="1150" b="1">
                <a:solidFill>
                  <a:srgbClr val="FFFFFF"/>
                </a:solidFill>
                <a:latin typeface="+mn-lt"/>
              </a:rPr>
              <a:t>2025</a:t>
            </a:r>
          </a:p>
        </p:txBody>
      </p:sp>
      <p:sp>
        <p:nvSpPr>
          <p:cNvPr id="774" name="Faixa3"/>
          <p:cNvSpPr/>
          <p:nvPr/>
        </p:nvSpPr>
        <p:spPr>
          <a:xfrm>
            <a:off x="2110000" y="5520000"/>
            <a:ext cx="9100000" cy="560000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75" name="Txt3"/>
          <p:cNvSpPr txBox="1"/>
          <p:nvPr/>
        </p:nvSpPr>
        <p:spPr>
          <a:xfrm>
            <a:off x="2270000" y="5520000"/>
            <a:ext cx="8800000" cy="56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l">
              <a:lnSpc>
                <a:spcPct val="95000"/>
              </a:lnSpc>
            </a:pPr>
            <a:r>
              <a:rPr lang="pt-BR" sz="1300" b="0">
                <a:solidFill>
                  <a:srgbClr val="3B3B3B"/>
                </a:solidFill>
                <a:latin typeface="+mn-lt"/>
              </a:rPr>
              <a:t>Instituição da gestão e do controle da disciplina, com diretrizes para a atuação preventiva (Resolução 302/2026).</a:t>
            </a:r>
          </a:p>
        </p:txBody>
      </p:sp>
      <p:sp>
        <p:nvSpPr>
          <p:cNvPr id="776" name="Ano3"/>
          <p:cNvSpPr/>
          <p:nvPr/>
        </p:nvSpPr>
        <p:spPr>
          <a:xfrm>
            <a:off x="1250000" y="5490000"/>
            <a:ext cx="620000" cy="620000"/>
          </a:xfrm>
          <a:prstGeom prst="ellipse">
            <a:avLst/>
          </a:prstGeom>
          <a:solidFill>
            <a:srgbClr val="CE9622"/>
          </a:solidFill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95000"/>
              </a:lnSpc>
            </a:pPr>
            <a:r>
              <a:rPr lang="pt-BR" sz="1150" b="1">
                <a:solidFill>
                  <a:srgbClr val="FFFFFF"/>
                </a:solidFill>
                <a:latin typeface="+mn-lt"/>
              </a:rPr>
              <a:t>2026</a:t>
            </a:r>
          </a:p>
        </p:txBody>
      </p:sp>
    </p:spTree>
    <p:extLst>
      <p:ext uri="{BB962C8B-B14F-4D97-AF65-F5344CB8AC3E}">
        <p14:creationId xmlns:p14="http://schemas.microsoft.com/office/powerpoint/2010/main" val="5878714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Titulo"/>
          <p:cNvSpPr txBox="1"/>
          <p:nvPr/>
        </p:nvSpPr>
        <p:spPr>
          <a:xfrm>
            <a:off x="800100" y="470000"/>
            <a:ext cx="9200000" cy="900000"/>
          </a:xfrm>
          <a:prstGeom prst="rect">
            <a:avLst/>
          </a:prstGeom>
          <a:noFill/>
          <a:ln>
            <a:noFill/>
          </a:ln>
        </p:spPr>
        <p:txBody>
          <a:bodyPr wrap="square" lIns="100000" tIns="60000" rIns="100000" bIns="60000" anchor="t">
            <a:norm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</a:pPr>
            <a:r>
              <a:rPr lang="pt-BR" sz="2200" b="1">
                <a:solidFill>
                  <a:srgbClr val="4D1152"/>
                </a:solidFill>
                <a:latin typeface="+mn-lt"/>
              </a:rPr>
              <a:t>COMITÊ TÉCNICO DE EQUIDADE,</a:t>
            </a:r>
          </a:p>
          <a:p>
            <a:pPr algn="l">
              <a:lnSpc>
                <a:spcPct val="95000"/>
              </a:lnSpc>
              <a:spcBef>
                <a:spcPts val="0"/>
              </a:spcBef>
            </a:pPr>
            <a:r>
              <a:rPr lang="pt-BR" sz="2200" b="1">
                <a:solidFill>
                  <a:srgbClr val="4D1152"/>
                </a:solidFill>
                <a:latin typeface="+mn-lt"/>
              </a:rPr>
              <a:t>DIVERSIDADE E INCLUSÃO</a:t>
            </a:r>
          </a:p>
        </p:txBody>
      </p:sp>
      <p:sp>
        <p:nvSpPr>
          <p:cNvPr id="801" name="Norma"/>
          <p:cNvSpPr txBox="1"/>
          <p:nvPr/>
        </p:nvSpPr>
        <p:spPr>
          <a:xfrm>
            <a:off x="8400000" y="1600000"/>
            <a:ext cx="2900000" cy="360000"/>
          </a:xfrm>
          <a:prstGeom prst="rect">
            <a:avLst/>
          </a:prstGeom>
          <a:noFill/>
          <a:ln>
            <a:noFill/>
          </a:ln>
        </p:spPr>
        <p:txBody>
          <a:bodyPr wrap="square" lIns="100000" tIns="60000" rIns="100000" bIns="60000" anchor="t">
            <a:normAutofit/>
          </a:bodyPr>
          <a:lstStyle/>
          <a:p>
            <a:pPr algn="r">
              <a:lnSpc>
                <a:spcPct val="95000"/>
              </a:lnSpc>
              <a:spcBef>
                <a:spcPts val="0"/>
              </a:spcBef>
            </a:pPr>
            <a:r>
              <a:rPr lang="pt-BR" sz="1300" b="1">
                <a:solidFill>
                  <a:srgbClr val="CE9622"/>
                </a:solidFill>
                <a:latin typeface="+mn-lt"/>
              </a:rPr>
              <a:t>Portaria 276/2024</a:t>
            </a:r>
          </a:p>
        </p:txBody>
      </p:sp>
      <p:sp>
        <p:nvSpPr>
          <p:cNvPr id="802" name="Regua"/>
          <p:cNvSpPr/>
          <p:nvPr/>
        </p:nvSpPr>
        <p:spPr>
          <a:xfrm>
            <a:off x="800100" y="1500000"/>
            <a:ext cx="1300000" cy="64000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03" name="Faixa"/>
          <p:cNvSpPr txBox="1"/>
          <p:nvPr/>
        </p:nvSpPr>
        <p:spPr>
          <a:xfrm>
            <a:off x="800100" y="1620000"/>
            <a:ext cx="9200000" cy="340000"/>
          </a:xfrm>
          <a:prstGeom prst="rect">
            <a:avLst/>
          </a:prstGeom>
          <a:noFill/>
          <a:ln>
            <a:noFill/>
          </a:ln>
        </p:spPr>
        <p:txBody>
          <a:bodyPr wrap="square" lIns="100000" tIns="60000" rIns="100000" bIns="60000" anchor="t">
            <a:norm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</a:pPr>
            <a:r>
              <a:rPr lang="pt-BR" sz="1400" b="0">
                <a:solidFill>
                  <a:srgbClr val="3B3B3B"/>
                </a:solidFill>
                <a:latin typeface="+mn-lt"/>
              </a:rPr>
              <a:t>Comissões vinculadas ao CTEDI</a:t>
            </a:r>
          </a:p>
        </p:txBody>
      </p:sp>
      <p:sp>
        <p:nvSpPr>
          <p:cNvPr id="804" name="Card0"/>
          <p:cNvSpPr/>
          <p:nvPr/>
        </p:nvSpPr>
        <p:spPr>
          <a:xfrm>
            <a:off x="486000" y="2080000"/>
            <a:ext cx="2100000" cy="2743200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05" name="Head0"/>
          <p:cNvSpPr/>
          <p:nvPr/>
        </p:nvSpPr>
        <p:spPr>
          <a:xfrm>
            <a:off x="486000" y="2080000"/>
            <a:ext cx="2100000" cy="520000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06" name="Sig0"/>
          <p:cNvSpPr txBox="1"/>
          <p:nvPr/>
        </p:nvSpPr>
        <p:spPr>
          <a:xfrm>
            <a:off x="486000" y="2080000"/>
            <a:ext cx="2100000" cy="520000"/>
          </a:xfrm>
          <a:prstGeom prst="rect">
            <a:avLst/>
          </a:prstGeom>
          <a:noFill/>
          <a:ln>
            <a:noFill/>
          </a:ln>
        </p:spPr>
        <p:txBody>
          <a:bodyPr wrap="square" lIns="100000" tIns="60000" rIns="100000" bIns="60000" anchor="ctr">
            <a:normAutofit/>
          </a:bodyPr>
          <a:lstStyle/>
          <a:p>
            <a:pPr algn="ctr">
              <a:lnSpc>
                <a:spcPct val="95000"/>
              </a:lnSpc>
              <a:spcBef>
                <a:spcPts val="0"/>
              </a:spcBef>
            </a:pPr>
            <a:r>
              <a:rPr lang="pt-BR" sz="1400" b="1">
                <a:solidFill>
                  <a:srgbClr val="FFFFFF"/>
                </a:solidFill>
                <a:latin typeface="+mn-lt"/>
              </a:rPr>
              <a:t>CDSG</a:t>
            </a:r>
          </a:p>
        </p:txBody>
      </p:sp>
      <p:sp>
        <p:nvSpPr>
          <p:cNvPr id="807" name="Body0"/>
          <p:cNvSpPr txBox="1"/>
          <p:nvPr/>
        </p:nvSpPr>
        <p:spPr>
          <a:xfrm>
            <a:off x="486000" y="3383280"/>
            <a:ext cx="2100000" cy="1426464"/>
          </a:xfrm>
          <a:prstGeom prst="rect">
            <a:avLst/>
          </a:prstGeom>
          <a:noFill/>
          <a:ln>
            <a:noFill/>
          </a:ln>
        </p:spPr>
        <p:txBody>
          <a:bodyPr wrap="square" lIns="100000" tIns="60000" rIns="100000" bIns="60000" anchor="t">
            <a:norm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</a:pPr>
            <a:r>
              <a:rPr lang="pt-BR" sz="1250" b="1">
                <a:solidFill>
                  <a:srgbClr val="4D1152"/>
                </a:solidFill>
                <a:latin typeface="+mn-lt"/>
              </a:rPr>
              <a:t>Comissão da Diversidade Sexual e de Gênero</a:t>
            </a:r>
          </a:p>
          <a:p>
            <a:pPr algn="l">
              <a:lnSpc>
                <a:spcPct val="95000"/>
              </a:lnSpc>
              <a:spcBef>
                <a:spcPts val="400"/>
              </a:spcBef>
            </a:pPr>
            <a:r>
              <a:rPr lang="pt-BR" sz="1200" b="0">
                <a:solidFill>
                  <a:srgbClr val="3B3B3B"/>
                </a:solidFill>
                <a:latin typeface="+mn-lt"/>
              </a:rPr>
              <a:t>Promove ações voltadas à igualdade de gênero e ao respeito à diversidade sexual, combatendo discriminações e estereótipos.</a:t>
            </a:r>
          </a:p>
        </p:txBody>
      </p:sp>
      <p:sp>
        <p:nvSpPr>
          <p:cNvPr id="808" name="Card1"/>
          <p:cNvSpPr/>
          <p:nvPr/>
        </p:nvSpPr>
        <p:spPr>
          <a:xfrm>
            <a:off x="2766000" y="2080000"/>
            <a:ext cx="2100000" cy="2743200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09" name="Head1"/>
          <p:cNvSpPr/>
          <p:nvPr/>
        </p:nvSpPr>
        <p:spPr>
          <a:xfrm>
            <a:off x="2766000" y="2080000"/>
            <a:ext cx="2100000" cy="520000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10" name="Sig1"/>
          <p:cNvSpPr txBox="1"/>
          <p:nvPr/>
        </p:nvSpPr>
        <p:spPr>
          <a:xfrm>
            <a:off x="2766000" y="2080000"/>
            <a:ext cx="2100000" cy="520000"/>
          </a:xfrm>
          <a:prstGeom prst="rect">
            <a:avLst/>
          </a:prstGeom>
          <a:noFill/>
          <a:ln>
            <a:noFill/>
          </a:ln>
        </p:spPr>
        <p:txBody>
          <a:bodyPr wrap="square" lIns="100000" tIns="60000" rIns="100000" bIns="60000" anchor="ctr">
            <a:normAutofit/>
          </a:bodyPr>
          <a:lstStyle/>
          <a:p>
            <a:pPr algn="ctr">
              <a:lnSpc>
                <a:spcPct val="95000"/>
              </a:lnSpc>
              <a:spcBef>
                <a:spcPts val="0"/>
              </a:spcBef>
            </a:pPr>
            <a:r>
              <a:rPr lang="pt-BR" sz="1400" b="1">
                <a:solidFill>
                  <a:srgbClr val="FFFFFF"/>
                </a:solidFill>
                <a:latin typeface="+mn-lt"/>
              </a:rPr>
              <a:t>CAI</a:t>
            </a:r>
          </a:p>
        </p:txBody>
      </p:sp>
      <p:sp>
        <p:nvSpPr>
          <p:cNvPr id="811" name="Body1"/>
          <p:cNvSpPr txBox="1"/>
          <p:nvPr/>
        </p:nvSpPr>
        <p:spPr>
          <a:xfrm>
            <a:off x="2766000" y="3383280"/>
            <a:ext cx="2100000" cy="1426464"/>
          </a:xfrm>
          <a:prstGeom prst="rect">
            <a:avLst/>
          </a:prstGeom>
          <a:noFill/>
          <a:ln>
            <a:noFill/>
          </a:ln>
        </p:spPr>
        <p:txBody>
          <a:bodyPr wrap="square" lIns="100000" tIns="60000" rIns="100000" bIns="60000" anchor="t">
            <a:norm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</a:pPr>
            <a:r>
              <a:rPr lang="pt-BR" sz="1250" b="1">
                <a:solidFill>
                  <a:srgbClr val="4D1152"/>
                </a:solidFill>
                <a:latin typeface="+mn-lt"/>
              </a:rPr>
              <a:t>Comissão da Acessibilidade e Inclusão</a:t>
            </a:r>
          </a:p>
          <a:p>
            <a:pPr algn="l">
              <a:lnSpc>
                <a:spcPct val="95000"/>
              </a:lnSpc>
              <a:spcBef>
                <a:spcPts val="400"/>
              </a:spcBef>
            </a:pPr>
            <a:r>
              <a:rPr lang="pt-BR" sz="1200" b="0">
                <a:solidFill>
                  <a:srgbClr val="3B3B3B"/>
                </a:solidFill>
                <a:latin typeface="+mn-lt"/>
              </a:rPr>
              <a:t>Garante a acessibilidade e a inclusão de pessoas com deficiência, eliminando barreiras e promovendo a participação plena.</a:t>
            </a:r>
          </a:p>
        </p:txBody>
      </p:sp>
      <p:sp>
        <p:nvSpPr>
          <p:cNvPr id="812" name="Card2"/>
          <p:cNvSpPr/>
          <p:nvPr/>
        </p:nvSpPr>
        <p:spPr>
          <a:xfrm>
            <a:off x="5046000" y="2080000"/>
            <a:ext cx="2100000" cy="2743200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13" name="Head2"/>
          <p:cNvSpPr/>
          <p:nvPr/>
        </p:nvSpPr>
        <p:spPr>
          <a:xfrm>
            <a:off x="5046000" y="2080000"/>
            <a:ext cx="2100000" cy="520000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14" name="Sig2"/>
          <p:cNvSpPr txBox="1"/>
          <p:nvPr/>
        </p:nvSpPr>
        <p:spPr>
          <a:xfrm>
            <a:off x="5046000" y="2080000"/>
            <a:ext cx="2100000" cy="520000"/>
          </a:xfrm>
          <a:prstGeom prst="rect">
            <a:avLst/>
          </a:prstGeom>
          <a:noFill/>
          <a:ln>
            <a:noFill/>
          </a:ln>
        </p:spPr>
        <p:txBody>
          <a:bodyPr wrap="square" lIns="100000" tIns="60000" rIns="100000" bIns="60000" anchor="ctr">
            <a:normAutofit/>
          </a:bodyPr>
          <a:lstStyle/>
          <a:p>
            <a:pPr algn="ctr">
              <a:lnSpc>
                <a:spcPct val="95000"/>
              </a:lnSpc>
              <a:spcBef>
                <a:spcPts val="0"/>
              </a:spcBef>
            </a:pPr>
            <a:r>
              <a:rPr lang="pt-BR" sz="1400" b="1">
                <a:solidFill>
                  <a:srgbClr val="FFFFFF"/>
                </a:solidFill>
                <a:latin typeface="+mn-lt"/>
              </a:rPr>
              <a:t>CDCR</a:t>
            </a:r>
          </a:p>
        </p:txBody>
      </p:sp>
      <p:sp>
        <p:nvSpPr>
          <p:cNvPr id="815" name="Body2"/>
          <p:cNvSpPr txBox="1"/>
          <p:nvPr/>
        </p:nvSpPr>
        <p:spPr>
          <a:xfrm>
            <a:off x="5046000" y="3383280"/>
            <a:ext cx="2100000" cy="1426464"/>
          </a:xfrm>
          <a:prstGeom prst="rect">
            <a:avLst/>
          </a:prstGeom>
          <a:noFill/>
          <a:ln>
            <a:noFill/>
          </a:ln>
        </p:spPr>
        <p:txBody>
          <a:bodyPr wrap="square" lIns="100000" tIns="60000" rIns="100000" bIns="60000" anchor="t">
            <a:norm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</a:pPr>
            <a:r>
              <a:rPr lang="pt-BR" sz="1250" b="1">
                <a:solidFill>
                  <a:srgbClr val="4D1152"/>
                </a:solidFill>
                <a:latin typeface="+mn-lt"/>
              </a:rPr>
              <a:t>Comissão da Diversidade Cultural e Religiosa</a:t>
            </a:r>
          </a:p>
          <a:p>
            <a:pPr algn="l">
              <a:lnSpc>
                <a:spcPct val="95000"/>
              </a:lnSpc>
              <a:spcBef>
                <a:spcPts val="400"/>
              </a:spcBef>
            </a:pPr>
            <a:r>
              <a:rPr lang="pt-BR" sz="1200" b="0">
                <a:solidFill>
                  <a:srgbClr val="3B3B3B"/>
                </a:solidFill>
                <a:latin typeface="+mn-lt"/>
              </a:rPr>
              <a:t>Valoriza as diferentes culturas, tradições e crenças, promovendo respeito à pluralidade cultural e religiosa.</a:t>
            </a:r>
          </a:p>
        </p:txBody>
      </p:sp>
      <p:sp>
        <p:nvSpPr>
          <p:cNvPr id="816" name="Card3"/>
          <p:cNvSpPr/>
          <p:nvPr/>
        </p:nvSpPr>
        <p:spPr>
          <a:xfrm>
            <a:off x="7326000" y="2080000"/>
            <a:ext cx="2100000" cy="2743200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17" name="Head3"/>
          <p:cNvSpPr/>
          <p:nvPr/>
        </p:nvSpPr>
        <p:spPr>
          <a:xfrm>
            <a:off x="7326000" y="2080000"/>
            <a:ext cx="2100000" cy="520000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18" name="Sig3"/>
          <p:cNvSpPr txBox="1"/>
          <p:nvPr/>
        </p:nvSpPr>
        <p:spPr>
          <a:xfrm>
            <a:off x="7326000" y="2080000"/>
            <a:ext cx="2100000" cy="520000"/>
          </a:xfrm>
          <a:prstGeom prst="rect">
            <a:avLst/>
          </a:prstGeom>
          <a:noFill/>
          <a:ln>
            <a:noFill/>
          </a:ln>
        </p:spPr>
        <p:txBody>
          <a:bodyPr wrap="square" lIns="100000" tIns="60000" rIns="100000" bIns="60000" anchor="ctr">
            <a:normAutofit/>
          </a:bodyPr>
          <a:lstStyle/>
          <a:p>
            <a:pPr algn="ctr">
              <a:lnSpc>
                <a:spcPct val="95000"/>
              </a:lnSpc>
              <a:spcBef>
                <a:spcPts val="0"/>
              </a:spcBef>
            </a:pPr>
            <a:r>
              <a:rPr lang="pt-BR" sz="1400" b="1">
                <a:solidFill>
                  <a:srgbClr val="FFFFFF"/>
                </a:solidFill>
                <a:latin typeface="+mn-lt"/>
              </a:rPr>
              <a:t>CDG</a:t>
            </a:r>
          </a:p>
        </p:txBody>
      </p:sp>
      <p:sp>
        <p:nvSpPr>
          <p:cNvPr id="819" name="Body3"/>
          <p:cNvSpPr txBox="1"/>
          <p:nvPr/>
        </p:nvSpPr>
        <p:spPr>
          <a:xfrm>
            <a:off x="7326000" y="3383280"/>
            <a:ext cx="2100000" cy="1426464"/>
          </a:xfrm>
          <a:prstGeom prst="rect">
            <a:avLst/>
          </a:prstGeom>
          <a:noFill/>
          <a:ln>
            <a:noFill/>
          </a:ln>
        </p:spPr>
        <p:txBody>
          <a:bodyPr wrap="square" lIns="100000" tIns="60000" rIns="100000" bIns="60000" anchor="t">
            <a:norm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</a:pPr>
            <a:r>
              <a:rPr lang="pt-BR" sz="1250" b="1">
                <a:solidFill>
                  <a:srgbClr val="4D1152"/>
                </a:solidFill>
                <a:latin typeface="+mn-lt"/>
              </a:rPr>
              <a:t>Comissão da Diversidade Geracional</a:t>
            </a:r>
          </a:p>
          <a:p>
            <a:pPr algn="l">
              <a:lnSpc>
                <a:spcPct val="95000"/>
              </a:lnSpc>
              <a:spcBef>
                <a:spcPts val="400"/>
              </a:spcBef>
            </a:pPr>
            <a:r>
              <a:rPr lang="pt-BR" sz="1200" b="0">
                <a:solidFill>
                  <a:srgbClr val="3B3B3B"/>
                </a:solidFill>
                <a:latin typeface="+mn-lt"/>
              </a:rPr>
              <a:t>Fomenta a integração entre gerações, reconhecendo a troca de experiências como fator de fortalecimento institucional.</a:t>
            </a:r>
          </a:p>
        </p:txBody>
      </p:sp>
      <p:sp>
        <p:nvSpPr>
          <p:cNvPr id="820" name="Card4"/>
          <p:cNvSpPr/>
          <p:nvPr/>
        </p:nvSpPr>
        <p:spPr>
          <a:xfrm>
            <a:off x="9606000" y="2080000"/>
            <a:ext cx="2100000" cy="2743200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21" name="Head4"/>
          <p:cNvSpPr/>
          <p:nvPr/>
        </p:nvSpPr>
        <p:spPr>
          <a:xfrm>
            <a:off x="9606000" y="2080000"/>
            <a:ext cx="2100000" cy="520000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22" name="Sig4"/>
          <p:cNvSpPr txBox="1"/>
          <p:nvPr/>
        </p:nvSpPr>
        <p:spPr>
          <a:xfrm>
            <a:off x="9606000" y="2080000"/>
            <a:ext cx="2100000" cy="520000"/>
          </a:xfrm>
          <a:prstGeom prst="rect">
            <a:avLst/>
          </a:prstGeom>
          <a:noFill/>
          <a:ln>
            <a:noFill/>
          </a:ln>
        </p:spPr>
        <p:txBody>
          <a:bodyPr wrap="square" lIns="100000" tIns="60000" rIns="100000" bIns="60000" anchor="ctr">
            <a:normAutofit/>
          </a:bodyPr>
          <a:lstStyle/>
          <a:p>
            <a:pPr algn="ctr">
              <a:lnSpc>
                <a:spcPct val="95000"/>
              </a:lnSpc>
              <a:spcBef>
                <a:spcPts val="0"/>
              </a:spcBef>
            </a:pPr>
            <a:r>
              <a:rPr lang="pt-BR" sz="1400" b="1">
                <a:solidFill>
                  <a:srgbClr val="FFFFFF"/>
                </a:solidFill>
                <a:latin typeface="+mn-lt"/>
              </a:rPr>
              <a:t>CPFAR</a:t>
            </a:r>
          </a:p>
        </p:txBody>
      </p:sp>
      <p:sp>
        <p:nvSpPr>
          <p:cNvPr id="823" name="Body4"/>
          <p:cNvSpPr txBox="1"/>
          <p:nvPr/>
        </p:nvSpPr>
        <p:spPr>
          <a:xfrm>
            <a:off x="9606000" y="3383280"/>
            <a:ext cx="2100000" cy="1426464"/>
          </a:xfrm>
          <a:prstGeom prst="rect">
            <a:avLst/>
          </a:prstGeom>
          <a:noFill/>
          <a:ln>
            <a:noFill/>
          </a:ln>
        </p:spPr>
        <p:txBody>
          <a:bodyPr wrap="square" lIns="100000" tIns="60000" rIns="100000" bIns="60000" anchor="t">
            <a:normAutofit fontScale="92500"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</a:pPr>
            <a:r>
              <a:rPr lang="pt-BR" sz="1250" b="1">
                <a:solidFill>
                  <a:srgbClr val="4D1152"/>
                </a:solidFill>
                <a:latin typeface="+mn-lt"/>
              </a:rPr>
              <a:t>Comissão Permanente de Fomento à Abordagem Racial</a:t>
            </a:r>
          </a:p>
          <a:p>
            <a:pPr algn="l">
              <a:lnSpc>
                <a:spcPct val="95000"/>
              </a:lnSpc>
              <a:spcBef>
                <a:spcPts val="400"/>
              </a:spcBef>
            </a:pPr>
            <a:r>
              <a:rPr lang="pt-BR" sz="1200" b="0">
                <a:solidFill>
                  <a:srgbClr val="3B3B3B"/>
                </a:solidFill>
                <a:latin typeface="+mn-lt"/>
              </a:rPr>
              <a:t>Incorpora a perspectiva racial nas ações de fiscalização, promovendo a equidade e o enfrentamento ao racismo estrutural.</a:t>
            </a:r>
          </a:p>
        </p:txBody>
      </p:sp>
      <p:sp>
        <p:nvSpPr>
          <p:cNvPr id="824" name="Objetivo"/>
          <p:cNvSpPr/>
          <p:nvPr/>
        </p:nvSpPr>
        <p:spPr>
          <a:xfrm>
            <a:off x="486000" y="4900000"/>
            <a:ext cx="11220000" cy="900000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25" name="ObjTxt"/>
          <p:cNvSpPr txBox="1"/>
          <p:nvPr/>
        </p:nvSpPr>
        <p:spPr>
          <a:xfrm>
            <a:off x="486000" y="4900000"/>
            <a:ext cx="11220000" cy="900000"/>
          </a:xfrm>
          <a:prstGeom prst="rect">
            <a:avLst/>
          </a:prstGeom>
          <a:noFill/>
          <a:ln>
            <a:noFill/>
          </a:ln>
        </p:spPr>
        <p:txBody>
          <a:bodyPr wrap="square" lIns="100000" tIns="60000" rIns="100000" bIns="60000" anchor="ctr">
            <a:normAutofit/>
          </a:bodyPr>
          <a:lstStyle/>
          <a:p>
            <a:pPr algn="ctr">
              <a:lnSpc>
                <a:spcPct val="95000"/>
              </a:lnSpc>
              <a:spcBef>
                <a:spcPts val="0"/>
              </a:spcBef>
            </a:pPr>
            <a:r>
              <a:rPr lang="pt-BR" sz="1200" b="0">
                <a:solidFill>
                  <a:srgbClr val="FFFFFF"/>
                </a:solidFill>
                <a:latin typeface="+mn-lt"/>
              </a:rPr>
              <a:t>OBJETIVO: promover a igualdade de condições e oportunidades, o respeito às diferenças e a valorização da diversidade racial, sexual, de gênero, cultural, religiosa e geracional no âmbito do TCE/SC.</a:t>
            </a:r>
          </a:p>
        </p:txBody>
      </p:sp>
      <p:pic>
        <p:nvPicPr>
          <p:cNvPr id="890" name="Logo ENCC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891" name="Faixa rodap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pic>
        <p:nvPicPr>
          <p:cNvPr id="950" name="Icone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06815" y="2670048"/>
            <a:ext cx="658368" cy="658368"/>
          </a:xfrm>
          <a:prstGeom prst="rect">
            <a:avLst/>
          </a:prstGeom>
        </p:spPr>
      </p:pic>
      <p:pic>
        <p:nvPicPr>
          <p:cNvPr id="951" name="Icone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6815" y="2670048"/>
            <a:ext cx="658368" cy="658368"/>
          </a:xfrm>
          <a:prstGeom prst="rect">
            <a:avLst/>
          </a:prstGeom>
        </p:spPr>
      </p:pic>
      <p:pic>
        <p:nvPicPr>
          <p:cNvPr id="952" name="Icone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76122" y="2679354"/>
            <a:ext cx="639756" cy="639756"/>
          </a:xfrm>
          <a:prstGeom prst="rect">
            <a:avLst/>
          </a:prstGeom>
        </p:spPr>
      </p:pic>
      <p:pic>
        <p:nvPicPr>
          <p:cNvPr id="953" name="Icone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6816" y="2670048"/>
            <a:ext cx="658368" cy="658368"/>
          </a:xfrm>
          <a:prstGeom prst="rect">
            <a:avLst/>
          </a:prstGeom>
        </p:spPr>
      </p:pic>
      <p:pic>
        <p:nvPicPr>
          <p:cNvPr id="954" name="Icone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326815" y="2670048"/>
            <a:ext cx="658368" cy="658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7459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" name="Titulo"/>
          <p:cNvSpPr txBox="1"/>
          <p:nvPr/>
        </p:nvSpPr>
        <p:spPr>
          <a:xfrm>
            <a:off x="800100" y="470000"/>
            <a:ext cx="9200000" cy="900000"/>
          </a:xfrm>
          <a:prstGeom prst="rect">
            <a:avLst/>
          </a:prstGeom>
          <a:noFill/>
          <a:ln>
            <a:noFill/>
          </a:ln>
        </p:spPr>
        <p:txBody>
          <a:bodyPr wrap="square" lIns="100000" tIns="60000" rIns="100000" bIns="60000" anchor="t">
            <a:norm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</a:pPr>
            <a:r>
              <a:rPr lang="pt-BR" sz="2200" b="1">
                <a:solidFill>
                  <a:srgbClr val="4D1152"/>
                </a:solidFill>
                <a:latin typeface="+mn-lt"/>
              </a:rPr>
              <a:t>PREVENÇÃO E ENFRENTAMENTO DO ASSÉDIO</a:t>
            </a:r>
          </a:p>
          <a:p>
            <a:pPr algn="l">
              <a:lnSpc>
                <a:spcPct val="95000"/>
              </a:lnSpc>
              <a:spcBef>
                <a:spcPts val="0"/>
              </a:spcBef>
            </a:pPr>
            <a:r>
              <a:rPr lang="pt-BR" sz="2200" b="1">
                <a:solidFill>
                  <a:srgbClr val="4D1152"/>
                </a:solidFill>
                <a:latin typeface="+mn-lt"/>
              </a:rPr>
              <a:t>E DA DISCRIMINAÇÃO</a:t>
            </a:r>
          </a:p>
        </p:txBody>
      </p:sp>
      <p:sp>
        <p:nvSpPr>
          <p:cNvPr id="801" name="Norma"/>
          <p:cNvSpPr txBox="1"/>
          <p:nvPr/>
        </p:nvSpPr>
        <p:spPr>
          <a:xfrm>
            <a:off x="8400000" y="1600000"/>
            <a:ext cx="2900000" cy="360000"/>
          </a:xfrm>
          <a:prstGeom prst="rect">
            <a:avLst/>
          </a:prstGeom>
          <a:noFill/>
          <a:ln>
            <a:noFill/>
          </a:ln>
        </p:spPr>
        <p:txBody>
          <a:bodyPr wrap="square" lIns="100000" tIns="60000" rIns="100000" bIns="60000" anchor="t">
            <a:normAutofit/>
          </a:bodyPr>
          <a:lstStyle/>
          <a:p>
            <a:pPr algn="r">
              <a:lnSpc>
                <a:spcPct val="95000"/>
              </a:lnSpc>
              <a:spcBef>
                <a:spcPts val="0"/>
              </a:spcBef>
            </a:pPr>
            <a:r>
              <a:rPr lang="pt-BR" sz="1300" b="1">
                <a:solidFill>
                  <a:srgbClr val="CE9622"/>
                </a:solidFill>
                <a:latin typeface="+mn-lt"/>
              </a:rPr>
              <a:t>Resolução 254/2024</a:t>
            </a:r>
          </a:p>
        </p:txBody>
      </p:sp>
      <p:sp>
        <p:nvSpPr>
          <p:cNvPr id="802" name="Regua"/>
          <p:cNvSpPr/>
          <p:nvPr/>
        </p:nvSpPr>
        <p:spPr>
          <a:xfrm>
            <a:off x="800100" y="1500000"/>
            <a:ext cx="1300000" cy="64000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03" name="Faixa"/>
          <p:cNvSpPr txBox="1"/>
          <p:nvPr/>
        </p:nvSpPr>
        <p:spPr>
          <a:xfrm>
            <a:off x="800100" y="1620000"/>
            <a:ext cx="9200000" cy="340000"/>
          </a:xfrm>
          <a:prstGeom prst="rect">
            <a:avLst/>
          </a:prstGeom>
          <a:noFill/>
          <a:ln>
            <a:noFill/>
          </a:ln>
        </p:spPr>
        <p:txBody>
          <a:bodyPr wrap="square" lIns="100000" tIns="60000" rIns="100000" bIns="60000" anchor="t">
            <a:norm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</a:pPr>
            <a:r>
              <a:rPr lang="pt-BR" sz="1400" b="0">
                <a:solidFill>
                  <a:srgbClr val="3B3B3B"/>
                </a:solidFill>
                <a:latin typeface="+mn-lt"/>
              </a:rPr>
              <a:t>Infrações inerentes à contemporaneidade das relações interpessoais</a:t>
            </a:r>
          </a:p>
        </p:txBody>
      </p:sp>
      <p:sp>
        <p:nvSpPr>
          <p:cNvPr id="804" name="Card0"/>
          <p:cNvSpPr/>
          <p:nvPr/>
        </p:nvSpPr>
        <p:spPr>
          <a:xfrm>
            <a:off x="800100" y="2240280"/>
            <a:ext cx="3372307" cy="2760000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05" name="Head0"/>
          <p:cNvSpPr/>
          <p:nvPr/>
        </p:nvSpPr>
        <p:spPr>
          <a:xfrm>
            <a:off x="800100" y="2240280"/>
            <a:ext cx="3372307" cy="520000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06" name="Sig0"/>
          <p:cNvSpPr txBox="1"/>
          <p:nvPr/>
        </p:nvSpPr>
        <p:spPr>
          <a:xfrm>
            <a:off x="800100" y="2240280"/>
            <a:ext cx="3372307" cy="520000"/>
          </a:xfrm>
          <a:prstGeom prst="rect">
            <a:avLst/>
          </a:prstGeom>
          <a:noFill/>
          <a:ln>
            <a:noFill/>
          </a:ln>
        </p:spPr>
        <p:txBody>
          <a:bodyPr wrap="square" lIns="100000" tIns="60000" rIns="100000" bIns="60000" anchor="ctr">
            <a:normAutofit/>
          </a:bodyPr>
          <a:lstStyle/>
          <a:p>
            <a:pPr algn="ctr">
              <a:lnSpc>
                <a:spcPct val="95000"/>
              </a:lnSpc>
              <a:spcBef>
                <a:spcPts val="0"/>
              </a:spcBef>
            </a:pPr>
            <a:r>
              <a:rPr lang="pt-BR" sz="1400" b="1">
                <a:solidFill>
                  <a:srgbClr val="FFFFFF"/>
                </a:solidFill>
                <a:latin typeface="+mn-lt"/>
              </a:rPr>
              <a:t>01</a:t>
            </a:r>
          </a:p>
        </p:txBody>
      </p:sp>
      <p:sp>
        <p:nvSpPr>
          <p:cNvPr id="807" name="Body0"/>
          <p:cNvSpPr txBox="1"/>
          <p:nvPr/>
        </p:nvSpPr>
        <p:spPr>
          <a:xfrm>
            <a:off x="800100" y="3675888"/>
            <a:ext cx="3372307" cy="1234440"/>
          </a:xfrm>
          <a:prstGeom prst="rect">
            <a:avLst/>
          </a:prstGeom>
          <a:noFill/>
          <a:ln>
            <a:noFill/>
          </a:ln>
        </p:spPr>
        <p:txBody>
          <a:bodyPr wrap="square" lIns="100000" tIns="60000" rIns="100000" bIns="60000" anchor="t">
            <a:norm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</a:pPr>
            <a:r>
              <a:rPr lang="pt-BR" sz="1250" b="1">
                <a:solidFill>
                  <a:srgbClr val="4D1152"/>
                </a:solidFill>
                <a:latin typeface="+mn-lt"/>
              </a:rPr>
              <a:t>ASSÉDIO MORAL</a:t>
            </a:r>
          </a:p>
          <a:p>
            <a:pPr algn="l">
              <a:lnSpc>
                <a:spcPct val="95000"/>
              </a:lnSpc>
              <a:spcBef>
                <a:spcPts val="0"/>
              </a:spcBef>
            </a:pPr>
            <a:r>
              <a:rPr lang="pt-BR" sz="1250" b="1">
                <a:solidFill>
                  <a:srgbClr val="4D1152"/>
                </a:solidFill>
                <a:latin typeface="+mn-lt"/>
              </a:rPr>
              <a:t>Conduta abusiva e reiterada que expõe o servidor a situações humilhantes e degradantes e que atinge sua dignidade e o ambiente de trabalho.</a:t>
            </a:r>
            <a:endParaRPr lang="pt-BR" sz="1200" b="0">
              <a:solidFill>
                <a:srgbClr val="3B3B3B"/>
              </a:solidFill>
              <a:latin typeface="+mn-lt"/>
            </a:endParaRPr>
          </a:p>
        </p:txBody>
      </p:sp>
      <p:sp>
        <p:nvSpPr>
          <p:cNvPr id="808" name="Card1"/>
          <p:cNvSpPr/>
          <p:nvPr/>
        </p:nvSpPr>
        <p:spPr>
          <a:xfrm>
            <a:off x="4410151" y="2240280"/>
            <a:ext cx="3372307" cy="2760000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09" name="Head1"/>
          <p:cNvSpPr/>
          <p:nvPr/>
        </p:nvSpPr>
        <p:spPr>
          <a:xfrm>
            <a:off x="4410151" y="2240280"/>
            <a:ext cx="3372307" cy="520000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10" name="Sig1"/>
          <p:cNvSpPr txBox="1"/>
          <p:nvPr/>
        </p:nvSpPr>
        <p:spPr>
          <a:xfrm>
            <a:off x="4410151" y="2240280"/>
            <a:ext cx="3372307" cy="520000"/>
          </a:xfrm>
          <a:prstGeom prst="rect">
            <a:avLst/>
          </a:prstGeom>
          <a:noFill/>
          <a:ln>
            <a:noFill/>
          </a:ln>
        </p:spPr>
        <p:txBody>
          <a:bodyPr wrap="square" lIns="100000" tIns="60000" rIns="100000" bIns="60000" anchor="ctr">
            <a:normAutofit/>
          </a:bodyPr>
          <a:lstStyle/>
          <a:p>
            <a:pPr algn="ctr">
              <a:lnSpc>
                <a:spcPct val="95000"/>
              </a:lnSpc>
              <a:spcBef>
                <a:spcPts val="0"/>
              </a:spcBef>
            </a:pPr>
            <a:r>
              <a:rPr lang="pt-BR" sz="1400" b="1">
                <a:solidFill>
                  <a:srgbClr val="FFFFFF"/>
                </a:solidFill>
                <a:latin typeface="+mn-lt"/>
              </a:rPr>
              <a:t>02</a:t>
            </a:r>
          </a:p>
        </p:txBody>
      </p:sp>
      <p:sp>
        <p:nvSpPr>
          <p:cNvPr id="811" name="Body1"/>
          <p:cNvSpPr txBox="1"/>
          <p:nvPr/>
        </p:nvSpPr>
        <p:spPr>
          <a:xfrm>
            <a:off x="4410151" y="3675888"/>
            <a:ext cx="3372307" cy="1234440"/>
          </a:xfrm>
          <a:prstGeom prst="rect">
            <a:avLst/>
          </a:prstGeom>
          <a:noFill/>
          <a:ln>
            <a:noFill/>
          </a:ln>
        </p:spPr>
        <p:txBody>
          <a:bodyPr wrap="square" lIns="100000" tIns="60000" rIns="100000" bIns="60000" anchor="t">
            <a:norm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</a:pPr>
            <a:r>
              <a:rPr lang="pt-BR" sz="1250" b="1">
                <a:solidFill>
                  <a:srgbClr val="4D1152"/>
                </a:solidFill>
                <a:latin typeface="+mn-lt"/>
              </a:rPr>
              <a:t>ASSÉDIO SEXUAL</a:t>
            </a:r>
          </a:p>
          <a:p>
            <a:pPr algn="l">
              <a:lnSpc>
                <a:spcPct val="95000"/>
              </a:lnSpc>
              <a:spcBef>
                <a:spcPts val="0"/>
              </a:spcBef>
            </a:pPr>
            <a:r>
              <a:rPr lang="pt-BR" sz="1250" b="1">
                <a:solidFill>
                  <a:srgbClr val="4D1152"/>
                </a:solidFill>
                <a:latin typeface="+mn-lt"/>
              </a:rPr>
              <a:t>Conduta de conotação sexual não desejada que constrange a vítima e viola sua dignidade, sua liberdade e a integridade das relações funcionais.</a:t>
            </a:r>
            <a:endParaRPr lang="pt-BR" sz="1200" b="0">
              <a:solidFill>
                <a:srgbClr val="3B3B3B"/>
              </a:solidFill>
              <a:latin typeface="+mn-lt"/>
            </a:endParaRPr>
          </a:p>
        </p:txBody>
      </p:sp>
      <p:sp>
        <p:nvSpPr>
          <p:cNvPr id="812" name="Card2"/>
          <p:cNvSpPr/>
          <p:nvPr/>
        </p:nvSpPr>
        <p:spPr>
          <a:xfrm>
            <a:off x="8020202" y="2240280"/>
            <a:ext cx="3372307" cy="2760000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13" name="Head2"/>
          <p:cNvSpPr/>
          <p:nvPr/>
        </p:nvSpPr>
        <p:spPr>
          <a:xfrm>
            <a:off x="8020202" y="2240280"/>
            <a:ext cx="3372307" cy="520000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14" name="Sig2"/>
          <p:cNvSpPr txBox="1"/>
          <p:nvPr/>
        </p:nvSpPr>
        <p:spPr>
          <a:xfrm>
            <a:off x="8020202" y="2240280"/>
            <a:ext cx="3372307" cy="520000"/>
          </a:xfrm>
          <a:prstGeom prst="rect">
            <a:avLst/>
          </a:prstGeom>
          <a:noFill/>
          <a:ln>
            <a:noFill/>
          </a:ln>
        </p:spPr>
        <p:txBody>
          <a:bodyPr wrap="square" lIns="100000" tIns="60000" rIns="100000" bIns="60000" anchor="ctr">
            <a:normAutofit/>
          </a:bodyPr>
          <a:lstStyle/>
          <a:p>
            <a:pPr algn="ctr">
              <a:lnSpc>
                <a:spcPct val="95000"/>
              </a:lnSpc>
              <a:spcBef>
                <a:spcPts val="0"/>
              </a:spcBef>
            </a:pPr>
            <a:r>
              <a:rPr lang="pt-BR" sz="1400" b="1">
                <a:solidFill>
                  <a:srgbClr val="FFFFFF"/>
                </a:solidFill>
                <a:latin typeface="+mn-lt"/>
              </a:rPr>
              <a:t>03</a:t>
            </a:r>
          </a:p>
        </p:txBody>
      </p:sp>
      <p:sp>
        <p:nvSpPr>
          <p:cNvPr id="815" name="Body2"/>
          <p:cNvSpPr txBox="1"/>
          <p:nvPr/>
        </p:nvSpPr>
        <p:spPr>
          <a:xfrm>
            <a:off x="8020202" y="3675888"/>
            <a:ext cx="3372307" cy="1234440"/>
          </a:xfrm>
          <a:prstGeom prst="rect">
            <a:avLst/>
          </a:prstGeom>
          <a:noFill/>
          <a:ln>
            <a:noFill/>
          </a:ln>
        </p:spPr>
        <p:txBody>
          <a:bodyPr wrap="square" lIns="100000" tIns="60000" rIns="100000" bIns="60000" anchor="t">
            <a:normAutofit/>
          </a:bodyPr>
          <a:lstStyle/>
          <a:p>
            <a:pPr algn="l">
              <a:lnSpc>
                <a:spcPct val="95000"/>
              </a:lnSpc>
              <a:spcBef>
                <a:spcPts val="0"/>
              </a:spcBef>
            </a:pPr>
            <a:r>
              <a:rPr lang="pt-BR" sz="1250" b="1">
                <a:solidFill>
                  <a:srgbClr val="4D1152"/>
                </a:solidFill>
                <a:latin typeface="+mn-lt"/>
              </a:rPr>
              <a:t>DISCRIMINAÇÃO</a:t>
            </a:r>
          </a:p>
          <a:p>
            <a:pPr algn="l">
              <a:lnSpc>
                <a:spcPct val="95000"/>
              </a:lnSpc>
              <a:spcBef>
                <a:spcPts val="0"/>
              </a:spcBef>
            </a:pPr>
            <a:r>
              <a:rPr lang="pt-BR" sz="1250" b="1">
                <a:solidFill>
                  <a:srgbClr val="4D1152"/>
                </a:solidFill>
                <a:latin typeface="+mn-lt"/>
              </a:rPr>
              <a:t>Tratamento desigual e injustificado por raça, gênero, orientação sexual, religião, idade ou deficiência, incompatível com o serviço público.</a:t>
            </a:r>
            <a:endParaRPr lang="pt-BR" sz="1200" b="0">
              <a:solidFill>
                <a:srgbClr val="3B3B3B"/>
              </a:solidFill>
              <a:latin typeface="+mn-lt"/>
            </a:endParaRPr>
          </a:p>
        </p:txBody>
      </p:sp>
      <p:sp>
        <p:nvSpPr>
          <p:cNvPr id="824" name="Objetivo"/>
          <p:cNvSpPr/>
          <p:nvPr/>
        </p:nvSpPr>
        <p:spPr>
          <a:xfrm>
            <a:off x="800100" y="5257800"/>
            <a:ext cx="10591495" cy="900000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25" name="ObjTxt"/>
          <p:cNvSpPr txBox="1"/>
          <p:nvPr/>
        </p:nvSpPr>
        <p:spPr>
          <a:xfrm>
            <a:off x="800100" y="5257800"/>
            <a:ext cx="10591495" cy="900000"/>
          </a:xfrm>
          <a:prstGeom prst="rect">
            <a:avLst/>
          </a:prstGeom>
          <a:noFill/>
          <a:ln>
            <a:noFill/>
          </a:ln>
        </p:spPr>
        <p:txBody>
          <a:bodyPr wrap="square" lIns="100000" tIns="60000" rIns="100000" bIns="60000" anchor="ctr">
            <a:normAutofit/>
          </a:bodyPr>
          <a:lstStyle/>
          <a:p>
            <a:pPr algn="ctr">
              <a:lnSpc>
                <a:spcPct val="95000"/>
              </a:lnSpc>
              <a:spcBef>
                <a:spcPts val="0"/>
              </a:spcBef>
            </a:pPr>
            <a:r>
              <a:rPr lang="pt-BR" sz="1200" b="0">
                <a:solidFill>
                  <a:srgbClr val="FFFFFF"/>
                </a:solidFill>
                <a:latin typeface="+mn-lt"/>
              </a:rPr>
              <a:t>POLÍTICA E COMISSÃO DE PREVENÇÃO E DE ENFRENTAMENTO</a:t>
            </a:r>
            <a:r>
              <a:rPr lang="pt-BR" sz="1200">
                <a:solidFill>
                  <a:srgbClr val="FFFFFF"/>
                </a:solidFill>
              </a:rPr>
              <a:t> (RES. 254/2024)</a:t>
            </a:r>
            <a:r>
              <a:rPr lang="pt-BR" sz="1200" b="0">
                <a:solidFill>
                  <a:srgbClr val="FFFFFF"/>
                </a:solidFill>
                <a:latin typeface="+mn-lt"/>
              </a:rPr>
              <a:t>: infrações próprias das relações interpessoais contemporâneas, que exigem pronta resposta da Administração Pública — prevenção permanente, acolhimento da vítima e apuração célere.</a:t>
            </a:r>
          </a:p>
        </p:txBody>
      </p:sp>
      <p:pic>
        <p:nvPicPr>
          <p:cNvPr id="890" name="Logo ENCC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891" name="Faixa rodap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pic>
        <p:nvPicPr>
          <p:cNvPr id="960" name="IconeEixo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6214" y="2679192"/>
            <a:ext cx="640080" cy="640080"/>
          </a:xfrm>
          <a:prstGeom prst="rect">
            <a:avLst/>
          </a:prstGeom>
        </p:spPr>
      </p:pic>
      <p:pic>
        <p:nvPicPr>
          <p:cNvPr id="961" name="IconeEixo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76265" y="2679192"/>
            <a:ext cx="640080" cy="640080"/>
          </a:xfrm>
          <a:prstGeom prst="rect">
            <a:avLst/>
          </a:prstGeom>
        </p:spPr>
      </p:pic>
      <p:pic>
        <p:nvPicPr>
          <p:cNvPr id="962" name="IconeEixo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86316" y="2679192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2775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Fundo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00" name="Titulo"/>
          <p:cNvSpPr txBox="1"/>
          <p:nvPr/>
        </p:nvSpPr>
        <p:spPr>
          <a:xfrm>
            <a:off x="800100" y="470000"/>
            <a:ext cx="8000000" cy="520000"/>
          </a:xfrm>
          <a:prstGeom prst="rect">
            <a:avLst/>
          </a:prstGeom>
          <a:noFill/>
          <a:ln>
            <a:noFill/>
          </a:ln>
        </p:spPr>
        <p:txBody>
          <a:bodyPr wrap="square" lIns="110000" tIns="70000" rIns="110000" bIns="70000" anchor="t">
            <a:norm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buNone/>
            </a:pPr>
            <a:r>
              <a:rPr lang="pt-BR" sz="2200" b="1">
                <a:solidFill>
                  <a:srgbClr val="4D1152"/>
                </a:solidFill>
                <a:latin typeface="+mn-lt"/>
              </a:rPr>
              <a:t>ATUAÇÃO ORIENTATIVA</a:t>
            </a:r>
          </a:p>
        </p:txBody>
      </p:sp>
      <p:sp>
        <p:nvSpPr>
          <p:cNvPr id="801" name="Regua"/>
          <p:cNvSpPr/>
          <p:nvPr/>
        </p:nvSpPr>
        <p:spPr>
          <a:xfrm>
            <a:off x="800100" y="1120000"/>
            <a:ext cx="1300000" cy="64000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02" name="Col0"/>
          <p:cNvSpPr/>
          <p:nvPr/>
        </p:nvSpPr>
        <p:spPr>
          <a:xfrm>
            <a:off x="800100" y="1450000"/>
            <a:ext cx="5150000" cy="4792280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03" name="Num0"/>
          <p:cNvSpPr/>
          <p:nvPr/>
        </p:nvSpPr>
        <p:spPr>
          <a:xfrm>
            <a:off x="800100" y="1450000"/>
            <a:ext cx="5150000" cy="560000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04" name="NumT0"/>
          <p:cNvSpPr txBox="1"/>
          <p:nvPr/>
        </p:nvSpPr>
        <p:spPr>
          <a:xfrm>
            <a:off x="800100" y="1450000"/>
            <a:ext cx="5150000" cy="560000"/>
          </a:xfrm>
          <a:prstGeom prst="rect">
            <a:avLst/>
          </a:prstGeom>
          <a:noFill/>
          <a:ln>
            <a:noFill/>
          </a:ln>
        </p:spPr>
        <p:txBody>
          <a:bodyPr wrap="square" lIns="110000" tIns="70000" rIns="110000" bIns="70000" anchor="ctr">
            <a:norm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buNone/>
            </a:pPr>
            <a:r>
              <a:rPr lang="pt-BR" sz="1250" b="1">
                <a:solidFill>
                  <a:srgbClr val="FFFFFF"/>
                </a:solidFill>
                <a:latin typeface="+mn-lt"/>
              </a:rPr>
              <a:t>01   ENUNCIADOS DA COMISSÃO DE ÉTICA</a:t>
            </a:r>
          </a:p>
        </p:txBody>
      </p:sp>
      <p:sp>
        <p:nvSpPr>
          <p:cNvPr id="805" name="Sub0"/>
          <p:cNvSpPr txBox="1"/>
          <p:nvPr/>
        </p:nvSpPr>
        <p:spPr>
          <a:xfrm>
            <a:off x="800100" y="2010000"/>
            <a:ext cx="5150000" cy="420000"/>
          </a:xfrm>
          <a:prstGeom prst="rect">
            <a:avLst/>
          </a:prstGeom>
          <a:noFill/>
          <a:ln>
            <a:noFill/>
          </a:ln>
        </p:spPr>
        <p:txBody>
          <a:bodyPr wrap="square" lIns="110000" tIns="70000" rIns="110000" bIns="70000" anchor="t">
            <a:norm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buNone/>
            </a:pPr>
            <a:r>
              <a:rPr lang="pt-BR" sz="1400" b="1">
                <a:solidFill>
                  <a:srgbClr val="CE9622"/>
                </a:solidFill>
                <a:latin typeface="+mn-lt"/>
              </a:rPr>
              <a:t>Desde 2025 — 9 enunciados publicados na </a:t>
            </a:r>
            <a:r>
              <a:rPr lang="pt-BR" sz="1400" b="1" i="1">
                <a:solidFill>
                  <a:srgbClr val="CE9622"/>
                </a:solidFill>
                <a:latin typeface="+mn-lt"/>
              </a:rPr>
              <a:t>intranet</a:t>
            </a:r>
          </a:p>
        </p:txBody>
      </p:sp>
      <p:sp>
        <p:nvSpPr>
          <p:cNvPr id="806" name="Col1"/>
          <p:cNvSpPr/>
          <p:nvPr/>
        </p:nvSpPr>
        <p:spPr>
          <a:xfrm>
            <a:off x="6490100" y="1449999"/>
            <a:ext cx="5150000" cy="4792279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07" name="Num1"/>
          <p:cNvSpPr/>
          <p:nvPr/>
        </p:nvSpPr>
        <p:spPr>
          <a:xfrm>
            <a:off x="6490100" y="1450000"/>
            <a:ext cx="5150000" cy="560000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08" name="NumT1"/>
          <p:cNvSpPr txBox="1"/>
          <p:nvPr/>
        </p:nvSpPr>
        <p:spPr>
          <a:xfrm>
            <a:off x="6490100" y="1450000"/>
            <a:ext cx="5150000" cy="560000"/>
          </a:xfrm>
          <a:prstGeom prst="rect">
            <a:avLst/>
          </a:prstGeom>
          <a:noFill/>
          <a:ln>
            <a:noFill/>
          </a:ln>
        </p:spPr>
        <p:txBody>
          <a:bodyPr wrap="square" lIns="110000" tIns="70000" rIns="110000" bIns="70000" anchor="ctr">
            <a:norm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buNone/>
            </a:pPr>
            <a:r>
              <a:rPr lang="pt-BR" sz="1250" b="1">
                <a:solidFill>
                  <a:srgbClr val="FFFFFF"/>
                </a:solidFill>
                <a:latin typeface="+mn-lt"/>
              </a:rPr>
              <a:t>02   CONSULTA À CORREGEDORIA-GERAL EM MATÉRIA DISCIPLINAR</a:t>
            </a:r>
          </a:p>
        </p:txBody>
      </p:sp>
      <p:sp>
        <p:nvSpPr>
          <p:cNvPr id="809" name="Sub1"/>
          <p:cNvSpPr txBox="1"/>
          <p:nvPr/>
        </p:nvSpPr>
        <p:spPr>
          <a:xfrm>
            <a:off x="6490100" y="2010000"/>
            <a:ext cx="5150000" cy="420000"/>
          </a:xfrm>
          <a:prstGeom prst="rect">
            <a:avLst/>
          </a:prstGeom>
          <a:noFill/>
          <a:ln>
            <a:noFill/>
          </a:ln>
        </p:spPr>
        <p:txBody>
          <a:bodyPr wrap="square" lIns="110000" tIns="70000" rIns="110000" bIns="70000" anchor="t">
            <a:noAutofit/>
          </a:bodyPr>
          <a:lstStyle/>
          <a:p>
            <a:pPr marL="0" indent="0" algn="l">
              <a:lnSpc>
                <a:spcPct val="95000"/>
              </a:lnSpc>
              <a:spcBef>
                <a:spcPts val="0"/>
              </a:spcBef>
              <a:buNone/>
            </a:pPr>
            <a:r>
              <a:rPr lang="pt-BR" sz="1400" b="1">
                <a:solidFill>
                  <a:srgbClr val="CE9622"/>
                </a:solidFill>
                <a:latin typeface="+mn-lt"/>
              </a:rPr>
              <a:t>Desde 2026 — Resolução 259/2024, alterada pela Res. 302/2026</a:t>
            </a:r>
          </a:p>
        </p:txBody>
      </p:sp>
      <p:sp>
        <p:nvSpPr>
          <p:cNvPr id="810" name="Tag"/>
          <p:cNvSpPr/>
          <p:nvPr/>
        </p:nvSpPr>
        <p:spPr>
          <a:xfrm>
            <a:off x="980100" y="3703320"/>
            <a:ext cx="2450000" cy="300000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811" name="TagT"/>
          <p:cNvSpPr txBox="1"/>
          <p:nvPr/>
        </p:nvSpPr>
        <p:spPr>
          <a:xfrm>
            <a:off x="980100" y="3703320"/>
            <a:ext cx="2450000" cy="300000"/>
          </a:xfrm>
          <a:prstGeom prst="rect">
            <a:avLst/>
          </a:prstGeom>
          <a:noFill/>
          <a:ln>
            <a:noFill/>
          </a:ln>
        </p:spPr>
        <p:txBody>
          <a:bodyPr wrap="square" lIns="110000" tIns="70000" rIns="110000" bIns="70000" anchor="ctr">
            <a:normAutofit/>
          </a:bodyPr>
          <a:lstStyle/>
          <a:p>
            <a:pPr marL="0" indent="0" algn="ctr">
              <a:lnSpc>
                <a:spcPct val="95000"/>
              </a:lnSpc>
              <a:spcBef>
                <a:spcPts val="0"/>
              </a:spcBef>
              <a:buNone/>
            </a:pPr>
            <a:r>
              <a:rPr lang="pt-BR" sz="900" b="1">
                <a:solidFill>
                  <a:srgbClr val="FFFFFF"/>
                </a:solidFill>
                <a:latin typeface="+mn-lt"/>
              </a:rPr>
              <a:t>ENUNCIADO 7  |  ELEIÇÕES 2026</a:t>
            </a:r>
          </a:p>
        </p:txBody>
      </p:sp>
      <p:sp>
        <p:nvSpPr>
          <p:cNvPr id="812" name="Cit"/>
          <p:cNvSpPr txBox="1"/>
          <p:nvPr/>
        </p:nvSpPr>
        <p:spPr>
          <a:xfrm>
            <a:off x="920100" y="4069080"/>
            <a:ext cx="4910000" cy="2173200"/>
          </a:xfrm>
          <a:prstGeom prst="rect">
            <a:avLst/>
          </a:prstGeom>
          <a:noFill/>
          <a:ln>
            <a:noFill/>
          </a:ln>
        </p:spPr>
        <p:txBody>
          <a:bodyPr wrap="square" lIns="110000" tIns="70000" rIns="110000" bIns="70000" anchor="t">
            <a:noAutofit/>
          </a:bodyPr>
          <a:lstStyle/>
          <a:p>
            <a:pPr marL="0" indent="0" algn="just">
              <a:lnSpc>
                <a:spcPct val="95000"/>
              </a:lnSpc>
              <a:spcBef>
                <a:spcPts val="0"/>
              </a:spcBef>
              <a:buNone/>
            </a:pPr>
            <a:r>
              <a:rPr lang="pt-BR" sz="1400" b="0">
                <a:solidFill>
                  <a:srgbClr val="3B3B3B"/>
                </a:solidFill>
                <a:latin typeface="+mn-lt"/>
              </a:rPr>
              <a:t>“A conduta do servidor do TCE/SC em período eleitoral, inclusive nas redes sociais e mídias digitais, deve pautar-se </a:t>
            </a:r>
            <a:r>
              <a:rPr lang="pt-BR" sz="1400" b="1">
                <a:solidFill>
                  <a:srgbClr val="3B3B3B"/>
                </a:solidFill>
                <a:latin typeface="+mn-lt"/>
              </a:rPr>
              <a:t>por neutralidade, reserva e cautela</a:t>
            </a:r>
            <a:r>
              <a:rPr lang="pt-BR" sz="1400" b="0">
                <a:solidFill>
                  <a:srgbClr val="3B3B3B"/>
                </a:solidFill>
                <a:latin typeface="+mn-lt"/>
              </a:rPr>
              <a:t>, visto que são incompatíveis com o Código de Conduta Ética </a:t>
            </a:r>
            <a:r>
              <a:rPr lang="pt-BR" sz="1400" b="1">
                <a:solidFill>
                  <a:srgbClr val="3B3B3B"/>
                </a:solidFill>
                <a:latin typeface="+mn-lt"/>
              </a:rPr>
              <a:t>manifestações político-partidárias</a:t>
            </a:r>
            <a:r>
              <a:rPr lang="pt-BR" sz="1400" b="0">
                <a:solidFill>
                  <a:srgbClr val="3B3B3B"/>
                </a:solidFill>
                <a:latin typeface="+mn-lt"/>
              </a:rPr>
              <a:t>, bem como o compartilhamento de </a:t>
            </a:r>
            <a:r>
              <a:rPr lang="pt-BR" sz="1400" b="1">
                <a:solidFill>
                  <a:srgbClr val="3B3B3B"/>
                </a:solidFill>
                <a:latin typeface="+mn-lt"/>
              </a:rPr>
              <a:t>informações sabidamente falsas</a:t>
            </a:r>
            <a:r>
              <a:rPr lang="pt-BR" sz="1400" b="0">
                <a:solidFill>
                  <a:srgbClr val="3B3B3B"/>
                </a:solidFill>
                <a:latin typeface="+mn-lt"/>
              </a:rPr>
              <a:t>, descontextualizadas ou potencialmente desinformativas, sempre que possam comprometer, ou aparentar comprometer, a independência, a imparcialidade e a credibilidade institucional do órgão de controle externo.”</a:t>
            </a:r>
          </a:p>
        </p:txBody>
      </p:sp>
      <p:sp>
        <p:nvSpPr>
          <p:cNvPr id="813" name="Bul"/>
          <p:cNvSpPr txBox="1"/>
          <p:nvPr/>
        </p:nvSpPr>
        <p:spPr>
          <a:xfrm>
            <a:off x="6610100" y="3749040"/>
            <a:ext cx="4910000" cy="2493240"/>
          </a:xfrm>
          <a:prstGeom prst="rect">
            <a:avLst/>
          </a:prstGeom>
          <a:noFill/>
          <a:ln>
            <a:noFill/>
          </a:ln>
        </p:spPr>
        <p:txBody>
          <a:bodyPr wrap="square" lIns="110000" tIns="70000" rIns="110000" bIns="70000" anchor="t">
            <a:normAutofit/>
          </a:bodyPr>
          <a:lstStyle/>
          <a:p>
            <a:pPr marL="180000" indent="-180000" algn="just">
              <a:lnSpc>
                <a:spcPct val="95000"/>
              </a:lnSpc>
              <a:spcBef>
                <a:spcPts val="0"/>
              </a:spcBef>
              <a:buChar char="•"/>
            </a:pPr>
            <a:r>
              <a:rPr lang="pt-BR" sz="1400" b="0">
                <a:solidFill>
                  <a:srgbClr val="3B3B3B"/>
                </a:solidFill>
                <a:latin typeface="+mn-lt"/>
              </a:rPr>
              <a:t>Qualquer servidor poderá consultar a Corregedoria-Geral sobre matérias disciplinares, com vistas à adequada interpretação e aplicação das normas de conduta funcional.</a:t>
            </a:r>
          </a:p>
          <a:p>
            <a:pPr marL="180000" indent="-180000" algn="just">
              <a:lnSpc>
                <a:spcPct val="95000"/>
              </a:lnSpc>
              <a:spcBef>
                <a:spcPts val="600"/>
              </a:spcBef>
              <a:buChar char="•"/>
            </a:pPr>
            <a:r>
              <a:rPr lang="pt-BR" sz="1400" b="0">
                <a:solidFill>
                  <a:srgbClr val="3B3B3B"/>
                </a:solidFill>
                <a:latin typeface="+mn-lt"/>
              </a:rPr>
              <a:t>As consultas são autuadas em expediente próprio e respondidas por parecer no prazo de 30 dias, prorrogável por igual período.</a:t>
            </a:r>
          </a:p>
          <a:p>
            <a:pPr marL="180000" indent="-180000" algn="just">
              <a:lnSpc>
                <a:spcPct val="95000"/>
              </a:lnSpc>
              <a:spcBef>
                <a:spcPts val="600"/>
              </a:spcBef>
              <a:buChar char="•"/>
            </a:pPr>
            <a:r>
              <a:rPr lang="pt-BR" sz="1400" b="0">
                <a:solidFill>
                  <a:srgbClr val="3B3B3B"/>
                </a:solidFill>
                <a:latin typeface="+mn-lt"/>
              </a:rPr>
              <a:t>O parecer tem caráter orientativo, não vinculante, e pode ser divulgado internamente, resguardados o sigilo funcional e as informações pessoais.</a:t>
            </a:r>
          </a:p>
        </p:txBody>
      </p:sp>
      <p:pic>
        <p:nvPicPr>
          <p:cNvPr id="891" name="Logo ENCC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950" name="IconeUrn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7900" y="2632320"/>
            <a:ext cx="914400" cy="914400"/>
          </a:xfrm>
          <a:prstGeom prst="rect">
            <a:avLst/>
          </a:prstGeom>
        </p:spPr>
      </p:pic>
      <p:pic>
        <p:nvPicPr>
          <p:cNvPr id="951" name="IconeDuvida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7900" y="263232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0182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Fundo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02" name="Titulo"/>
          <p:cNvSpPr/>
          <p:nvPr/>
        </p:nvSpPr>
        <p:spPr>
          <a:xfrm>
            <a:off x="800100" y="470001"/>
            <a:ext cx="7315200" cy="54864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pt-BR" sz="2200" b="1">
                <a:solidFill>
                  <a:srgbClr val="4D1152"/>
                </a:solidFill>
                <a:latin typeface="+mn-lt"/>
              </a:rPr>
              <a:t>CAPACITAÇÕES</a:t>
            </a:r>
          </a:p>
        </p:txBody>
      </p:sp>
      <p:sp>
        <p:nvSpPr>
          <p:cNvPr id="703" name="Regua"/>
          <p:cNvSpPr/>
          <p:nvPr/>
        </p:nvSpPr>
        <p:spPr>
          <a:xfrm>
            <a:off x="800100" y="1088136"/>
            <a:ext cx="1298448" cy="64008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04" name="Sub"/>
          <p:cNvSpPr/>
          <p:nvPr/>
        </p:nvSpPr>
        <p:spPr>
          <a:xfrm>
            <a:off x="800100" y="1188720"/>
            <a:ext cx="6400800" cy="38404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pt-BR" sz="1400" b="0">
                <a:solidFill>
                  <a:srgbClr val="3B2B40"/>
                </a:solidFill>
                <a:latin typeface="+mn-lt"/>
              </a:rPr>
              <a:t>MAIO  |  Semana do Corregedoria em Dia</a:t>
            </a:r>
          </a:p>
        </p:txBody>
      </p:sp>
      <p:sp>
        <p:nvSpPr>
          <p:cNvPr id="705" name="Pill"/>
          <p:cNvSpPr/>
          <p:nvPr/>
        </p:nvSpPr>
        <p:spPr>
          <a:xfrm>
            <a:off x="7589520" y="1115568"/>
            <a:ext cx="4130070" cy="384048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06" name="PillT"/>
          <p:cNvSpPr/>
          <p:nvPr/>
        </p:nvSpPr>
        <p:spPr>
          <a:xfrm>
            <a:off x="7589520" y="1115568"/>
            <a:ext cx="4130070" cy="38404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t-BR" sz="850" b="1">
                <a:solidFill>
                  <a:srgbClr val="FFFFFF"/>
                </a:solidFill>
                <a:latin typeface="+mn-lt"/>
              </a:rPr>
              <a:t>COM PARTICIPAÇÃO DA CORREGEDORIA-GERAL DO TCE/SC</a:t>
            </a:r>
          </a:p>
        </p:txBody>
      </p:sp>
      <p:sp>
        <p:nvSpPr>
          <p:cNvPr id="707" name="Chip0"/>
          <p:cNvSpPr/>
          <p:nvPr/>
        </p:nvSpPr>
        <p:spPr>
          <a:xfrm>
            <a:off x="472470" y="2103120"/>
            <a:ext cx="1234440" cy="1234440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08" name="ChipT0"/>
          <p:cNvSpPr/>
          <p:nvPr/>
        </p:nvSpPr>
        <p:spPr>
          <a:xfrm>
            <a:off x="472470" y="2103120"/>
            <a:ext cx="1234440" cy="123444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t-BR" sz="1800" b="1">
                <a:solidFill>
                  <a:srgbClr val="FFFFFF"/>
                </a:solidFill>
                <a:latin typeface="+mn-lt"/>
              </a:rPr>
              <a:t>4/5</a:t>
            </a: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pt-BR" sz="750" b="1">
                <a:solidFill>
                  <a:srgbClr val="E8D7A8"/>
                </a:solidFill>
                <a:latin typeface="+mn-lt"/>
              </a:rPr>
              <a:t>SEGUNDA-FEIRA</a:t>
            </a:r>
          </a:p>
        </p:txBody>
      </p:sp>
      <p:sp>
        <p:nvSpPr>
          <p:cNvPr id="709" name="Panel0"/>
          <p:cNvSpPr/>
          <p:nvPr/>
        </p:nvSpPr>
        <p:spPr>
          <a:xfrm>
            <a:off x="1783080" y="2103120"/>
            <a:ext cx="9936419" cy="1234440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710" name="Ico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7672" y="2304288"/>
            <a:ext cx="822960" cy="822960"/>
          </a:xfrm>
          <a:prstGeom prst="rect">
            <a:avLst/>
          </a:prstGeom>
        </p:spPr>
      </p:pic>
      <p:sp>
        <p:nvSpPr>
          <p:cNvPr id="711" name="Tit0"/>
          <p:cNvSpPr/>
          <p:nvPr/>
        </p:nvSpPr>
        <p:spPr>
          <a:xfrm>
            <a:off x="2926080" y="2249424"/>
            <a:ext cx="8610539" cy="65836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pt-BR" sz="1150" b="1">
                <a:solidFill>
                  <a:srgbClr val="4D1152"/>
                </a:solidFill>
                <a:latin typeface="+mn-lt"/>
              </a:rPr>
              <a:t>CORREGEDORIA EM DIA — Comunicação institucional responsável: liberdade de expressão, respeito e limites no ambiente de trabalho, com ênfase no combate à intolerância religiosa</a:t>
            </a:r>
          </a:p>
        </p:txBody>
      </p:sp>
      <p:sp>
        <p:nvSpPr>
          <p:cNvPr id="712" name="Sk0"/>
          <p:cNvSpPr/>
          <p:nvPr/>
        </p:nvSpPr>
        <p:spPr>
          <a:xfrm>
            <a:off x="2926080" y="2944368"/>
            <a:ext cx="8610539" cy="29260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pt-BR" sz="1000" b="0">
                <a:solidFill>
                  <a:srgbClr val="CE9622"/>
                </a:solidFill>
                <a:latin typeface="+mn-lt"/>
              </a:rPr>
              <a:t>Professor Caetano Dias Corrêa — UFSC</a:t>
            </a:r>
          </a:p>
        </p:txBody>
      </p:sp>
      <p:sp>
        <p:nvSpPr>
          <p:cNvPr id="713" name="Chip1"/>
          <p:cNvSpPr/>
          <p:nvPr/>
        </p:nvSpPr>
        <p:spPr>
          <a:xfrm>
            <a:off x="472470" y="3538728"/>
            <a:ext cx="1234440" cy="1234440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14" name="ChipT1"/>
          <p:cNvSpPr/>
          <p:nvPr/>
        </p:nvSpPr>
        <p:spPr>
          <a:xfrm>
            <a:off x="472470" y="3538728"/>
            <a:ext cx="1234440" cy="123444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t-BR" sz="1800" b="1">
                <a:solidFill>
                  <a:srgbClr val="FFFFFF"/>
                </a:solidFill>
                <a:latin typeface="+mn-lt"/>
              </a:rPr>
              <a:t>5/5</a:t>
            </a: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pt-BR" sz="750" b="1">
                <a:solidFill>
                  <a:srgbClr val="E8D7A8"/>
                </a:solidFill>
                <a:latin typeface="+mn-lt"/>
              </a:rPr>
              <a:t>TERÇA-FEIRA</a:t>
            </a:r>
          </a:p>
        </p:txBody>
      </p:sp>
      <p:sp>
        <p:nvSpPr>
          <p:cNvPr id="715" name="Panel1"/>
          <p:cNvSpPr/>
          <p:nvPr/>
        </p:nvSpPr>
        <p:spPr>
          <a:xfrm>
            <a:off x="1783080" y="3538728"/>
            <a:ext cx="9936419" cy="1234440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716" name="Ico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7672" y="3739896"/>
            <a:ext cx="822960" cy="822960"/>
          </a:xfrm>
          <a:prstGeom prst="rect">
            <a:avLst/>
          </a:prstGeom>
        </p:spPr>
      </p:pic>
      <p:sp>
        <p:nvSpPr>
          <p:cNvPr id="717" name="Tit1"/>
          <p:cNvSpPr/>
          <p:nvPr/>
        </p:nvSpPr>
        <p:spPr>
          <a:xfrm>
            <a:off x="2926080" y="3685032"/>
            <a:ext cx="8610539" cy="65836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pt-BR" sz="1150" b="1">
                <a:solidFill>
                  <a:srgbClr val="4D1152"/>
                </a:solidFill>
                <a:latin typeface="+mn-lt"/>
              </a:rPr>
              <a:t>Apuração de casos de assédio sexual e outras formas de violência baseada em gênero (VBG) no ambiente institucional</a:t>
            </a:r>
          </a:p>
        </p:txBody>
      </p:sp>
      <p:sp>
        <p:nvSpPr>
          <p:cNvPr id="718" name="Sk1"/>
          <p:cNvSpPr/>
          <p:nvPr/>
        </p:nvSpPr>
        <p:spPr>
          <a:xfrm>
            <a:off x="2926080" y="4379976"/>
            <a:ext cx="8610539" cy="29260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pt-BR" sz="1000" b="0">
                <a:solidFill>
                  <a:srgbClr val="CE9622"/>
                </a:solidFill>
                <a:latin typeface="+mn-lt"/>
              </a:rPr>
              <a:t>Dra. Mayra Cotta</a:t>
            </a:r>
          </a:p>
        </p:txBody>
      </p:sp>
      <p:sp>
        <p:nvSpPr>
          <p:cNvPr id="719" name="Chip2"/>
          <p:cNvSpPr/>
          <p:nvPr/>
        </p:nvSpPr>
        <p:spPr>
          <a:xfrm>
            <a:off x="472470" y="4974336"/>
            <a:ext cx="1234440" cy="1234440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20" name="ChipT2"/>
          <p:cNvSpPr/>
          <p:nvPr/>
        </p:nvSpPr>
        <p:spPr>
          <a:xfrm>
            <a:off x="472470" y="4974336"/>
            <a:ext cx="1234440" cy="123444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t-BR" sz="1800" b="1">
                <a:solidFill>
                  <a:srgbClr val="FFFFFF"/>
                </a:solidFill>
                <a:latin typeface="+mn-lt"/>
              </a:rPr>
              <a:t>8/5</a:t>
            </a:r>
          </a:p>
          <a:p>
            <a:pPr algn="ctr">
              <a:lnSpc>
                <a:spcPct val="100000"/>
              </a:lnSpc>
              <a:spcBef>
                <a:spcPts val="120"/>
              </a:spcBef>
            </a:pPr>
            <a:r>
              <a:rPr lang="pt-BR" sz="750" b="1">
                <a:solidFill>
                  <a:srgbClr val="E8D7A8"/>
                </a:solidFill>
                <a:latin typeface="+mn-lt"/>
              </a:rPr>
              <a:t>SEXTA-FEIRA</a:t>
            </a:r>
          </a:p>
        </p:txBody>
      </p:sp>
      <p:sp>
        <p:nvSpPr>
          <p:cNvPr id="721" name="Panel2"/>
          <p:cNvSpPr/>
          <p:nvPr/>
        </p:nvSpPr>
        <p:spPr>
          <a:xfrm>
            <a:off x="1783080" y="4974336"/>
            <a:ext cx="9936419" cy="1234440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722" name="Ico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7672" y="5175503"/>
            <a:ext cx="822960" cy="822960"/>
          </a:xfrm>
          <a:prstGeom prst="rect">
            <a:avLst/>
          </a:prstGeom>
        </p:spPr>
      </p:pic>
      <p:sp>
        <p:nvSpPr>
          <p:cNvPr id="723" name="Tit2"/>
          <p:cNvSpPr/>
          <p:nvPr/>
        </p:nvSpPr>
        <p:spPr>
          <a:xfrm>
            <a:off x="2926080" y="5120640"/>
            <a:ext cx="8610539" cy="65836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pt-BR" sz="1150" b="1">
                <a:solidFill>
                  <a:srgbClr val="4D1152"/>
                </a:solidFill>
                <a:latin typeface="+mn-lt"/>
              </a:rPr>
              <a:t>Palestra — Ética dos servidores nas eleições 2026</a:t>
            </a:r>
          </a:p>
        </p:txBody>
      </p:sp>
      <p:sp>
        <p:nvSpPr>
          <p:cNvPr id="724" name="Sk2"/>
          <p:cNvSpPr/>
          <p:nvPr/>
        </p:nvSpPr>
        <p:spPr>
          <a:xfrm>
            <a:off x="2926080" y="5815583"/>
            <a:ext cx="8610539" cy="29260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pt-BR" sz="1000" b="0">
                <a:solidFill>
                  <a:srgbClr val="CE9622"/>
                </a:solidFill>
                <a:latin typeface="+mn-lt"/>
              </a:rPr>
              <a:t>Dr. Isaac Kofi Medeiros</a:t>
            </a:r>
          </a:p>
        </p:txBody>
      </p:sp>
      <p:pic>
        <p:nvPicPr>
          <p:cNvPr id="725" name="Logo ENCCO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95278" y="290378"/>
            <a:ext cx="1646142" cy="530714"/>
          </a:xfrm>
          <a:prstGeom prst="rect">
            <a:avLst/>
          </a:prstGeom>
        </p:spPr>
      </p:pic>
      <p:pic>
        <p:nvPicPr>
          <p:cNvPr id="726" name="Faixa rodape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6699056"/>
            <a:ext cx="12191999" cy="1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923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2BCA4D-2EB6-89FF-0774-04F7FBE9A2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Fundo">
            <a:extLst>
              <a:ext uri="{FF2B5EF4-FFF2-40B4-BE49-F238E27FC236}">
                <a16:creationId xmlns:a16="http://schemas.microsoft.com/office/drawing/2014/main" id="{5D098563-9EBA-2D1B-E020-5E7BE08EE7F7}"/>
              </a:ext>
            </a:extLst>
          </p:cNvPr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02" name="Titulo">
            <a:extLst>
              <a:ext uri="{FF2B5EF4-FFF2-40B4-BE49-F238E27FC236}">
                <a16:creationId xmlns:a16="http://schemas.microsoft.com/office/drawing/2014/main" id="{7C503EBA-8442-8012-2272-A36C7CBF6C87}"/>
              </a:ext>
            </a:extLst>
          </p:cNvPr>
          <p:cNvSpPr/>
          <p:nvPr/>
        </p:nvSpPr>
        <p:spPr>
          <a:xfrm>
            <a:off x="800100" y="470001"/>
            <a:ext cx="7498079" cy="54864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2200" b="1">
                <a:solidFill>
                  <a:srgbClr val="4D1152"/>
                </a:solidFill>
                <a:latin typeface="+mn-lt"/>
              </a:rPr>
              <a:t>PAINEL DE CONTROLE DE PRAZOS E ESTOQUE</a:t>
            </a:r>
          </a:p>
        </p:txBody>
      </p:sp>
      <p:sp>
        <p:nvSpPr>
          <p:cNvPr id="703" name="Regua">
            <a:extLst>
              <a:ext uri="{FF2B5EF4-FFF2-40B4-BE49-F238E27FC236}">
                <a16:creationId xmlns:a16="http://schemas.microsoft.com/office/drawing/2014/main" id="{A21E8463-6D92-78D5-FE4B-CCC7D643B27D}"/>
              </a:ext>
            </a:extLst>
          </p:cNvPr>
          <p:cNvSpPr/>
          <p:nvPr/>
        </p:nvSpPr>
        <p:spPr>
          <a:xfrm>
            <a:off x="800100" y="1088136"/>
            <a:ext cx="1298448" cy="64008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04" name="Sub">
            <a:extLst>
              <a:ext uri="{FF2B5EF4-FFF2-40B4-BE49-F238E27FC236}">
                <a16:creationId xmlns:a16="http://schemas.microsoft.com/office/drawing/2014/main" id="{5EFF3567-A17B-7BFE-3ECD-8169FA86B424}"/>
              </a:ext>
            </a:extLst>
          </p:cNvPr>
          <p:cNvSpPr/>
          <p:nvPr/>
        </p:nvSpPr>
        <p:spPr>
          <a:xfrm>
            <a:off x="800100" y="1188720"/>
            <a:ext cx="6858000" cy="530352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150" b="0">
                <a:solidFill>
                  <a:srgbClr val="3B2B40"/>
                </a:solidFill>
                <a:latin typeface="+mn-lt"/>
              </a:rPr>
              <a:t>Monitoramento em tempo real dos prazos e do estoque atual dos procedimentos disciplinares</a:t>
            </a:r>
          </a:p>
        </p:txBody>
      </p:sp>
      <p:sp>
        <p:nvSpPr>
          <p:cNvPr id="707" name="LeftPanel">
            <a:extLst>
              <a:ext uri="{FF2B5EF4-FFF2-40B4-BE49-F238E27FC236}">
                <a16:creationId xmlns:a16="http://schemas.microsoft.com/office/drawing/2014/main" id="{162B9C85-F944-C66B-7B28-E9820840CF48}"/>
              </a:ext>
            </a:extLst>
          </p:cNvPr>
          <p:cNvSpPr/>
          <p:nvPr/>
        </p:nvSpPr>
        <p:spPr>
          <a:xfrm>
            <a:off x="472470" y="2084831"/>
            <a:ext cx="5532120" cy="3291840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708" name="IcOBJETIVO">
            <a:extLst>
              <a:ext uri="{FF2B5EF4-FFF2-40B4-BE49-F238E27FC236}">
                <a16:creationId xmlns:a16="http://schemas.microsoft.com/office/drawing/2014/main" id="{7EFB8311-BFB9-D29E-E3D4-B7BAFCA016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774" y="2231136"/>
            <a:ext cx="566928" cy="566928"/>
          </a:xfrm>
          <a:prstGeom prst="rect">
            <a:avLst/>
          </a:prstGeom>
        </p:spPr>
      </p:pic>
      <p:sp>
        <p:nvSpPr>
          <p:cNvPr id="709" name="LbOBJETIVO">
            <a:extLst>
              <a:ext uri="{FF2B5EF4-FFF2-40B4-BE49-F238E27FC236}">
                <a16:creationId xmlns:a16="http://schemas.microsoft.com/office/drawing/2014/main" id="{37BC81CF-FBF9-1B87-AAF8-E7919B50A7A8}"/>
              </a:ext>
            </a:extLst>
          </p:cNvPr>
          <p:cNvSpPr/>
          <p:nvPr/>
        </p:nvSpPr>
        <p:spPr>
          <a:xfrm>
            <a:off x="1313718" y="2194560"/>
            <a:ext cx="4526279" cy="237744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00" b="1">
                <a:solidFill>
                  <a:srgbClr val="CE9622"/>
                </a:solidFill>
                <a:latin typeface="+mn-lt"/>
              </a:rPr>
              <a:t>OBJETIVO</a:t>
            </a:r>
          </a:p>
        </p:txBody>
      </p:sp>
      <p:sp>
        <p:nvSpPr>
          <p:cNvPr id="710" name="TxOBJETIVO">
            <a:extLst>
              <a:ext uri="{FF2B5EF4-FFF2-40B4-BE49-F238E27FC236}">
                <a16:creationId xmlns:a16="http://schemas.microsoft.com/office/drawing/2014/main" id="{483836B8-29A9-E498-50BB-F271A32FE4C3}"/>
              </a:ext>
            </a:extLst>
          </p:cNvPr>
          <p:cNvSpPr/>
          <p:nvPr/>
        </p:nvSpPr>
        <p:spPr>
          <a:xfrm>
            <a:off x="1313718" y="2432304"/>
            <a:ext cx="4526279" cy="54864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50" b="0">
                <a:solidFill>
                  <a:srgbClr val="3B2B40"/>
                </a:solidFill>
                <a:latin typeface="+mn-lt"/>
              </a:rPr>
              <a:t>Dar transparência e controle gerencial sobre o estoque e os prazos dos procedimentos correcionais do TCE/SC.</a:t>
            </a:r>
          </a:p>
        </p:txBody>
      </p:sp>
      <p:pic>
        <p:nvPicPr>
          <p:cNvPr id="711" name="IcDESENVOLVIMENTO">
            <a:extLst>
              <a:ext uri="{FF2B5EF4-FFF2-40B4-BE49-F238E27FC236}">
                <a16:creationId xmlns:a16="http://schemas.microsoft.com/office/drawing/2014/main" id="{664BFB65-6B9E-15C8-FBC8-F4B808331D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774" y="3054096"/>
            <a:ext cx="566928" cy="566928"/>
          </a:xfrm>
          <a:prstGeom prst="rect">
            <a:avLst/>
          </a:prstGeom>
        </p:spPr>
      </p:pic>
      <p:sp>
        <p:nvSpPr>
          <p:cNvPr id="712" name="LbDESENVOLVIMENTO">
            <a:extLst>
              <a:ext uri="{FF2B5EF4-FFF2-40B4-BE49-F238E27FC236}">
                <a16:creationId xmlns:a16="http://schemas.microsoft.com/office/drawing/2014/main" id="{AF0888ED-AD24-D8E5-DB28-3349FC2B9F9B}"/>
              </a:ext>
            </a:extLst>
          </p:cNvPr>
          <p:cNvSpPr/>
          <p:nvPr/>
        </p:nvSpPr>
        <p:spPr>
          <a:xfrm>
            <a:off x="1313718" y="3017520"/>
            <a:ext cx="4526279" cy="237744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00" b="1">
                <a:solidFill>
                  <a:srgbClr val="CE9622"/>
                </a:solidFill>
                <a:latin typeface="+mn-lt"/>
              </a:rPr>
              <a:t>DESENVOLVIMENTO</a:t>
            </a:r>
          </a:p>
        </p:txBody>
      </p:sp>
      <p:sp>
        <p:nvSpPr>
          <p:cNvPr id="713" name="TxDESENVOLVIMENTO">
            <a:extLst>
              <a:ext uri="{FF2B5EF4-FFF2-40B4-BE49-F238E27FC236}">
                <a16:creationId xmlns:a16="http://schemas.microsoft.com/office/drawing/2014/main" id="{0CC19698-ECD1-201B-B352-0F45D3375103}"/>
              </a:ext>
            </a:extLst>
          </p:cNvPr>
          <p:cNvSpPr/>
          <p:nvPr/>
        </p:nvSpPr>
        <p:spPr>
          <a:xfrm>
            <a:off x="1313718" y="3255263"/>
            <a:ext cx="4526279" cy="54864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50" b="0">
                <a:solidFill>
                  <a:srgbClr val="3B2B40"/>
                </a:solidFill>
                <a:latin typeface="+mn-lt"/>
              </a:rPr>
              <a:t>Painel desenvolvido pela Diretoria de Tecnologia da Informação (DTI) a pedido da Corregedoria-Geral.</a:t>
            </a:r>
          </a:p>
        </p:txBody>
      </p:sp>
      <p:pic>
        <p:nvPicPr>
          <p:cNvPr id="714" name="IcFin">
            <a:extLst>
              <a:ext uri="{FF2B5EF4-FFF2-40B4-BE49-F238E27FC236}">
                <a16:creationId xmlns:a16="http://schemas.microsoft.com/office/drawing/2014/main" id="{57C4F81F-2391-7865-64A3-5B80F1C0B1C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774" y="3931920"/>
            <a:ext cx="566928" cy="566928"/>
          </a:xfrm>
          <a:prstGeom prst="rect">
            <a:avLst/>
          </a:prstGeom>
        </p:spPr>
      </p:pic>
      <p:sp>
        <p:nvSpPr>
          <p:cNvPr id="715" name="LbFin">
            <a:extLst>
              <a:ext uri="{FF2B5EF4-FFF2-40B4-BE49-F238E27FC236}">
                <a16:creationId xmlns:a16="http://schemas.microsoft.com/office/drawing/2014/main" id="{B871E12F-79FE-0F14-4CFF-BAF947832BAA}"/>
              </a:ext>
            </a:extLst>
          </p:cNvPr>
          <p:cNvSpPr/>
          <p:nvPr/>
        </p:nvSpPr>
        <p:spPr>
          <a:xfrm>
            <a:off x="1313718" y="3895344"/>
            <a:ext cx="4526279" cy="237744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00" b="1">
                <a:solidFill>
                  <a:srgbClr val="CE9622"/>
                </a:solidFill>
                <a:latin typeface="+mn-lt"/>
              </a:rPr>
              <a:t>FINALIDADES</a:t>
            </a:r>
          </a:p>
        </p:txBody>
      </p:sp>
      <p:sp>
        <p:nvSpPr>
          <p:cNvPr id="716" name="TxFin">
            <a:extLst>
              <a:ext uri="{FF2B5EF4-FFF2-40B4-BE49-F238E27FC236}">
                <a16:creationId xmlns:a16="http://schemas.microsoft.com/office/drawing/2014/main" id="{9C7F7557-8245-B65D-F6DF-09CEC87D2B4D}"/>
              </a:ext>
            </a:extLst>
          </p:cNvPr>
          <p:cNvSpPr/>
          <p:nvPr/>
        </p:nvSpPr>
        <p:spPr>
          <a:xfrm>
            <a:off x="1313718" y="4133087"/>
            <a:ext cx="4526279" cy="1170432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marL="150000" indent="-150000" algn="l">
              <a:lnSpc>
                <a:spcPct val="100000"/>
              </a:lnSpc>
              <a:spcBef>
                <a:spcPts val="0"/>
              </a:spcBef>
              <a:buClr>
                <a:srgbClr val="CE9622"/>
              </a:buClr>
              <a:buChar char="•"/>
            </a:pPr>
            <a:r>
              <a:rPr lang="pt-BR" sz="1000" b="0">
                <a:solidFill>
                  <a:srgbClr val="3B2B40"/>
                </a:solidFill>
                <a:latin typeface="+mn-lt"/>
              </a:rPr>
              <a:t>Acompanhar o estoque atual de procedimentos por fase</a:t>
            </a:r>
          </a:p>
          <a:p>
            <a:pPr marL="150000" indent="-150000" algn="l">
              <a:lnSpc>
                <a:spcPct val="100000"/>
              </a:lnSpc>
              <a:spcBef>
                <a:spcPts val="0"/>
              </a:spcBef>
              <a:buClr>
                <a:srgbClr val="CE9622"/>
              </a:buClr>
              <a:buChar char="•"/>
            </a:pPr>
            <a:r>
              <a:rPr lang="pt-BR" sz="1000" b="0">
                <a:solidFill>
                  <a:srgbClr val="3B2B40"/>
                </a:solidFill>
                <a:latin typeface="+mn-lt"/>
              </a:rPr>
              <a:t>Monitorar prazos e alertar sobre vencimentos</a:t>
            </a:r>
          </a:p>
          <a:p>
            <a:pPr marL="150000" indent="-150000" algn="l">
              <a:lnSpc>
                <a:spcPct val="100000"/>
              </a:lnSpc>
              <a:spcBef>
                <a:spcPts val="0"/>
              </a:spcBef>
              <a:buClr>
                <a:srgbClr val="CE9622"/>
              </a:buClr>
              <a:buChar char="•"/>
            </a:pPr>
            <a:r>
              <a:rPr lang="pt-BR" sz="1000" b="0">
                <a:solidFill>
                  <a:srgbClr val="3B2B40"/>
                </a:solidFill>
                <a:latin typeface="+mn-lt"/>
              </a:rPr>
              <a:t>Identificar gargalos e apoiar a priorização</a:t>
            </a:r>
          </a:p>
          <a:p>
            <a:pPr marL="150000" indent="-150000" algn="l">
              <a:lnSpc>
                <a:spcPct val="100000"/>
              </a:lnSpc>
              <a:spcBef>
                <a:spcPts val="0"/>
              </a:spcBef>
              <a:buClr>
                <a:srgbClr val="CE9622"/>
              </a:buClr>
              <a:buChar char="•"/>
            </a:pPr>
            <a:r>
              <a:rPr lang="pt-BR" sz="1000" b="0">
                <a:solidFill>
                  <a:srgbClr val="3B2B40"/>
                </a:solidFill>
                <a:latin typeface="+mn-lt"/>
              </a:rPr>
              <a:t>Subsidiar decisões com dados atualizados</a:t>
            </a:r>
          </a:p>
        </p:txBody>
      </p:sp>
      <p:sp>
        <p:nvSpPr>
          <p:cNvPr id="717" name="C0">
            <a:extLst>
              <a:ext uri="{FF2B5EF4-FFF2-40B4-BE49-F238E27FC236}">
                <a16:creationId xmlns:a16="http://schemas.microsoft.com/office/drawing/2014/main" id="{BECE8FB9-CCD4-BDA9-6DEC-A38D88D17810}"/>
              </a:ext>
            </a:extLst>
          </p:cNvPr>
          <p:cNvSpPr/>
          <p:nvPr/>
        </p:nvSpPr>
        <p:spPr>
          <a:xfrm>
            <a:off x="6263640" y="2084831"/>
            <a:ext cx="1696699" cy="1874519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18" name="CH0">
            <a:extLst>
              <a:ext uri="{FF2B5EF4-FFF2-40B4-BE49-F238E27FC236}">
                <a16:creationId xmlns:a16="http://schemas.microsoft.com/office/drawing/2014/main" id="{D421D630-B7C9-99E5-5D7D-D306029298AA}"/>
              </a:ext>
            </a:extLst>
          </p:cNvPr>
          <p:cNvSpPr/>
          <p:nvPr/>
        </p:nvSpPr>
        <p:spPr>
          <a:xfrm>
            <a:off x="6263640" y="2084831"/>
            <a:ext cx="1696699" cy="384048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19" name="CHT0">
            <a:extLst>
              <a:ext uri="{FF2B5EF4-FFF2-40B4-BE49-F238E27FC236}">
                <a16:creationId xmlns:a16="http://schemas.microsoft.com/office/drawing/2014/main" id="{FAC37061-087B-497B-BC8E-39BCAFA74D63}"/>
              </a:ext>
            </a:extLst>
          </p:cNvPr>
          <p:cNvSpPr/>
          <p:nvPr/>
        </p:nvSpPr>
        <p:spPr>
          <a:xfrm>
            <a:off x="6263640" y="2084831"/>
            <a:ext cx="1696699" cy="38404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00" b="1">
                <a:solidFill>
                  <a:srgbClr val="FFFFFF"/>
                </a:solidFill>
                <a:latin typeface="+mn-lt"/>
              </a:rPr>
              <a:t>DESAFIO</a:t>
            </a:r>
          </a:p>
        </p:txBody>
      </p:sp>
      <p:pic>
        <p:nvPicPr>
          <p:cNvPr id="720" name="CI0">
            <a:extLst>
              <a:ext uri="{FF2B5EF4-FFF2-40B4-BE49-F238E27FC236}">
                <a16:creationId xmlns:a16="http://schemas.microsoft.com/office/drawing/2014/main" id="{C6C92B7A-B29F-DF75-4812-C1AD432107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8525" y="2596896"/>
            <a:ext cx="566928" cy="566928"/>
          </a:xfrm>
          <a:prstGeom prst="rect">
            <a:avLst/>
          </a:prstGeom>
        </p:spPr>
      </p:pic>
      <p:sp>
        <p:nvSpPr>
          <p:cNvPr id="721" name="CT0">
            <a:extLst>
              <a:ext uri="{FF2B5EF4-FFF2-40B4-BE49-F238E27FC236}">
                <a16:creationId xmlns:a16="http://schemas.microsoft.com/office/drawing/2014/main" id="{2C6867BC-7C4A-8201-DDDB-7F77F3E6D842}"/>
              </a:ext>
            </a:extLst>
          </p:cNvPr>
          <p:cNvSpPr/>
          <p:nvPr/>
        </p:nvSpPr>
        <p:spPr>
          <a:xfrm>
            <a:off x="6355079" y="3218688"/>
            <a:ext cx="1513819" cy="65836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950" b="0">
                <a:solidFill>
                  <a:srgbClr val="3B2B40"/>
                </a:solidFill>
                <a:latin typeface="+mn-lt"/>
              </a:rPr>
              <a:t>Falta de visibilidade sobre prazos e estoque</a:t>
            </a:r>
          </a:p>
        </p:txBody>
      </p:sp>
      <p:sp>
        <p:nvSpPr>
          <p:cNvPr id="722" name="C1">
            <a:extLst>
              <a:ext uri="{FF2B5EF4-FFF2-40B4-BE49-F238E27FC236}">
                <a16:creationId xmlns:a16="http://schemas.microsoft.com/office/drawing/2014/main" id="{78062BB7-C9ED-D3E6-A12D-DC8F89E3B679}"/>
              </a:ext>
            </a:extLst>
          </p:cNvPr>
          <p:cNvSpPr/>
          <p:nvPr/>
        </p:nvSpPr>
        <p:spPr>
          <a:xfrm>
            <a:off x="8143219" y="2084831"/>
            <a:ext cx="1696699" cy="1874519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23" name="CH1">
            <a:extLst>
              <a:ext uri="{FF2B5EF4-FFF2-40B4-BE49-F238E27FC236}">
                <a16:creationId xmlns:a16="http://schemas.microsoft.com/office/drawing/2014/main" id="{1F3EC7BA-835A-C9F4-11BF-3BA6841F3BD8}"/>
              </a:ext>
            </a:extLst>
          </p:cNvPr>
          <p:cNvSpPr/>
          <p:nvPr/>
        </p:nvSpPr>
        <p:spPr>
          <a:xfrm>
            <a:off x="8143219" y="2084831"/>
            <a:ext cx="1696699" cy="384048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24" name="CHT1">
            <a:extLst>
              <a:ext uri="{FF2B5EF4-FFF2-40B4-BE49-F238E27FC236}">
                <a16:creationId xmlns:a16="http://schemas.microsoft.com/office/drawing/2014/main" id="{E5460898-B628-A5FE-043C-784AED277850}"/>
              </a:ext>
            </a:extLst>
          </p:cNvPr>
          <p:cNvSpPr/>
          <p:nvPr/>
        </p:nvSpPr>
        <p:spPr>
          <a:xfrm>
            <a:off x="8143219" y="2084831"/>
            <a:ext cx="1696699" cy="38404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00" b="1">
                <a:solidFill>
                  <a:srgbClr val="FFFFFF"/>
                </a:solidFill>
                <a:latin typeface="+mn-lt"/>
              </a:rPr>
              <a:t>SOLUÇÃO</a:t>
            </a:r>
          </a:p>
        </p:txBody>
      </p:sp>
      <p:pic>
        <p:nvPicPr>
          <p:cNvPr id="725" name="CI1">
            <a:extLst>
              <a:ext uri="{FF2B5EF4-FFF2-40B4-BE49-F238E27FC236}">
                <a16:creationId xmlns:a16="http://schemas.microsoft.com/office/drawing/2014/main" id="{F289AA4C-6CC4-FAE9-3F09-F013B486C5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8105" y="2596896"/>
            <a:ext cx="566928" cy="566928"/>
          </a:xfrm>
          <a:prstGeom prst="rect">
            <a:avLst/>
          </a:prstGeom>
        </p:spPr>
      </p:pic>
      <p:sp>
        <p:nvSpPr>
          <p:cNvPr id="726" name="CT1">
            <a:extLst>
              <a:ext uri="{FF2B5EF4-FFF2-40B4-BE49-F238E27FC236}">
                <a16:creationId xmlns:a16="http://schemas.microsoft.com/office/drawing/2014/main" id="{6A47B7DA-8204-2139-C203-FD3EE18C5385}"/>
              </a:ext>
            </a:extLst>
          </p:cNvPr>
          <p:cNvSpPr/>
          <p:nvPr/>
        </p:nvSpPr>
        <p:spPr>
          <a:xfrm>
            <a:off x="8234659" y="3218688"/>
            <a:ext cx="1513819" cy="65836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950" b="0">
                <a:solidFill>
                  <a:srgbClr val="3B2B40"/>
                </a:solidFill>
                <a:latin typeface="+mn-lt"/>
              </a:rPr>
              <a:t>Painel de Controle de Prazos e Estoque</a:t>
            </a:r>
          </a:p>
        </p:txBody>
      </p:sp>
      <p:sp>
        <p:nvSpPr>
          <p:cNvPr id="727" name="Arr1">
            <a:extLst>
              <a:ext uri="{FF2B5EF4-FFF2-40B4-BE49-F238E27FC236}">
                <a16:creationId xmlns:a16="http://schemas.microsoft.com/office/drawing/2014/main" id="{D2C61221-6C82-5120-9769-3F9779C82DE3}"/>
              </a:ext>
            </a:extLst>
          </p:cNvPr>
          <p:cNvSpPr/>
          <p:nvPr/>
        </p:nvSpPr>
        <p:spPr>
          <a:xfrm>
            <a:off x="7942051" y="2834640"/>
            <a:ext cx="219456" cy="27432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 lnSpcReduction="10000"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600" b="1">
                <a:solidFill>
                  <a:srgbClr val="CE9622"/>
                </a:solidFill>
                <a:latin typeface="+mn-lt"/>
              </a:rPr>
              <a:t>›</a:t>
            </a:r>
          </a:p>
        </p:txBody>
      </p:sp>
      <p:sp>
        <p:nvSpPr>
          <p:cNvPr id="728" name="C2">
            <a:extLst>
              <a:ext uri="{FF2B5EF4-FFF2-40B4-BE49-F238E27FC236}">
                <a16:creationId xmlns:a16="http://schemas.microsoft.com/office/drawing/2014/main" id="{39C833B0-F091-0668-B1A6-08E09B7E5F9F}"/>
              </a:ext>
            </a:extLst>
          </p:cNvPr>
          <p:cNvSpPr/>
          <p:nvPr/>
        </p:nvSpPr>
        <p:spPr>
          <a:xfrm>
            <a:off x="10022799" y="2084831"/>
            <a:ext cx="1696699" cy="1874519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29" name="CH2">
            <a:extLst>
              <a:ext uri="{FF2B5EF4-FFF2-40B4-BE49-F238E27FC236}">
                <a16:creationId xmlns:a16="http://schemas.microsoft.com/office/drawing/2014/main" id="{8F4F5BC9-BCE6-D193-945E-12B33DB91B46}"/>
              </a:ext>
            </a:extLst>
          </p:cNvPr>
          <p:cNvSpPr/>
          <p:nvPr/>
        </p:nvSpPr>
        <p:spPr>
          <a:xfrm>
            <a:off x="10022799" y="2084831"/>
            <a:ext cx="1696699" cy="384048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30" name="CHT2">
            <a:extLst>
              <a:ext uri="{FF2B5EF4-FFF2-40B4-BE49-F238E27FC236}">
                <a16:creationId xmlns:a16="http://schemas.microsoft.com/office/drawing/2014/main" id="{B1A79954-22A0-E076-04EA-8F5B8B6A078B}"/>
              </a:ext>
            </a:extLst>
          </p:cNvPr>
          <p:cNvSpPr/>
          <p:nvPr/>
        </p:nvSpPr>
        <p:spPr>
          <a:xfrm>
            <a:off x="10022799" y="2084831"/>
            <a:ext cx="1696699" cy="38404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00" b="1">
                <a:solidFill>
                  <a:srgbClr val="FFFFFF"/>
                </a:solidFill>
                <a:latin typeface="+mn-lt"/>
              </a:rPr>
              <a:t>RESULTADO</a:t>
            </a:r>
          </a:p>
        </p:txBody>
      </p:sp>
      <p:pic>
        <p:nvPicPr>
          <p:cNvPr id="731" name="CI2">
            <a:extLst>
              <a:ext uri="{FF2B5EF4-FFF2-40B4-BE49-F238E27FC236}">
                <a16:creationId xmlns:a16="http://schemas.microsoft.com/office/drawing/2014/main" id="{E6ABFFA8-1B71-5B06-451F-58BEAD8974A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87685" y="2596896"/>
            <a:ext cx="566928" cy="566928"/>
          </a:xfrm>
          <a:prstGeom prst="rect">
            <a:avLst/>
          </a:prstGeom>
        </p:spPr>
      </p:pic>
      <p:sp>
        <p:nvSpPr>
          <p:cNvPr id="732" name="CT2">
            <a:extLst>
              <a:ext uri="{FF2B5EF4-FFF2-40B4-BE49-F238E27FC236}">
                <a16:creationId xmlns:a16="http://schemas.microsoft.com/office/drawing/2014/main" id="{FF79720E-29BB-B393-DEE7-2FF487D2D6D0}"/>
              </a:ext>
            </a:extLst>
          </p:cNvPr>
          <p:cNvSpPr/>
          <p:nvPr/>
        </p:nvSpPr>
        <p:spPr>
          <a:xfrm>
            <a:off x="10114239" y="3218688"/>
            <a:ext cx="1513819" cy="65836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950" b="0">
                <a:solidFill>
                  <a:srgbClr val="3B2B40"/>
                </a:solidFill>
                <a:latin typeface="+mn-lt"/>
              </a:rPr>
              <a:t>Gestão tempestiva, previsibilidade e redução de prazos</a:t>
            </a:r>
          </a:p>
        </p:txBody>
      </p:sp>
      <p:sp>
        <p:nvSpPr>
          <p:cNvPr id="733" name="Arr2">
            <a:extLst>
              <a:ext uri="{FF2B5EF4-FFF2-40B4-BE49-F238E27FC236}">
                <a16:creationId xmlns:a16="http://schemas.microsoft.com/office/drawing/2014/main" id="{C7DD9752-69C2-8CE0-8739-22F870FDB10A}"/>
              </a:ext>
            </a:extLst>
          </p:cNvPr>
          <p:cNvSpPr/>
          <p:nvPr/>
        </p:nvSpPr>
        <p:spPr>
          <a:xfrm>
            <a:off x="9821631" y="2834640"/>
            <a:ext cx="219456" cy="27432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 lnSpcReduction="10000"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600" b="1">
                <a:solidFill>
                  <a:srgbClr val="CE9622"/>
                </a:solidFill>
                <a:latin typeface="+mn-lt"/>
              </a:rPr>
              <a:t>›</a:t>
            </a:r>
          </a:p>
        </p:txBody>
      </p:sp>
      <p:sp>
        <p:nvSpPr>
          <p:cNvPr id="734" name="RefP">
            <a:extLst>
              <a:ext uri="{FF2B5EF4-FFF2-40B4-BE49-F238E27FC236}">
                <a16:creationId xmlns:a16="http://schemas.microsoft.com/office/drawing/2014/main" id="{D2979775-5F79-7496-7DAE-7BC3621E6C9C}"/>
              </a:ext>
            </a:extLst>
          </p:cNvPr>
          <p:cNvSpPr/>
          <p:nvPr/>
        </p:nvSpPr>
        <p:spPr>
          <a:xfrm>
            <a:off x="6263640" y="4160520"/>
            <a:ext cx="5455859" cy="1216152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35" name="RefT">
            <a:extLst>
              <a:ext uri="{FF2B5EF4-FFF2-40B4-BE49-F238E27FC236}">
                <a16:creationId xmlns:a16="http://schemas.microsoft.com/office/drawing/2014/main" id="{31EFC541-69E6-19C9-4504-7A7782169E51}"/>
              </a:ext>
            </a:extLst>
          </p:cNvPr>
          <p:cNvSpPr/>
          <p:nvPr/>
        </p:nvSpPr>
        <p:spPr>
          <a:xfrm>
            <a:off x="6263640" y="4224528"/>
            <a:ext cx="5455859" cy="27432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950" b="1">
                <a:solidFill>
                  <a:srgbClr val="4D1152"/>
                </a:solidFill>
                <a:latin typeface="+mn-lt"/>
              </a:rPr>
              <a:t>BASES DE INFORMAÇÃO</a:t>
            </a:r>
          </a:p>
        </p:txBody>
      </p:sp>
      <p:sp>
        <p:nvSpPr>
          <p:cNvPr id="736" name="Rf0">
            <a:extLst>
              <a:ext uri="{FF2B5EF4-FFF2-40B4-BE49-F238E27FC236}">
                <a16:creationId xmlns:a16="http://schemas.microsoft.com/office/drawing/2014/main" id="{5F59A960-7C06-146F-AF45-4E1B9760D304}"/>
              </a:ext>
            </a:extLst>
          </p:cNvPr>
          <p:cNvSpPr/>
          <p:nvPr/>
        </p:nvSpPr>
        <p:spPr>
          <a:xfrm>
            <a:off x="6263640" y="4526280"/>
            <a:ext cx="1818619" cy="73152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900" b="0">
                <a:solidFill>
                  <a:srgbClr val="3B2B40"/>
                </a:solidFill>
                <a:latin typeface="+mn-lt"/>
              </a:rPr>
              <a:t>Sistemas internos do TCE/SC</a:t>
            </a:r>
          </a:p>
        </p:txBody>
      </p:sp>
      <p:sp>
        <p:nvSpPr>
          <p:cNvPr id="737" name="Rf1">
            <a:extLst>
              <a:ext uri="{FF2B5EF4-FFF2-40B4-BE49-F238E27FC236}">
                <a16:creationId xmlns:a16="http://schemas.microsoft.com/office/drawing/2014/main" id="{C45E7397-4FCA-6F1C-29C6-626DCCAD7273}"/>
              </a:ext>
            </a:extLst>
          </p:cNvPr>
          <p:cNvSpPr/>
          <p:nvPr/>
        </p:nvSpPr>
        <p:spPr>
          <a:xfrm>
            <a:off x="8082259" y="4526280"/>
            <a:ext cx="1818619" cy="73152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900" b="0">
                <a:solidFill>
                  <a:srgbClr val="3B2B40"/>
                </a:solidFill>
                <a:latin typeface="+mn-lt"/>
              </a:rPr>
              <a:t>Registros da Corregedoria-Geral</a:t>
            </a:r>
          </a:p>
        </p:txBody>
      </p:sp>
      <p:sp>
        <p:nvSpPr>
          <p:cNvPr id="738" name="RSep1">
            <a:extLst>
              <a:ext uri="{FF2B5EF4-FFF2-40B4-BE49-F238E27FC236}">
                <a16:creationId xmlns:a16="http://schemas.microsoft.com/office/drawing/2014/main" id="{95FC162F-D1C3-DA13-AE82-B3EEF425C065}"/>
              </a:ext>
            </a:extLst>
          </p:cNvPr>
          <p:cNvSpPr/>
          <p:nvPr/>
        </p:nvSpPr>
        <p:spPr>
          <a:xfrm>
            <a:off x="8082259" y="4617720"/>
            <a:ext cx="10972" cy="502920"/>
          </a:xfrm>
          <a:prstGeom prst="rect">
            <a:avLst/>
          </a:prstGeom>
          <a:solidFill>
            <a:srgbClr val="D9C9DE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39" name="Rf2">
            <a:extLst>
              <a:ext uri="{FF2B5EF4-FFF2-40B4-BE49-F238E27FC236}">
                <a16:creationId xmlns:a16="http://schemas.microsoft.com/office/drawing/2014/main" id="{CF90B516-FFAC-26FE-9126-6B2F65C0CC09}"/>
              </a:ext>
            </a:extLst>
          </p:cNvPr>
          <p:cNvSpPr/>
          <p:nvPr/>
        </p:nvSpPr>
        <p:spPr>
          <a:xfrm>
            <a:off x="9900879" y="4526280"/>
            <a:ext cx="1818619" cy="73152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900" b="0">
                <a:solidFill>
                  <a:srgbClr val="3B2B40"/>
                </a:solidFill>
                <a:latin typeface="+mn-lt"/>
              </a:rPr>
              <a:t>Indicadores de prazos e produtividade</a:t>
            </a:r>
          </a:p>
        </p:txBody>
      </p:sp>
      <p:sp>
        <p:nvSpPr>
          <p:cNvPr id="740" name="RSep2">
            <a:extLst>
              <a:ext uri="{FF2B5EF4-FFF2-40B4-BE49-F238E27FC236}">
                <a16:creationId xmlns:a16="http://schemas.microsoft.com/office/drawing/2014/main" id="{2F019790-BB81-CEDE-00AE-462856C8DF8F}"/>
              </a:ext>
            </a:extLst>
          </p:cNvPr>
          <p:cNvSpPr/>
          <p:nvPr/>
        </p:nvSpPr>
        <p:spPr>
          <a:xfrm>
            <a:off x="9900879" y="4617720"/>
            <a:ext cx="10972" cy="502920"/>
          </a:xfrm>
          <a:prstGeom prst="rect">
            <a:avLst/>
          </a:prstGeom>
          <a:solidFill>
            <a:srgbClr val="D9C9DE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41" name="Quote">
            <a:extLst>
              <a:ext uri="{FF2B5EF4-FFF2-40B4-BE49-F238E27FC236}">
                <a16:creationId xmlns:a16="http://schemas.microsoft.com/office/drawing/2014/main" id="{458BB54E-027E-1F84-C8CD-12202E81CC88}"/>
              </a:ext>
            </a:extLst>
          </p:cNvPr>
          <p:cNvSpPr/>
          <p:nvPr/>
        </p:nvSpPr>
        <p:spPr>
          <a:xfrm>
            <a:off x="472470" y="5504688"/>
            <a:ext cx="11216579" cy="658368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42" name="QuoteT">
            <a:extLst>
              <a:ext uri="{FF2B5EF4-FFF2-40B4-BE49-F238E27FC236}">
                <a16:creationId xmlns:a16="http://schemas.microsoft.com/office/drawing/2014/main" id="{0096DBE1-AFE3-1B2C-5338-937A18DB9358}"/>
              </a:ext>
            </a:extLst>
          </p:cNvPr>
          <p:cNvSpPr/>
          <p:nvPr/>
        </p:nvSpPr>
        <p:spPr>
          <a:xfrm>
            <a:off x="472470" y="5504688"/>
            <a:ext cx="11216579" cy="65836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150" b="1">
                <a:solidFill>
                  <a:srgbClr val="FFFFFF"/>
                </a:solidFill>
                <a:latin typeface="+mn-lt"/>
              </a:rPr>
              <a:t>Um painel gerencial que reúne, em uma única visão, o estoque atual e os prazos de cada procedimento.</a:t>
            </a:r>
          </a:p>
        </p:txBody>
      </p:sp>
      <p:pic>
        <p:nvPicPr>
          <p:cNvPr id="743" name="Logo ENCCO">
            <a:extLst>
              <a:ext uri="{FF2B5EF4-FFF2-40B4-BE49-F238E27FC236}">
                <a16:creationId xmlns:a16="http://schemas.microsoft.com/office/drawing/2014/main" id="{E59CFED1-FACB-D511-3E03-5EBF86922C5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95278" y="290378"/>
            <a:ext cx="1646142" cy="530714"/>
          </a:xfrm>
          <a:prstGeom prst="rect">
            <a:avLst/>
          </a:prstGeom>
        </p:spPr>
      </p:pic>
      <p:pic>
        <p:nvPicPr>
          <p:cNvPr id="744" name="Faixa rodape">
            <a:extLst>
              <a:ext uri="{FF2B5EF4-FFF2-40B4-BE49-F238E27FC236}">
                <a16:creationId xmlns:a16="http://schemas.microsoft.com/office/drawing/2014/main" id="{2CEA64F2-47B9-3B00-4880-E8888388914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6699056"/>
            <a:ext cx="12191999" cy="165100"/>
          </a:xfrm>
          <a:prstGeom prst="rect">
            <a:avLst/>
          </a:prstGeom>
        </p:spPr>
      </p:pic>
      <p:sp>
        <p:nvSpPr>
          <p:cNvPr id="660" name="BadgeGlow">
            <a:extLst>
              <a:ext uri="{FF2B5EF4-FFF2-40B4-BE49-F238E27FC236}">
                <a16:creationId xmlns:a16="http://schemas.microsoft.com/office/drawing/2014/main" id="{B66B54E4-8495-7A4C-2DB3-FE201B3BF7E1}"/>
              </a:ext>
            </a:extLst>
          </p:cNvPr>
          <p:cNvSpPr/>
          <p:nvPr/>
        </p:nvSpPr>
        <p:spPr>
          <a:xfrm>
            <a:off x="7534656" y="813815"/>
            <a:ext cx="4239798" cy="1024128"/>
          </a:xfrm>
          <a:prstGeom prst="roundRect">
            <a:avLst/>
          </a:prstGeom>
          <a:solidFill>
            <a:srgbClr val="E7D4A6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61" name="Badge">
            <a:extLst>
              <a:ext uri="{FF2B5EF4-FFF2-40B4-BE49-F238E27FC236}">
                <a16:creationId xmlns:a16="http://schemas.microsoft.com/office/drawing/2014/main" id="{C74A9D9A-452B-E087-A003-5D36E97F50E4}"/>
              </a:ext>
            </a:extLst>
          </p:cNvPr>
          <p:cNvSpPr/>
          <p:nvPr/>
        </p:nvSpPr>
        <p:spPr>
          <a:xfrm>
            <a:off x="7589520" y="868680"/>
            <a:ext cx="4130070" cy="914400"/>
          </a:xfrm>
          <a:prstGeom prst="round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62" name="BadgeAccent">
            <a:extLst>
              <a:ext uri="{FF2B5EF4-FFF2-40B4-BE49-F238E27FC236}">
                <a16:creationId xmlns:a16="http://schemas.microsoft.com/office/drawing/2014/main" id="{F78ABBDC-DC8D-D965-B4F2-A09E967C87DB}"/>
              </a:ext>
            </a:extLst>
          </p:cNvPr>
          <p:cNvSpPr/>
          <p:nvPr/>
        </p:nvSpPr>
        <p:spPr>
          <a:xfrm>
            <a:off x="7589520" y="1691639"/>
            <a:ext cx="4130070" cy="91440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663" name="IconeFoguete">
            <a:extLst>
              <a:ext uri="{FF2B5EF4-FFF2-40B4-BE49-F238E27FC236}">
                <a16:creationId xmlns:a16="http://schemas.microsoft.com/office/drawing/2014/main" id="{42DD74D5-82E1-6C05-D6E7-8E3ACDF84DC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72400" y="1014983"/>
            <a:ext cx="566928" cy="566928"/>
          </a:xfrm>
          <a:prstGeom prst="rect">
            <a:avLst/>
          </a:prstGeom>
        </p:spPr>
      </p:pic>
      <p:sp>
        <p:nvSpPr>
          <p:cNvPr id="664" name="BadgeT">
            <a:extLst>
              <a:ext uri="{FF2B5EF4-FFF2-40B4-BE49-F238E27FC236}">
                <a16:creationId xmlns:a16="http://schemas.microsoft.com/office/drawing/2014/main" id="{960AC05C-2B74-F662-4571-2598E80964A0}"/>
              </a:ext>
            </a:extLst>
          </p:cNvPr>
          <p:cNvSpPr/>
          <p:nvPr/>
        </p:nvSpPr>
        <p:spPr>
          <a:xfrm>
            <a:off x="8458200" y="960120"/>
            <a:ext cx="3124230" cy="68580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500" b="1">
                <a:solidFill>
                  <a:srgbClr val="FFFFFF"/>
                </a:solidFill>
                <a:latin typeface="+mn-lt"/>
              </a:rPr>
              <a:t>LANÇAMENTO EM BREVE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500" b="1">
                <a:solidFill>
                  <a:srgbClr val="FFFFFF"/>
                </a:solidFill>
                <a:latin typeface="+mn-lt"/>
              </a:rPr>
              <a:t>Painel em desenvolvimento</a:t>
            </a:r>
            <a:endParaRPr lang="pt-BR" sz="900" b="0">
              <a:solidFill>
                <a:srgbClr val="E7D4A6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084426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AC9FFD-E6CD-4180-ACFE-02059D17B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Fundo">
            <a:extLst>
              <a:ext uri="{FF2B5EF4-FFF2-40B4-BE49-F238E27FC236}">
                <a16:creationId xmlns:a16="http://schemas.microsoft.com/office/drawing/2014/main" id="{AC13F51F-F67D-42A0-A76D-DE845E203156}"/>
              </a:ext>
            </a:extLst>
          </p:cNvPr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02" name="Titulo">
            <a:extLst>
              <a:ext uri="{FF2B5EF4-FFF2-40B4-BE49-F238E27FC236}">
                <a16:creationId xmlns:a16="http://schemas.microsoft.com/office/drawing/2014/main" id="{32602D4D-B293-4195-9230-AB37A76DCC03}"/>
              </a:ext>
            </a:extLst>
          </p:cNvPr>
          <p:cNvSpPr/>
          <p:nvPr/>
        </p:nvSpPr>
        <p:spPr>
          <a:xfrm>
            <a:off x="800100" y="470001"/>
            <a:ext cx="7498079" cy="54864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2200" b="1">
                <a:solidFill>
                  <a:srgbClr val="4D1152"/>
                </a:solidFill>
                <a:latin typeface="+mn-lt"/>
              </a:rPr>
              <a:t>PAINEL DE CONTROLE DE PRAZOS E ESTOQUE</a:t>
            </a:r>
          </a:p>
        </p:txBody>
      </p:sp>
      <p:sp>
        <p:nvSpPr>
          <p:cNvPr id="703" name="Regua">
            <a:extLst>
              <a:ext uri="{FF2B5EF4-FFF2-40B4-BE49-F238E27FC236}">
                <a16:creationId xmlns:a16="http://schemas.microsoft.com/office/drawing/2014/main" id="{14AF40A8-5F99-42D1-A30B-2EA4633D936F}"/>
              </a:ext>
            </a:extLst>
          </p:cNvPr>
          <p:cNvSpPr/>
          <p:nvPr/>
        </p:nvSpPr>
        <p:spPr>
          <a:xfrm>
            <a:off x="800100" y="1088136"/>
            <a:ext cx="1298448" cy="64008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04" name="Sub">
            <a:extLst>
              <a:ext uri="{FF2B5EF4-FFF2-40B4-BE49-F238E27FC236}">
                <a16:creationId xmlns:a16="http://schemas.microsoft.com/office/drawing/2014/main" id="{3DD6A0A6-2E6E-4D17-9201-91BE0221C0E2}"/>
              </a:ext>
            </a:extLst>
          </p:cNvPr>
          <p:cNvSpPr/>
          <p:nvPr/>
        </p:nvSpPr>
        <p:spPr>
          <a:xfrm>
            <a:off x="800100" y="1188720"/>
            <a:ext cx="6858000" cy="530352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150" b="0">
                <a:solidFill>
                  <a:srgbClr val="3B2B40"/>
                </a:solidFill>
                <a:latin typeface="+mn-lt"/>
              </a:rPr>
              <a:t>Visão do painel: quantidade de processos e prazos por lotação e estoque total</a:t>
            </a:r>
          </a:p>
        </p:txBody>
      </p:sp>
      <p:sp>
        <p:nvSpPr>
          <p:cNvPr id="760" name="MoldurePainel"/>
          <p:cNvSpPr/>
          <p:nvPr/>
        </p:nvSpPr>
        <p:spPr>
          <a:xfrm>
            <a:off x="640080" y="1854280"/>
            <a:ext cx="10911809" cy="2907479"/>
          </a:xfrm>
          <a:prstGeom prst="rect">
            <a:avLst/>
          </a:prstGeom>
          <a:solidFill>
            <a:srgbClr val="F3EFF5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endParaRPr/>
          </a:p>
        </p:txBody>
      </p:sp>
      <p:pic>
        <p:nvPicPr>
          <p:cNvPr id="761" name="PainelPrazosEstoqu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834" y="1900000"/>
            <a:ext cx="10614300" cy="2816039"/>
          </a:xfrm>
          <a:prstGeom prst="rect">
            <a:avLst/>
          </a:prstGeom>
        </p:spPr>
      </p:pic>
      <p:sp>
        <p:nvSpPr>
          <p:cNvPr id="762" name="Legenda"/>
          <p:cNvSpPr/>
          <p:nvPr/>
        </p:nvSpPr>
        <p:spPr>
          <a:xfrm>
            <a:off x="685800" y="4786039"/>
            <a:ext cx="10820369" cy="26000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00" b="0">
                <a:solidFill>
                  <a:srgbClr val="3B2B40"/>
                </a:solidFill>
                <a:latin typeface="+mn-lt"/>
              </a:rPr>
              <a:t>Painel desenvolvido pela DTI a pedido da Corregedoria-Geral — imagem captada em 28/8/2026.</a:t>
            </a:r>
          </a:p>
        </p:txBody>
      </p:sp>
      <p:sp>
        <p:nvSpPr>
          <p:cNvPr id="763" name="Destaque"/>
          <p:cNvSpPr/>
          <p:nvPr/>
        </p:nvSpPr>
        <p:spPr>
          <a:xfrm>
            <a:off x="685800" y="5116039"/>
            <a:ext cx="10820369" cy="600000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 wrap="square" lIns="91440" tIns="45720" rIns="91440" bIns="45720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150" b="1">
                <a:solidFill>
                  <a:srgbClr val="FFFFFF"/>
                </a:solidFill>
                <a:latin typeface="+mn-lt"/>
              </a:rPr>
              <a:t>1.463 processos em estoque em 28/8/2026: 1.025 (70%) dentro do prazo, 111 (8%) próximos do prazo e 327 (22%) fora do prazo.</a:t>
            </a:r>
          </a:p>
        </p:txBody>
      </p:sp>
      <p:pic>
        <p:nvPicPr>
          <p:cNvPr id="764" name="Logo ENCC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5278" y="290378"/>
            <a:ext cx="1646142" cy="530714"/>
          </a:xfrm>
          <a:prstGeom prst="rect">
            <a:avLst/>
          </a:prstGeom>
        </p:spPr>
      </p:pic>
      <p:pic>
        <p:nvPicPr>
          <p:cNvPr id="765" name="Faixa rodap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6699056"/>
            <a:ext cx="12191999" cy="1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4907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Fundo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02" name="Titulo"/>
          <p:cNvSpPr/>
          <p:nvPr/>
        </p:nvSpPr>
        <p:spPr>
          <a:xfrm>
            <a:off x="800100" y="470001"/>
            <a:ext cx="8001000" cy="54864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pt-BR" sz="2200" b="1">
                <a:solidFill>
                  <a:srgbClr val="4D1152"/>
                </a:solidFill>
                <a:latin typeface="+mn-lt"/>
              </a:rPr>
              <a:t>GESTÃO E CONTROLE DA DISCIPLINA</a:t>
            </a:r>
          </a:p>
        </p:txBody>
      </p:sp>
      <p:sp>
        <p:nvSpPr>
          <p:cNvPr id="703" name="Regua"/>
          <p:cNvSpPr/>
          <p:nvPr/>
        </p:nvSpPr>
        <p:spPr>
          <a:xfrm>
            <a:off x="800100" y="1088136"/>
            <a:ext cx="1298448" cy="64008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04" name="Sub"/>
          <p:cNvSpPr/>
          <p:nvPr/>
        </p:nvSpPr>
        <p:spPr>
          <a:xfrm>
            <a:off x="800100" y="1188720"/>
            <a:ext cx="6949440" cy="38404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pt-BR" sz="1300" b="0">
                <a:solidFill>
                  <a:srgbClr val="3B2B40"/>
                </a:solidFill>
                <a:latin typeface="+mn-lt"/>
              </a:rPr>
              <a:t>Três dimensões integradas para uma atuação correcional completa</a:t>
            </a:r>
          </a:p>
        </p:txBody>
      </p:sp>
      <p:sp>
        <p:nvSpPr>
          <p:cNvPr id="705" name="Pill"/>
          <p:cNvSpPr/>
          <p:nvPr/>
        </p:nvSpPr>
        <p:spPr>
          <a:xfrm>
            <a:off x="8503920" y="1115568"/>
            <a:ext cx="3200400" cy="365760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06" name="PillT"/>
          <p:cNvSpPr/>
          <p:nvPr/>
        </p:nvSpPr>
        <p:spPr>
          <a:xfrm>
            <a:off x="8503920" y="1115568"/>
            <a:ext cx="3200400" cy="36576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t-BR" sz="1100" b="1">
                <a:solidFill>
                  <a:srgbClr val="FFFFFF"/>
                </a:solidFill>
                <a:latin typeface="+mn-lt"/>
              </a:rPr>
              <a:t>RESOLUÇÃO 302/2026</a:t>
            </a:r>
          </a:p>
        </p:txBody>
      </p:sp>
      <p:sp>
        <p:nvSpPr>
          <p:cNvPr id="707" name="PillS"/>
          <p:cNvSpPr/>
          <p:nvPr/>
        </p:nvSpPr>
        <p:spPr>
          <a:xfrm>
            <a:off x="7863840" y="1536192"/>
            <a:ext cx="3840480" cy="45720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pt-BR" sz="900" b="0">
                <a:solidFill>
                  <a:srgbClr val="CE9622"/>
                </a:solidFill>
                <a:latin typeface="+mn-lt"/>
              </a:rPr>
              <a:t>Diretrizes para a instituição de programas</a:t>
            </a:r>
          </a:p>
          <a:p>
            <a:pPr algn="r">
              <a:lnSpc>
                <a:spcPct val="100000"/>
              </a:lnSpc>
              <a:spcBef>
                <a:spcPts val="0"/>
              </a:spcBef>
            </a:pPr>
            <a:r>
              <a:rPr lang="pt-BR" sz="900" b="0">
                <a:solidFill>
                  <a:srgbClr val="CE9622"/>
                </a:solidFill>
                <a:latin typeface="+mn-lt"/>
              </a:rPr>
              <a:t>de gestão e controle da disciplina</a:t>
            </a:r>
          </a:p>
        </p:txBody>
      </p:sp>
      <p:sp>
        <p:nvSpPr>
          <p:cNvPr id="708" name="Panel0"/>
          <p:cNvSpPr/>
          <p:nvPr/>
        </p:nvSpPr>
        <p:spPr>
          <a:xfrm>
            <a:off x="472470" y="2194560"/>
            <a:ext cx="3931920" cy="2743200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09" name="Head0"/>
          <p:cNvSpPr/>
          <p:nvPr/>
        </p:nvSpPr>
        <p:spPr>
          <a:xfrm>
            <a:off x="472470" y="2194560"/>
            <a:ext cx="3931920" cy="457200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10" name="HeadT0"/>
          <p:cNvSpPr/>
          <p:nvPr/>
        </p:nvSpPr>
        <p:spPr>
          <a:xfrm>
            <a:off x="472470" y="2194560"/>
            <a:ext cx="3931920" cy="45720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t-BR" sz="1250" b="1">
                <a:solidFill>
                  <a:srgbClr val="FFFFFF"/>
                </a:solidFill>
                <a:latin typeface="+mn-lt"/>
              </a:rPr>
              <a:t>GESTÃO DA DISCIPLINA</a:t>
            </a:r>
          </a:p>
        </p:txBody>
      </p:sp>
      <p:sp>
        <p:nvSpPr>
          <p:cNvPr id="711" name="Pl0"/>
          <p:cNvSpPr/>
          <p:nvPr/>
        </p:nvSpPr>
        <p:spPr>
          <a:xfrm>
            <a:off x="1569750" y="2770632"/>
            <a:ext cx="1737360" cy="292608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12" name="PlT0"/>
          <p:cNvSpPr/>
          <p:nvPr/>
        </p:nvSpPr>
        <p:spPr>
          <a:xfrm>
            <a:off x="1569750" y="2770632"/>
            <a:ext cx="1737360" cy="29260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t-BR" sz="950" b="1">
                <a:solidFill>
                  <a:srgbClr val="FFFFFF"/>
                </a:solidFill>
                <a:latin typeface="+mn-lt"/>
              </a:rPr>
              <a:t>PREVENÇÃO</a:t>
            </a:r>
          </a:p>
        </p:txBody>
      </p:sp>
      <p:pic>
        <p:nvPicPr>
          <p:cNvPr id="713" name="Ico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638" y="3218688"/>
            <a:ext cx="777240" cy="777240"/>
          </a:xfrm>
          <a:prstGeom prst="rect">
            <a:avLst/>
          </a:prstGeom>
        </p:spPr>
      </p:pic>
      <p:sp>
        <p:nvSpPr>
          <p:cNvPr id="714" name="Desc0"/>
          <p:cNvSpPr/>
          <p:nvPr/>
        </p:nvSpPr>
        <p:spPr>
          <a:xfrm>
            <a:off x="1569750" y="3200400"/>
            <a:ext cx="2633472" cy="86868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pt-BR" sz="1100" b="0">
                <a:solidFill>
                  <a:srgbClr val="3B2B40"/>
                </a:solidFill>
                <a:latin typeface="+mn-lt"/>
              </a:rPr>
              <a:t>Voltada à prevenção, à orientação e à promoção de ambientes organizacionais íntegros.</a:t>
            </a:r>
          </a:p>
        </p:txBody>
      </p:sp>
      <p:sp>
        <p:nvSpPr>
          <p:cNvPr id="715" name="It0_0"/>
          <p:cNvSpPr/>
          <p:nvPr/>
        </p:nvSpPr>
        <p:spPr>
          <a:xfrm>
            <a:off x="609630" y="4187952"/>
            <a:ext cx="731520" cy="65836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t-BR" sz="850" b="0">
                <a:solidFill>
                  <a:srgbClr val="3B2B40"/>
                </a:solidFill>
                <a:latin typeface="+mn-lt"/>
              </a:rPr>
              <a:t>Prevenir condutas inadequadas</a:t>
            </a:r>
          </a:p>
        </p:txBody>
      </p:sp>
      <p:sp>
        <p:nvSpPr>
          <p:cNvPr id="716" name="It0_1"/>
          <p:cNvSpPr/>
          <p:nvPr/>
        </p:nvSpPr>
        <p:spPr>
          <a:xfrm>
            <a:off x="1341150" y="4187952"/>
            <a:ext cx="731520" cy="65836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t-BR" sz="850" b="0">
                <a:solidFill>
                  <a:srgbClr val="3B2B40"/>
                </a:solidFill>
                <a:latin typeface="+mn-lt"/>
              </a:rPr>
              <a:t>Orientar e conscientizar</a:t>
            </a:r>
          </a:p>
        </p:txBody>
      </p:sp>
      <p:sp>
        <p:nvSpPr>
          <p:cNvPr id="717" name="Sep0_1"/>
          <p:cNvSpPr/>
          <p:nvPr/>
        </p:nvSpPr>
        <p:spPr>
          <a:xfrm>
            <a:off x="1341150" y="4206240"/>
            <a:ext cx="10972" cy="566928"/>
          </a:xfrm>
          <a:prstGeom prst="rect">
            <a:avLst/>
          </a:prstGeom>
          <a:solidFill>
            <a:srgbClr val="D9C9DE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18" name="It0_2"/>
          <p:cNvSpPr/>
          <p:nvPr/>
        </p:nvSpPr>
        <p:spPr>
          <a:xfrm>
            <a:off x="2072670" y="4187952"/>
            <a:ext cx="731520" cy="65836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t-BR" sz="850" b="0">
                <a:solidFill>
                  <a:srgbClr val="3B2B40"/>
                </a:solidFill>
                <a:latin typeface="+mn-lt"/>
              </a:rPr>
              <a:t>Estabelecer diretrizes e boas práticas</a:t>
            </a:r>
          </a:p>
        </p:txBody>
      </p:sp>
      <p:sp>
        <p:nvSpPr>
          <p:cNvPr id="719" name="Sep0_2"/>
          <p:cNvSpPr/>
          <p:nvPr/>
        </p:nvSpPr>
        <p:spPr>
          <a:xfrm>
            <a:off x="2072670" y="4206240"/>
            <a:ext cx="10972" cy="566928"/>
          </a:xfrm>
          <a:prstGeom prst="rect">
            <a:avLst/>
          </a:prstGeom>
          <a:solidFill>
            <a:srgbClr val="D9C9DE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20" name="It0_3"/>
          <p:cNvSpPr/>
          <p:nvPr/>
        </p:nvSpPr>
        <p:spPr>
          <a:xfrm>
            <a:off x="2804190" y="4187952"/>
            <a:ext cx="731520" cy="65836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t-BR" sz="850" b="0">
                <a:solidFill>
                  <a:srgbClr val="3B2B40"/>
                </a:solidFill>
                <a:latin typeface="+mn-lt"/>
              </a:rPr>
              <a:t>Acompanhar processos e indicadores</a:t>
            </a:r>
          </a:p>
        </p:txBody>
      </p:sp>
      <p:sp>
        <p:nvSpPr>
          <p:cNvPr id="721" name="Sep0_3"/>
          <p:cNvSpPr/>
          <p:nvPr/>
        </p:nvSpPr>
        <p:spPr>
          <a:xfrm>
            <a:off x="2804190" y="4206240"/>
            <a:ext cx="10972" cy="566928"/>
          </a:xfrm>
          <a:prstGeom prst="rect">
            <a:avLst/>
          </a:prstGeom>
          <a:solidFill>
            <a:srgbClr val="D9C9DE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22" name="It0_4"/>
          <p:cNvSpPr/>
          <p:nvPr/>
        </p:nvSpPr>
        <p:spPr>
          <a:xfrm>
            <a:off x="3535710" y="4187952"/>
            <a:ext cx="731520" cy="65836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t-BR" sz="850" b="0">
                <a:solidFill>
                  <a:srgbClr val="3B2B40"/>
                </a:solidFill>
                <a:latin typeface="+mn-lt"/>
              </a:rPr>
              <a:t>Promover uma cultura ética e íntegra</a:t>
            </a:r>
          </a:p>
        </p:txBody>
      </p:sp>
      <p:sp>
        <p:nvSpPr>
          <p:cNvPr id="723" name="Sep0_4"/>
          <p:cNvSpPr/>
          <p:nvPr/>
        </p:nvSpPr>
        <p:spPr>
          <a:xfrm>
            <a:off x="3535710" y="4206240"/>
            <a:ext cx="10972" cy="566928"/>
          </a:xfrm>
          <a:prstGeom prst="rect">
            <a:avLst/>
          </a:prstGeom>
          <a:solidFill>
            <a:srgbClr val="D9C9DE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24" name="Rule0"/>
          <p:cNvSpPr/>
          <p:nvPr/>
        </p:nvSpPr>
        <p:spPr>
          <a:xfrm>
            <a:off x="609630" y="4096512"/>
            <a:ext cx="3657600" cy="10972"/>
          </a:xfrm>
          <a:prstGeom prst="rect">
            <a:avLst/>
          </a:prstGeom>
          <a:solidFill>
            <a:srgbClr val="D9C9DE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25" name="Panel1"/>
          <p:cNvSpPr/>
          <p:nvPr/>
        </p:nvSpPr>
        <p:spPr>
          <a:xfrm>
            <a:off x="4678710" y="2194560"/>
            <a:ext cx="2834640" cy="2743200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26" name="Head1"/>
          <p:cNvSpPr/>
          <p:nvPr/>
        </p:nvSpPr>
        <p:spPr>
          <a:xfrm>
            <a:off x="4678710" y="2194560"/>
            <a:ext cx="2834640" cy="457200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27" name="HeadT1"/>
          <p:cNvSpPr/>
          <p:nvPr/>
        </p:nvSpPr>
        <p:spPr>
          <a:xfrm>
            <a:off x="4678710" y="2194560"/>
            <a:ext cx="2834640" cy="45720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t-BR" sz="1250" b="1">
                <a:solidFill>
                  <a:srgbClr val="FFFFFF"/>
                </a:solidFill>
                <a:latin typeface="+mn-lt"/>
              </a:rPr>
              <a:t>CONSENSUALISMO</a:t>
            </a:r>
          </a:p>
        </p:txBody>
      </p:sp>
      <p:sp>
        <p:nvSpPr>
          <p:cNvPr id="728" name="Pl1"/>
          <p:cNvSpPr/>
          <p:nvPr/>
        </p:nvSpPr>
        <p:spPr>
          <a:xfrm>
            <a:off x="5227350" y="2770632"/>
            <a:ext cx="1737360" cy="292608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29" name="PlT1"/>
          <p:cNvSpPr/>
          <p:nvPr/>
        </p:nvSpPr>
        <p:spPr>
          <a:xfrm>
            <a:off x="5227350" y="2770632"/>
            <a:ext cx="1737360" cy="29260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t-BR" sz="950" b="1">
                <a:solidFill>
                  <a:srgbClr val="FFFFFF"/>
                </a:solidFill>
                <a:latin typeface="+mn-lt"/>
              </a:rPr>
              <a:t>MEIOS CONSENSUAIS</a:t>
            </a:r>
          </a:p>
        </p:txBody>
      </p:sp>
      <p:pic>
        <p:nvPicPr>
          <p:cNvPr id="730" name="Ico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38830" y="3218688"/>
            <a:ext cx="914400" cy="914400"/>
          </a:xfrm>
          <a:prstGeom prst="rect">
            <a:avLst/>
          </a:prstGeom>
        </p:spPr>
      </p:pic>
      <p:sp>
        <p:nvSpPr>
          <p:cNvPr id="731" name="Desc1"/>
          <p:cNvSpPr/>
          <p:nvPr/>
        </p:nvSpPr>
        <p:spPr>
          <a:xfrm>
            <a:off x="4815870" y="4251960"/>
            <a:ext cx="2560320" cy="50292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t-BR" sz="1400" b="1">
                <a:solidFill>
                  <a:srgbClr val="4D1152"/>
                </a:solidFill>
                <a:latin typeface="+mn-lt"/>
              </a:rPr>
              <a:t>Mediação, TAC e TCA</a:t>
            </a:r>
          </a:p>
        </p:txBody>
      </p:sp>
      <p:sp>
        <p:nvSpPr>
          <p:cNvPr id="732" name="Desc1b"/>
          <p:cNvSpPr/>
          <p:nvPr/>
        </p:nvSpPr>
        <p:spPr>
          <a:xfrm>
            <a:off x="4815870" y="4681728"/>
            <a:ext cx="2560320" cy="22860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 fontScale="70000" lnSpcReduction="20000"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endParaRPr/>
          </a:p>
        </p:txBody>
      </p:sp>
      <p:sp>
        <p:nvSpPr>
          <p:cNvPr id="733" name="Panel2"/>
          <p:cNvSpPr/>
          <p:nvPr/>
        </p:nvSpPr>
        <p:spPr>
          <a:xfrm>
            <a:off x="7787670" y="2194560"/>
            <a:ext cx="3931920" cy="2743200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34" name="Head2"/>
          <p:cNvSpPr/>
          <p:nvPr/>
        </p:nvSpPr>
        <p:spPr>
          <a:xfrm>
            <a:off x="7787670" y="2194560"/>
            <a:ext cx="3931920" cy="457200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35" name="HeadT2"/>
          <p:cNvSpPr/>
          <p:nvPr/>
        </p:nvSpPr>
        <p:spPr>
          <a:xfrm>
            <a:off x="7787670" y="2194560"/>
            <a:ext cx="3931920" cy="45720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t-BR" sz="1250" b="1">
                <a:solidFill>
                  <a:srgbClr val="FFFFFF"/>
                </a:solidFill>
                <a:latin typeface="+mn-lt"/>
              </a:rPr>
              <a:t>CONTROLE DA DISCIPLINA</a:t>
            </a:r>
          </a:p>
        </p:txBody>
      </p:sp>
      <p:sp>
        <p:nvSpPr>
          <p:cNvPr id="736" name="Pl2"/>
          <p:cNvSpPr/>
          <p:nvPr/>
        </p:nvSpPr>
        <p:spPr>
          <a:xfrm>
            <a:off x="8884950" y="2770632"/>
            <a:ext cx="1737360" cy="292608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37" name="PlT2"/>
          <p:cNvSpPr/>
          <p:nvPr/>
        </p:nvSpPr>
        <p:spPr>
          <a:xfrm>
            <a:off x="8884950" y="2770632"/>
            <a:ext cx="1737360" cy="29260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t-BR" sz="950" b="1">
                <a:solidFill>
                  <a:srgbClr val="FFFFFF"/>
                </a:solidFill>
                <a:latin typeface="+mn-lt"/>
              </a:rPr>
              <a:t>CORREÇÃO</a:t>
            </a:r>
          </a:p>
        </p:txBody>
      </p:sp>
      <p:pic>
        <p:nvPicPr>
          <p:cNvPr id="738" name="Ico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88838" y="3218688"/>
            <a:ext cx="777240" cy="777240"/>
          </a:xfrm>
          <a:prstGeom prst="rect">
            <a:avLst/>
          </a:prstGeom>
        </p:spPr>
      </p:pic>
      <p:sp>
        <p:nvSpPr>
          <p:cNvPr id="739" name="Desc2"/>
          <p:cNvSpPr/>
          <p:nvPr/>
        </p:nvSpPr>
        <p:spPr>
          <a:xfrm>
            <a:off x="8884950" y="3200400"/>
            <a:ext cx="2633472" cy="86868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pt-BR" sz="1100" b="0">
                <a:solidFill>
                  <a:srgbClr val="3B2B40"/>
                </a:solidFill>
                <a:latin typeface="+mn-lt"/>
              </a:rPr>
              <a:t>Direcionado à apuração de irregularidades e à aplicação de sanções.</a:t>
            </a:r>
          </a:p>
        </p:txBody>
      </p:sp>
      <p:sp>
        <p:nvSpPr>
          <p:cNvPr id="740" name="It2_0"/>
          <p:cNvSpPr/>
          <p:nvPr/>
        </p:nvSpPr>
        <p:spPr>
          <a:xfrm>
            <a:off x="7924830" y="4187952"/>
            <a:ext cx="914400" cy="65836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t-BR" sz="850" b="0">
                <a:solidFill>
                  <a:srgbClr val="3B2B40"/>
                </a:solidFill>
                <a:latin typeface="+mn-lt"/>
              </a:rPr>
              <a:t>Apurar condutas irregulares</a:t>
            </a:r>
          </a:p>
        </p:txBody>
      </p:sp>
      <p:sp>
        <p:nvSpPr>
          <p:cNvPr id="741" name="It2_1"/>
          <p:cNvSpPr/>
          <p:nvPr/>
        </p:nvSpPr>
        <p:spPr>
          <a:xfrm>
            <a:off x="8839230" y="4187952"/>
            <a:ext cx="914400" cy="65836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t-BR" sz="850" b="0">
                <a:solidFill>
                  <a:srgbClr val="3B2B40"/>
                </a:solidFill>
                <a:latin typeface="+mn-lt"/>
              </a:rPr>
              <a:t>Garantir o devido processo legal e a ampla defesa</a:t>
            </a:r>
          </a:p>
        </p:txBody>
      </p:sp>
      <p:sp>
        <p:nvSpPr>
          <p:cNvPr id="742" name="Sep2_1"/>
          <p:cNvSpPr/>
          <p:nvPr/>
        </p:nvSpPr>
        <p:spPr>
          <a:xfrm>
            <a:off x="8839230" y="4206240"/>
            <a:ext cx="10972" cy="566928"/>
          </a:xfrm>
          <a:prstGeom prst="rect">
            <a:avLst/>
          </a:prstGeom>
          <a:solidFill>
            <a:srgbClr val="D9C9DE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43" name="It2_2"/>
          <p:cNvSpPr/>
          <p:nvPr/>
        </p:nvSpPr>
        <p:spPr>
          <a:xfrm>
            <a:off x="9753630" y="4187952"/>
            <a:ext cx="914400" cy="65836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t-BR" sz="850" b="0">
                <a:solidFill>
                  <a:srgbClr val="3B2B40"/>
                </a:solidFill>
                <a:latin typeface="+mn-lt"/>
              </a:rPr>
              <a:t>Aplicar sanções conforme a legislação</a:t>
            </a:r>
          </a:p>
        </p:txBody>
      </p:sp>
      <p:sp>
        <p:nvSpPr>
          <p:cNvPr id="744" name="Sep2_2"/>
          <p:cNvSpPr/>
          <p:nvPr/>
        </p:nvSpPr>
        <p:spPr>
          <a:xfrm>
            <a:off x="9753630" y="4206240"/>
            <a:ext cx="10972" cy="566928"/>
          </a:xfrm>
          <a:prstGeom prst="rect">
            <a:avLst/>
          </a:prstGeom>
          <a:solidFill>
            <a:srgbClr val="D9C9DE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45" name="It2_3"/>
          <p:cNvSpPr/>
          <p:nvPr/>
        </p:nvSpPr>
        <p:spPr>
          <a:xfrm>
            <a:off x="10668030" y="4187952"/>
            <a:ext cx="914400" cy="65836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t-BR" sz="850" b="0">
                <a:solidFill>
                  <a:srgbClr val="3B2B40"/>
                </a:solidFill>
                <a:latin typeface="+mn-lt"/>
              </a:rPr>
              <a:t>Assegurar justiça, responsabilização e integridade institucional</a:t>
            </a:r>
          </a:p>
        </p:txBody>
      </p:sp>
      <p:sp>
        <p:nvSpPr>
          <p:cNvPr id="746" name="Sep2_3"/>
          <p:cNvSpPr/>
          <p:nvPr/>
        </p:nvSpPr>
        <p:spPr>
          <a:xfrm>
            <a:off x="10668030" y="4206240"/>
            <a:ext cx="10972" cy="566928"/>
          </a:xfrm>
          <a:prstGeom prst="rect">
            <a:avLst/>
          </a:prstGeom>
          <a:solidFill>
            <a:srgbClr val="D9C9DE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47" name="Rule2"/>
          <p:cNvSpPr/>
          <p:nvPr/>
        </p:nvSpPr>
        <p:spPr>
          <a:xfrm>
            <a:off x="7924830" y="4096512"/>
            <a:ext cx="3657600" cy="10972"/>
          </a:xfrm>
          <a:prstGeom prst="rect">
            <a:avLst/>
          </a:prstGeom>
          <a:solidFill>
            <a:srgbClr val="D9C9DE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48" name="Faixa"/>
          <p:cNvSpPr/>
          <p:nvPr/>
        </p:nvSpPr>
        <p:spPr>
          <a:xfrm>
            <a:off x="472470" y="5138928"/>
            <a:ext cx="11216579" cy="658368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49" name="Bt0"/>
          <p:cNvSpPr/>
          <p:nvPr/>
        </p:nvSpPr>
        <p:spPr>
          <a:xfrm>
            <a:off x="472470" y="5138928"/>
            <a:ext cx="2804144" cy="65836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t-BR" sz="1000" b="1">
                <a:solidFill>
                  <a:srgbClr val="FFFFFF"/>
                </a:solidFill>
                <a:latin typeface="+mn-lt"/>
              </a:rPr>
              <a:t>EFICIÊNCIA ADMINISTRATIVA</a:t>
            </a:r>
          </a:p>
        </p:txBody>
      </p:sp>
      <p:sp>
        <p:nvSpPr>
          <p:cNvPr id="750" name="Bt1"/>
          <p:cNvSpPr/>
          <p:nvPr/>
        </p:nvSpPr>
        <p:spPr>
          <a:xfrm>
            <a:off x="3276615" y="5138928"/>
            <a:ext cx="2804144" cy="65836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t-BR" sz="1000" b="1">
                <a:solidFill>
                  <a:srgbClr val="FFFFFF"/>
                </a:solidFill>
                <a:latin typeface="+mn-lt"/>
              </a:rPr>
              <a:t>AMBIENTES ÍNTEGROS E RESPEITOSOS</a:t>
            </a:r>
          </a:p>
        </p:txBody>
      </p:sp>
      <p:sp>
        <p:nvSpPr>
          <p:cNvPr id="751" name="BSep1"/>
          <p:cNvSpPr/>
          <p:nvPr/>
        </p:nvSpPr>
        <p:spPr>
          <a:xfrm>
            <a:off x="3276615" y="5285232"/>
            <a:ext cx="10972" cy="365760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52" name="Bt2"/>
          <p:cNvSpPr/>
          <p:nvPr/>
        </p:nvSpPr>
        <p:spPr>
          <a:xfrm>
            <a:off x="6080760" y="5138928"/>
            <a:ext cx="2804144" cy="65836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t-BR" sz="1000" b="1">
                <a:solidFill>
                  <a:srgbClr val="FFFFFF"/>
                </a:solidFill>
                <a:latin typeface="+mn-lt"/>
              </a:rPr>
              <a:t>EQUILÍBRIO ENTRE PREVENÇÃO E CORREÇÃO</a:t>
            </a:r>
          </a:p>
        </p:txBody>
      </p:sp>
      <p:sp>
        <p:nvSpPr>
          <p:cNvPr id="753" name="BSep2"/>
          <p:cNvSpPr/>
          <p:nvPr/>
        </p:nvSpPr>
        <p:spPr>
          <a:xfrm>
            <a:off x="6080760" y="5285232"/>
            <a:ext cx="10972" cy="365760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54" name="Bt3"/>
          <p:cNvSpPr/>
          <p:nvPr/>
        </p:nvSpPr>
        <p:spPr>
          <a:xfrm>
            <a:off x="8884904" y="5138928"/>
            <a:ext cx="2804144" cy="65836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pt-BR" sz="1000" b="1">
                <a:solidFill>
                  <a:srgbClr val="FFFFFF"/>
                </a:solidFill>
                <a:latin typeface="+mn-lt"/>
              </a:rPr>
              <a:t>GARANTIAS FUNDAMENTAIS</a:t>
            </a:r>
          </a:p>
        </p:txBody>
      </p:sp>
      <p:sp>
        <p:nvSpPr>
          <p:cNvPr id="755" name="BSep3"/>
          <p:cNvSpPr/>
          <p:nvPr/>
        </p:nvSpPr>
        <p:spPr>
          <a:xfrm>
            <a:off x="8884904" y="5285232"/>
            <a:ext cx="10972" cy="365760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756" name="Logo ENCCO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95278" y="290378"/>
            <a:ext cx="1646142" cy="530714"/>
          </a:xfrm>
          <a:prstGeom prst="rect">
            <a:avLst/>
          </a:prstGeom>
        </p:spPr>
      </p:pic>
      <p:pic>
        <p:nvPicPr>
          <p:cNvPr id="757" name="Faixa rodap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6699056"/>
            <a:ext cx="12191999" cy="1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3371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Fundo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02" name="Titulo"/>
          <p:cNvSpPr/>
          <p:nvPr/>
        </p:nvSpPr>
        <p:spPr>
          <a:xfrm>
            <a:off x="800100" y="470001"/>
            <a:ext cx="7498079" cy="54864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2200" b="1">
                <a:solidFill>
                  <a:srgbClr val="4D1152"/>
                </a:solidFill>
                <a:latin typeface="+mn-lt"/>
              </a:rPr>
              <a:t>CALCULADORA DE DOSIMETRIA</a:t>
            </a:r>
          </a:p>
        </p:txBody>
      </p:sp>
      <p:sp>
        <p:nvSpPr>
          <p:cNvPr id="703" name="Regua"/>
          <p:cNvSpPr/>
          <p:nvPr/>
        </p:nvSpPr>
        <p:spPr>
          <a:xfrm>
            <a:off x="800100" y="1088136"/>
            <a:ext cx="1298448" cy="64008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04" name="Sub"/>
          <p:cNvSpPr/>
          <p:nvPr/>
        </p:nvSpPr>
        <p:spPr>
          <a:xfrm>
            <a:off x="800100" y="1188720"/>
            <a:ext cx="6858000" cy="530352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150" b="0">
                <a:solidFill>
                  <a:srgbClr val="3B2B40"/>
                </a:solidFill>
                <a:latin typeface="+mn-lt"/>
              </a:rPr>
              <a:t>Apoio às comissões processantes e sindicantes e à autoridade julgadora na aplicação da penalidade</a:t>
            </a:r>
          </a:p>
        </p:txBody>
      </p:sp>
      <p:sp>
        <p:nvSpPr>
          <p:cNvPr id="707" name="LeftPanel"/>
          <p:cNvSpPr/>
          <p:nvPr/>
        </p:nvSpPr>
        <p:spPr>
          <a:xfrm>
            <a:off x="472470" y="2084831"/>
            <a:ext cx="5532120" cy="3291840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708" name="IcOBJETIV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774" y="2231136"/>
            <a:ext cx="566928" cy="566928"/>
          </a:xfrm>
          <a:prstGeom prst="rect">
            <a:avLst/>
          </a:prstGeom>
        </p:spPr>
      </p:pic>
      <p:sp>
        <p:nvSpPr>
          <p:cNvPr id="709" name="LbOBJETIVO"/>
          <p:cNvSpPr/>
          <p:nvPr/>
        </p:nvSpPr>
        <p:spPr>
          <a:xfrm>
            <a:off x="1313718" y="2194560"/>
            <a:ext cx="4526279" cy="237744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00" b="1">
                <a:solidFill>
                  <a:srgbClr val="CE9622"/>
                </a:solidFill>
                <a:latin typeface="+mn-lt"/>
              </a:rPr>
              <a:t>OBJETIVO</a:t>
            </a:r>
          </a:p>
        </p:txBody>
      </p:sp>
      <p:sp>
        <p:nvSpPr>
          <p:cNvPr id="710" name="TxOBJETIVO"/>
          <p:cNvSpPr/>
          <p:nvPr/>
        </p:nvSpPr>
        <p:spPr>
          <a:xfrm>
            <a:off x="1313718" y="2432304"/>
            <a:ext cx="4526279" cy="54864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50" b="0">
                <a:solidFill>
                  <a:srgbClr val="3B2B40"/>
                </a:solidFill>
                <a:latin typeface="+mn-lt"/>
              </a:rPr>
              <a:t>Institucionalizar a utilização da Calculadora de Dosimetria nos procedimentos disciplinares do TCE/SC.</a:t>
            </a:r>
          </a:p>
        </p:txBody>
      </p:sp>
      <p:pic>
        <p:nvPicPr>
          <p:cNvPr id="711" name="IcDESENVOLVIMENT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774" y="3054096"/>
            <a:ext cx="566928" cy="566928"/>
          </a:xfrm>
          <a:prstGeom prst="rect">
            <a:avLst/>
          </a:prstGeom>
        </p:spPr>
      </p:pic>
      <p:sp>
        <p:nvSpPr>
          <p:cNvPr id="712" name="LbDESENVOLVIMENTO"/>
          <p:cNvSpPr/>
          <p:nvPr/>
        </p:nvSpPr>
        <p:spPr>
          <a:xfrm>
            <a:off x="1313718" y="3017520"/>
            <a:ext cx="4526279" cy="237744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00" b="1">
                <a:solidFill>
                  <a:srgbClr val="CE9622"/>
                </a:solidFill>
                <a:latin typeface="+mn-lt"/>
              </a:rPr>
              <a:t>DESENVOLVIMENTO</a:t>
            </a:r>
          </a:p>
        </p:txBody>
      </p:sp>
      <p:sp>
        <p:nvSpPr>
          <p:cNvPr id="713" name="TxDESENVOLVIMENTO"/>
          <p:cNvSpPr/>
          <p:nvPr/>
        </p:nvSpPr>
        <p:spPr>
          <a:xfrm>
            <a:off x="1313718" y="3255263"/>
            <a:ext cx="4526279" cy="54864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50" b="0">
                <a:solidFill>
                  <a:srgbClr val="3B2B40"/>
                </a:solidFill>
                <a:latin typeface="+mn-lt"/>
              </a:rPr>
              <a:t>Ferramenta desenvolvida pela Corregedoria-Geral em parceria com a Diretoria de Tecnologia da Informação (DTI).</a:t>
            </a:r>
          </a:p>
        </p:txBody>
      </p:sp>
      <p:pic>
        <p:nvPicPr>
          <p:cNvPr id="714" name="IcFi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774" y="3931920"/>
            <a:ext cx="566928" cy="566928"/>
          </a:xfrm>
          <a:prstGeom prst="rect">
            <a:avLst/>
          </a:prstGeom>
        </p:spPr>
      </p:pic>
      <p:sp>
        <p:nvSpPr>
          <p:cNvPr id="715" name="LbFin"/>
          <p:cNvSpPr/>
          <p:nvPr/>
        </p:nvSpPr>
        <p:spPr>
          <a:xfrm>
            <a:off x="1313718" y="3895344"/>
            <a:ext cx="4526279" cy="237744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00" b="1">
                <a:solidFill>
                  <a:srgbClr val="CE9622"/>
                </a:solidFill>
                <a:latin typeface="+mn-lt"/>
              </a:rPr>
              <a:t>FINALIDADES</a:t>
            </a:r>
          </a:p>
        </p:txBody>
      </p:sp>
      <p:sp>
        <p:nvSpPr>
          <p:cNvPr id="716" name="TxFin"/>
          <p:cNvSpPr/>
          <p:nvPr/>
        </p:nvSpPr>
        <p:spPr>
          <a:xfrm>
            <a:off x="1313718" y="4133087"/>
            <a:ext cx="4526279" cy="1170432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t">
            <a:normAutofit/>
          </a:bodyPr>
          <a:lstStyle/>
          <a:p>
            <a:pPr marL="150000" indent="-150000" algn="l">
              <a:lnSpc>
                <a:spcPct val="100000"/>
              </a:lnSpc>
              <a:spcBef>
                <a:spcPts val="0"/>
              </a:spcBef>
              <a:buClr>
                <a:srgbClr val="CE9622"/>
              </a:buClr>
              <a:buChar char="•"/>
            </a:pPr>
            <a:r>
              <a:rPr lang="pt-BR" sz="1000" b="0">
                <a:solidFill>
                  <a:srgbClr val="3B2B40"/>
                </a:solidFill>
                <a:latin typeface="+mn-lt"/>
              </a:rPr>
              <a:t>Uniformizar critérios de aplicação das penalidades disciplinares</a:t>
            </a:r>
          </a:p>
          <a:p>
            <a:pPr marL="150000" indent="-150000" algn="l">
              <a:lnSpc>
                <a:spcPct val="100000"/>
              </a:lnSpc>
              <a:spcBef>
                <a:spcPts val="60"/>
              </a:spcBef>
              <a:buClr>
                <a:srgbClr val="CE9622"/>
              </a:buClr>
              <a:buChar char="•"/>
            </a:pPr>
            <a:r>
              <a:rPr lang="pt-BR" sz="1000" b="0">
                <a:solidFill>
                  <a:srgbClr val="3B2B40"/>
                </a:solidFill>
                <a:latin typeface="+mn-lt"/>
              </a:rPr>
              <a:t>Estruturar e qualificar a motivação das decisões</a:t>
            </a:r>
          </a:p>
          <a:p>
            <a:pPr marL="150000" indent="-150000" algn="l">
              <a:lnSpc>
                <a:spcPct val="100000"/>
              </a:lnSpc>
              <a:spcBef>
                <a:spcPts val="60"/>
              </a:spcBef>
              <a:buClr>
                <a:srgbClr val="CE9622"/>
              </a:buClr>
              <a:buChar char="•"/>
            </a:pPr>
            <a:r>
              <a:rPr lang="pt-BR" sz="1000" b="0">
                <a:solidFill>
                  <a:srgbClr val="3B2B40"/>
                </a:solidFill>
                <a:latin typeface="+mn-lt"/>
              </a:rPr>
              <a:t>Fortalecer a segurança jurídica</a:t>
            </a:r>
          </a:p>
          <a:p>
            <a:pPr marL="150000" indent="-150000" algn="l">
              <a:lnSpc>
                <a:spcPct val="100000"/>
              </a:lnSpc>
              <a:spcBef>
                <a:spcPts val="60"/>
              </a:spcBef>
              <a:buClr>
                <a:srgbClr val="CE9622"/>
              </a:buClr>
              <a:buChar char="•"/>
            </a:pPr>
            <a:r>
              <a:rPr lang="pt-BR" sz="1000" b="0">
                <a:solidFill>
                  <a:srgbClr val="3B2B40"/>
                </a:solidFill>
                <a:latin typeface="+mn-lt"/>
              </a:rPr>
              <a:t>Promover maior previsibilidade e coerência decisória</a:t>
            </a:r>
          </a:p>
        </p:txBody>
      </p:sp>
      <p:sp>
        <p:nvSpPr>
          <p:cNvPr id="717" name="C0"/>
          <p:cNvSpPr/>
          <p:nvPr/>
        </p:nvSpPr>
        <p:spPr>
          <a:xfrm>
            <a:off x="6263640" y="2084831"/>
            <a:ext cx="1696699" cy="1874519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18" name="CH0"/>
          <p:cNvSpPr/>
          <p:nvPr/>
        </p:nvSpPr>
        <p:spPr>
          <a:xfrm>
            <a:off x="6263640" y="2084831"/>
            <a:ext cx="1696699" cy="384048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19" name="CHT0"/>
          <p:cNvSpPr/>
          <p:nvPr/>
        </p:nvSpPr>
        <p:spPr>
          <a:xfrm>
            <a:off x="6263640" y="2084831"/>
            <a:ext cx="1696699" cy="38404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00" b="1">
                <a:solidFill>
                  <a:srgbClr val="FFFFFF"/>
                </a:solidFill>
                <a:latin typeface="+mn-lt"/>
              </a:rPr>
              <a:t>DESAFIO</a:t>
            </a:r>
          </a:p>
        </p:txBody>
      </p:sp>
      <p:pic>
        <p:nvPicPr>
          <p:cNvPr id="720" name="CI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8525" y="2596896"/>
            <a:ext cx="566928" cy="566928"/>
          </a:xfrm>
          <a:prstGeom prst="rect">
            <a:avLst/>
          </a:prstGeom>
        </p:spPr>
      </p:pic>
      <p:sp>
        <p:nvSpPr>
          <p:cNvPr id="721" name="CT0"/>
          <p:cNvSpPr/>
          <p:nvPr/>
        </p:nvSpPr>
        <p:spPr>
          <a:xfrm>
            <a:off x="6355079" y="3218688"/>
            <a:ext cx="1513819" cy="65836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950" b="0">
                <a:solidFill>
                  <a:srgbClr val="3B2B40"/>
                </a:solidFill>
                <a:latin typeface="+mn-lt"/>
              </a:rPr>
              <a:t>Subjetividade na dosimetria</a:t>
            </a:r>
          </a:p>
        </p:txBody>
      </p:sp>
      <p:sp>
        <p:nvSpPr>
          <p:cNvPr id="722" name="C1"/>
          <p:cNvSpPr/>
          <p:nvPr/>
        </p:nvSpPr>
        <p:spPr>
          <a:xfrm>
            <a:off x="8143219" y="2084831"/>
            <a:ext cx="1696699" cy="1874519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23" name="CH1"/>
          <p:cNvSpPr/>
          <p:nvPr/>
        </p:nvSpPr>
        <p:spPr>
          <a:xfrm>
            <a:off x="8143219" y="2084831"/>
            <a:ext cx="1696699" cy="384048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24" name="CHT1"/>
          <p:cNvSpPr/>
          <p:nvPr/>
        </p:nvSpPr>
        <p:spPr>
          <a:xfrm>
            <a:off x="8143219" y="2084831"/>
            <a:ext cx="1696699" cy="38404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00" b="1">
                <a:solidFill>
                  <a:srgbClr val="FFFFFF"/>
                </a:solidFill>
                <a:latin typeface="+mn-lt"/>
              </a:rPr>
              <a:t>SOLUÇÃO</a:t>
            </a:r>
          </a:p>
        </p:txBody>
      </p:sp>
      <p:pic>
        <p:nvPicPr>
          <p:cNvPr id="725" name="CI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08105" y="2596896"/>
            <a:ext cx="566928" cy="566928"/>
          </a:xfrm>
          <a:prstGeom prst="rect">
            <a:avLst/>
          </a:prstGeom>
        </p:spPr>
      </p:pic>
      <p:sp>
        <p:nvSpPr>
          <p:cNvPr id="726" name="CT1"/>
          <p:cNvSpPr/>
          <p:nvPr/>
        </p:nvSpPr>
        <p:spPr>
          <a:xfrm>
            <a:off x="8234659" y="3218688"/>
            <a:ext cx="1513819" cy="65836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950" b="0">
                <a:solidFill>
                  <a:srgbClr val="3B2B40"/>
                </a:solidFill>
                <a:latin typeface="+mn-lt"/>
              </a:rPr>
              <a:t>Calculadora de Dosimetria</a:t>
            </a:r>
          </a:p>
        </p:txBody>
      </p:sp>
      <p:sp>
        <p:nvSpPr>
          <p:cNvPr id="727" name="Arr1"/>
          <p:cNvSpPr/>
          <p:nvPr/>
        </p:nvSpPr>
        <p:spPr>
          <a:xfrm>
            <a:off x="7942051" y="2834640"/>
            <a:ext cx="219456" cy="27432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 lnSpcReduction="10000"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600" b="1">
                <a:solidFill>
                  <a:srgbClr val="CE9622"/>
                </a:solidFill>
                <a:latin typeface="+mn-lt"/>
              </a:rPr>
              <a:t>›</a:t>
            </a:r>
          </a:p>
        </p:txBody>
      </p:sp>
      <p:sp>
        <p:nvSpPr>
          <p:cNvPr id="728" name="C2"/>
          <p:cNvSpPr/>
          <p:nvPr/>
        </p:nvSpPr>
        <p:spPr>
          <a:xfrm>
            <a:off x="10022799" y="2084831"/>
            <a:ext cx="1696699" cy="1874519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29" name="CH2"/>
          <p:cNvSpPr/>
          <p:nvPr/>
        </p:nvSpPr>
        <p:spPr>
          <a:xfrm>
            <a:off x="10022799" y="2084831"/>
            <a:ext cx="1696699" cy="384048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30" name="CHT2"/>
          <p:cNvSpPr/>
          <p:nvPr/>
        </p:nvSpPr>
        <p:spPr>
          <a:xfrm>
            <a:off x="10022799" y="2084831"/>
            <a:ext cx="1696699" cy="38404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00" b="1">
                <a:solidFill>
                  <a:srgbClr val="FFFFFF"/>
                </a:solidFill>
                <a:latin typeface="+mn-lt"/>
              </a:rPr>
              <a:t>RESULTADO</a:t>
            </a:r>
          </a:p>
        </p:txBody>
      </p:sp>
      <p:pic>
        <p:nvPicPr>
          <p:cNvPr id="731" name="CI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587685" y="2596896"/>
            <a:ext cx="566928" cy="566928"/>
          </a:xfrm>
          <a:prstGeom prst="rect">
            <a:avLst/>
          </a:prstGeom>
        </p:spPr>
      </p:pic>
      <p:sp>
        <p:nvSpPr>
          <p:cNvPr id="732" name="CT2"/>
          <p:cNvSpPr/>
          <p:nvPr/>
        </p:nvSpPr>
        <p:spPr>
          <a:xfrm>
            <a:off x="10114239" y="3218688"/>
            <a:ext cx="1513819" cy="65836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950" b="0">
                <a:solidFill>
                  <a:srgbClr val="3B2B40"/>
                </a:solidFill>
                <a:latin typeface="+mn-lt"/>
              </a:rPr>
              <a:t>Uniformização, proporcionalidade e segurança jurídica</a:t>
            </a:r>
          </a:p>
        </p:txBody>
      </p:sp>
      <p:sp>
        <p:nvSpPr>
          <p:cNvPr id="733" name="Arr2"/>
          <p:cNvSpPr/>
          <p:nvPr/>
        </p:nvSpPr>
        <p:spPr>
          <a:xfrm>
            <a:off x="9821631" y="2834640"/>
            <a:ext cx="219456" cy="27432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 lnSpcReduction="10000"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600" b="1">
                <a:solidFill>
                  <a:srgbClr val="CE9622"/>
                </a:solidFill>
                <a:latin typeface="+mn-lt"/>
              </a:rPr>
              <a:t>›</a:t>
            </a:r>
          </a:p>
        </p:txBody>
      </p:sp>
      <p:sp>
        <p:nvSpPr>
          <p:cNvPr id="734" name="RefP"/>
          <p:cNvSpPr/>
          <p:nvPr/>
        </p:nvSpPr>
        <p:spPr>
          <a:xfrm>
            <a:off x="6263640" y="4160520"/>
            <a:ext cx="5455859" cy="1216152"/>
          </a:xfrm>
          <a:prstGeom prst="rect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35" name="RefT"/>
          <p:cNvSpPr/>
          <p:nvPr/>
        </p:nvSpPr>
        <p:spPr>
          <a:xfrm>
            <a:off x="6263640" y="4224528"/>
            <a:ext cx="5455859" cy="27432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950" b="1">
                <a:solidFill>
                  <a:srgbClr val="4D1152"/>
                </a:solidFill>
                <a:latin typeface="+mn-lt"/>
              </a:rPr>
              <a:t>REFERENCIAIS ADOTADOS</a:t>
            </a:r>
          </a:p>
        </p:txBody>
      </p:sp>
      <p:sp>
        <p:nvSpPr>
          <p:cNvPr id="736" name="Rf0"/>
          <p:cNvSpPr/>
          <p:nvPr/>
        </p:nvSpPr>
        <p:spPr>
          <a:xfrm>
            <a:off x="6263640" y="4526280"/>
            <a:ext cx="1818619" cy="73152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900" b="0">
                <a:solidFill>
                  <a:srgbClr val="3B2B40"/>
                </a:solidFill>
                <a:latin typeface="+mn-lt"/>
              </a:rPr>
              <a:t>Controladoria-Geral da União (CGU)</a:t>
            </a:r>
          </a:p>
        </p:txBody>
      </p:sp>
      <p:sp>
        <p:nvSpPr>
          <p:cNvPr id="737" name="Rf1"/>
          <p:cNvSpPr/>
          <p:nvPr/>
        </p:nvSpPr>
        <p:spPr>
          <a:xfrm>
            <a:off x="8082259" y="4526280"/>
            <a:ext cx="1818619" cy="73152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900" b="0">
                <a:solidFill>
                  <a:srgbClr val="3B2B40"/>
                </a:solidFill>
                <a:latin typeface="+mn-lt"/>
              </a:rPr>
              <a:t>Superior Tribunal de Justiça (STJ)</a:t>
            </a:r>
          </a:p>
        </p:txBody>
      </p:sp>
      <p:sp>
        <p:nvSpPr>
          <p:cNvPr id="738" name="RSep1"/>
          <p:cNvSpPr/>
          <p:nvPr/>
        </p:nvSpPr>
        <p:spPr>
          <a:xfrm>
            <a:off x="8082259" y="4617720"/>
            <a:ext cx="10972" cy="502920"/>
          </a:xfrm>
          <a:prstGeom prst="rect">
            <a:avLst/>
          </a:prstGeom>
          <a:solidFill>
            <a:srgbClr val="D9C9DE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39" name="Rf2"/>
          <p:cNvSpPr/>
          <p:nvPr/>
        </p:nvSpPr>
        <p:spPr>
          <a:xfrm>
            <a:off x="9900879" y="4526280"/>
            <a:ext cx="1818619" cy="731520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900" b="0">
                <a:solidFill>
                  <a:srgbClr val="3B2B40"/>
                </a:solidFill>
                <a:latin typeface="+mn-lt"/>
              </a:rPr>
              <a:t>Lei n. 13.655/2018 (LINDB)</a:t>
            </a:r>
          </a:p>
        </p:txBody>
      </p:sp>
      <p:sp>
        <p:nvSpPr>
          <p:cNvPr id="740" name="RSep2"/>
          <p:cNvSpPr/>
          <p:nvPr/>
        </p:nvSpPr>
        <p:spPr>
          <a:xfrm>
            <a:off x="9900879" y="4617720"/>
            <a:ext cx="10972" cy="502920"/>
          </a:xfrm>
          <a:prstGeom prst="rect">
            <a:avLst/>
          </a:prstGeom>
          <a:solidFill>
            <a:srgbClr val="D9C9DE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41" name="Quote"/>
          <p:cNvSpPr/>
          <p:nvPr/>
        </p:nvSpPr>
        <p:spPr>
          <a:xfrm>
            <a:off x="472470" y="5504688"/>
            <a:ext cx="11216579" cy="658368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42" name="QuoteT"/>
          <p:cNvSpPr/>
          <p:nvPr/>
        </p:nvSpPr>
        <p:spPr>
          <a:xfrm>
            <a:off x="472470" y="5504688"/>
            <a:ext cx="11216579" cy="658368"/>
          </a:xfrm>
          <a:prstGeom prst="rect">
            <a:avLst/>
          </a:prstGeom>
          <a:noFill/>
          <a:ln>
            <a:noFill/>
          </a:ln>
        </p:spPr>
        <p:txBody>
          <a:bodyPr wrap="square" lIns="45720" tIns="27432" rIns="45720" bIns="27432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150" b="1">
                <a:solidFill>
                  <a:srgbClr val="FFFFFF"/>
                </a:solidFill>
                <a:latin typeface="+mn-lt"/>
              </a:rPr>
              <a:t>Uma ferramenta de apoio à dosimetria disciplinar baseada em critérios objetivos e previamente definidos.</a:t>
            </a:r>
          </a:p>
        </p:txBody>
      </p:sp>
      <p:pic>
        <p:nvPicPr>
          <p:cNvPr id="743" name="Logo ENCCO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295278" y="290378"/>
            <a:ext cx="1646142" cy="530714"/>
          </a:xfrm>
          <a:prstGeom prst="rect">
            <a:avLst/>
          </a:prstGeom>
        </p:spPr>
      </p:pic>
      <p:pic>
        <p:nvPicPr>
          <p:cNvPr id="744" name="Faixa rodap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6699056"/>
            <a:ext cx="12191999" cy="165100"/>
          </a:xfrm>
          <a:prstGeom prst="rect">
            <a:avLst/>
          </a:prstGeom>
        </p:spPr>
      </p:pic>
      <p:sp>
        <p:nvSpPr>
          <p:cNvPr id="660" name="BadgeGlow"/>
          <p:cNvSpPr/>
          <p:nvPr/>
        </p:nvSpPr>
        <p:spPr>
          <a:xfrm>
            <a:off x="7534656" y="813815"/>
            <a:ext cx="4239798" cy="1024128"/>
          </a:xfrm>
          <a:prstGeom prst="roundRect">
            <a:avLst/>
          </a:prstGeom>
          <a:solidFill>
            <a:srgbClr val="E7D4A6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61" name="Badge"/>
          <p:cNvSpPr/>
          <p:nvPr/>
        </p:nvSpPr>
        <p:spPr>
          <a:xfrm>
            <a:off x="7589520" y="868680"/>
            <a:ext cx="4130070" cy="914400"/>
          </a:xfrm>
          <a:prstGeom prst="round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662" name="BadgeAccent"/>
          <p:cNvSpPr/>
          <p:nvPr/>
        </p:nvSpPr>
        <p:spPr>
          <a:xfrm>
            <a:off x="7589520" y="1691639"/>
            <a:ext cx="4130070" cy="91440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663" name="IconeFoguete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772400" y="1014983"/>
            <a:ext cx="566928" cy="566928"/>
          </a:xfrm>
          <a:prstGeom prst="rect">
            <a:avLst/>
          </a:prstGeom>
        </p:spPr>
      </p:pic>
      <p:sp>
        <p:nvSpPr>
          <p:cNvPr id="664" name="BadgeT"/>
          <p:cNvSpPr/>
          <p:nvPr/>
        </p:nvSpPr>
        <p:spPr>
          <a:xfrm>
            <a:off x="8458200" y="960120"/>
            <a:ext cx="3124230" cy="68580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500" b="1">
                <a:solidFill>
                  <a:srgbClr val="FFFFFF"/>
                </a:solidFill>
                <a:latin typeface="+mn-lt"/>
              </a:rPr>
              <a:t>LANÇAMENTO EM BREVE</a:t>
            </a:r>
          </a:p>
          <a:p>
            <a:pPr algn="l">
              <a:lnSpc>
                <a:spcPct val="100000"/>
              </a:lnSpc>
              <a:spcBef>
                <a:spcPts val="120"/>
              </a:spcBef>
              <a:buNone/>
            </a:pPr>
            <a:r>
              <a:rPr lang="pt-BR" sz="900" b="0">
                <a:solidFill>
                  <a:srgbClr val="E7D4A6"/>
                </a:solidFill>
                <a:latin typeface="+mn-lt"/>
              </a:rPr>
              <a:t>Ferramenta em desenvolvimento</a:t>
            </a:r>
          </a:p>
        </p:txBody>
      </p:sp>
    </p:spTree>
    <p:extLst>
      <p:ext uri="{BB962C8B-B14F-4D97-AF65-F5344CB8AC3E}">
        <p14:creationId xmlns:p14="http://schemas.microsoft.com/office/powerpoint/2010/main" val="21237557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 descr="Close de um cata-vento">
            <a:extLst>
              <a:ext uri="{FF2B5EF4-FFF2-40B4-BE49-F238E27FC236}">
                <a16:creationId xmlns:a16="http://schemas.microsoft.com/office/drawing/2014/main" id="{45C06921-CC95-4C85-AB2A-20645618420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04" r="707"/>
          <a:stretch/>
        </p:blipFill>
        <p:spPr>
          <a:xfrm>
            <a:off x="20" y="10"/>
            <a:ext cx="6095980" cy="6368391"/>
          </a:xfrm>
          <a:prstGeom prst="rect">
            <a:avLst/>
          </a:prstGeom>
          <a:noFill/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4875FD89-8775-4533-A4D5-5E1A0123B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8100" y="1868930"/>
            <a:ext cx="6641900" cy="1123824"/>
          </a:xfrm>
          <a:solidFill>
            <a:srgbClr val="F3EEF5"/>
          </a:solidFill>
        </p:spPr>
        <p:txBody>
          <a:bodyPr rtlCol="0" anchor="ctr">
            <a:normAutofit/>
          </a:bodyPr>
          <a:lstStyle/>
          <a:p>
            <a:pPr rtl="0"/>
            <a:r>
              <a:rPr lang="pt-BR" sz="5500" b="0" noProof="1">
                <a:solidFill>
                  <a:schemeClr val="tx1">
                    <a:lumMod val="75000"/>
                    <a:lumOff val="25000"/>
                  </a:schemeClr>
                </a:solidFill>
              </a:rPr>
              <a:t>ATUAÇÃO EXTERNA</a:t>
            </a:r>
          </a:p>
        </p:txBody>
      </p:sp>
      <p:sp>
        <p:nvSpPr>
          <p:cNvPr id="10" name="Espaço Reservado para Texto 9">
            <a:extLst>
              <a:ext uri="{FF2B5EF4-FFF2-40B4-BE49-F238E27FC236}">
                <a16:creationId xmlns:a16="http://schemas.microsoft.com/office/drawing/2014/main" id="{7C21EDB8-2CFB-4747-9FCF-CEF01F61BF3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5118334" y="2992755"/>
            <a:ext cx="6641626" cy="589882"/>
          </a:xfrm>
          <a:solidFill>
            <a:srgbClr val="4D1152"/>
          </a:solidFill>
        </p:spPr>
        <p:txBody>
          <a:bodyPr rtlCol="0">
            <a:normAutofit fontScale="92500" lnSpcReduction="10000"/>
          </a:bodyPr>
          <a:lstStyle/>
          <a:p>
            <a:pPr rtl="0"/>
            <a:r>
              <a:rPr lang="pt-BR" sz="1900" noProof="1"/>
              <a:t>Da atuação junto aos municípios jurisdicionados</a:t>
            </a:r>
            <a:endParaRPr lang="pt-BR" sz="1500" noProof="1"/>
          </a:p>
        </p:txBody>
      </p:sp>
      <p:sp>
        <p:nvSpPr>
          <p:cNvPr id="900" name="Barra dourada"/>
          <p:cNvSpPr/>
          <p:nvPr/>
        </p:nvSpPr>
        <p:spPr>
          <a:xfrm>
            <a:off x="9775825" y="1761253"/>
            <a:ext cx="1984175" cy="114771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920" name="Mapa SC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2720" y="1975104"/>
            <a:ext cx="960120" cy="96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5254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Fundo"/>
          <p:cNvSpPr/>
          <p:nvPr/>
        </p:nvSpPr>
        <p:spPr>
          <a:xfrm>
            <a:off x="0" y="0"/>
            <a:ext cx="12191969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02" name="Titulo"/>
          <p:cNvSpPr/>
          <p:nvPr/>
        </p:nvSpPr>
        <p:spPr>
          <a:xfrm>
            <a:off x="800100" y="470001"/>
            <a:ext cx="8778240" cy="54864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2200" b="1">
                <a:solidFill>
                  <a:srgbClr val="4D1152"/>
                </a:solidFill>
                <a:latin typeface="+mn-lt"/>
              </a:rPr>
              <a:t>ATUAÇÃO JUNTO AOS MUNICÍPIOS</a:t>
            </a:r>
          </a:p>
        </p:txBody>
      </p:sp>
      <p:sp>
        <p:nvSpPr>
          <p:cNvPr id="703" name="Regua"/>
          <p:cNvSpPr/>
          <p:nvPr/>
        </p:nvSpPr>
        <p:spPr>
          <a:xfrm>
            <a:off x="800100" y="1088136"/>
            <a:ext cx="1298448" cy="64008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04" name="Sub"/>
          <p:cNvSpPr/>
          <p:nvPr/>
        </p:nvSpPr>
        <p:spPr>
          <a:xfrm>
            <a:off x="800100" y="1188720"/>
            <a:ext cx="6949440" cy="36576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norm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300" b="0">
                <a:solidFill>
                  <a:srgbClr val="3B2B40"/>
                </a:solidFill>
                <a:latin typeface="+mn-lt"/>
              </a:rPr>
              <a:t>Evolução da atuação externa da Corregedoria-Geral  |  2024 – 2025</a:t>
            </a:r>
          </a:p>
        </p:txBody>
      </p:sp>
      <p:sp>
        <p:nvSpPr>
          <p:cNvPr id="705" name="Trilha"/>
          <p:cNvSpPr/>
          <p:nvPr/>
        </p:nvSpPr>
        <p:spPr>
          <a:xfrm>
            <a:off x="1594128" y="3401568"/>
            <a:ext cx="8973263" cy="32004"/>
          </a:xfrm>
          <a:prstGeom prst="rect">
            <a:avLst/>
          </a:prstGeom>
          <a:solidFill>
            <a:srgbClr val="D9C9DE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06" name="Circ0"/>
          <p:cNvSpPr/>
          <p:nvPr/>
        </p:nvSpPr>
        <p:spPr>
          <a:xfrm>
            <a:off x="1045488" y="2103120"/>
            <a:ext cx="1097280" cy="1097280"/>
          </a:xfrm>
          <a:prstGeom prst="ellipse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707" name="Ic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7512" y="2295144"/>
            <a:ext cx="713232" cy="713232"/>
          </a:xfrm>
          <a:prstGeom prst="rect">
            <a:avLst/>
          </a:prstGeom>
        </p:spPr>
      </p:pic>
      <p:sp>
        <p:nvSpPr>
          <p:cNvPr id="708" name="Dot0"/>
          <p:cNvSpPr/>
          <p:nvPr/>
        </p:nvSpPr>
        <p:spPr>
          <a:xfrm>
            <a:off x="1493544" y="3319272"/>
            <a:ext cx="201168" cy="201168"/>
          </a:xfrm>
          <a:prstGeom prst="ellipse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09" name="Yr0"/>
          <p:cNvSpPr/>
          <p:nvPr/>
        </p:nvSpPr>
        <p:spPr>
          <a:xfrm>
            <a:off x="472470" y="3703320"/>
            <a:ext cx="2243315" cy="347472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600" b="1">
                <a:solidFill>
                  <a:srgbClr val="4D1152"/>
                </a:solidFill>
                <a:latin typeface="+mn-lt"/>
              </a:rPr>
              <a:t>2024</a:t>
            </a:r>
          </a:p>
        </p:txBody>
      </p:sp>
      <p:sp>
        <p:nvSpPr>
          <p:cNvPr id="710" name="Tx0"/>
          <p:cNvSpPr/>
          <p:nvPr/>
        </p:nvSpPr>
        <p:spPr>
          <a:xfrm>
            <a:off x="609630" y="4096512"/>
            <a:ext cx="1968995" cy="141732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00" b="0">
                <a:solidFill>
                  <a:srgbClr val="3B2B40"/>
                </a:solidFill>
                <a:latin typeface="+mn-lt"/>
              </a:rPr>
              <a:t>Primeira participação da Corregedoria-Geral no Ciclo de Estudos da Administração Pública Municipal</a:t>
            </a:r>
          </a:p>
        </p:txBody>
      </p:sp>
      <p:sp>
        <p:nvSpPr>
          <p:cNvPr id="711" name="Circ1"/>
          <p:cNvSpPr/>
          <p:nvPr/>
        </p:nvSpPr>
        <p:spPr>
          <a:xfrm>
            <a:off x="3288804" y="2103120"/>
            <a:ext cx="1097280" cy="1097280"/>
          </a:xfrm>
          <a:prstGeom prst="ellipse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712" name="Ic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0828" y="2295144"/>
            <a:ext cx="713232" cy="713232"/>
          </a:xfrm>
          <a:prstGeom prst="rect">
            <a:avLst/>
          </a:prstGeom>
        </p:spPr>
      </p:pic>
      <p:sp>
        <p:nvSpPr>
          <p:cNvPr id="713" name="Dot1"/>
          <p:cNvSpPr/>
          <p:nvPr/>
        </p:nvSpPr>
        <p:spPr>
          <a:xfrm>
            <a:off x="3736860" y="3319272"/>
            <a:ext cx="201168" cy="201168"/>
          </a:xfrm>
          <a:prstGeom prst="ellipse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14" name="Yr1"/>
          <p:cNvSpPr/>
          <p:nvPr/>
        </p:nvSpPr>
        <p:spPr>
          <a:xfrm>
            <a:off x="2715786" y="3703320"/>
            <a:ext cx="2243315" cy="347472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600" b="1">
                <a:solidFill>
                  <a:srgbClr val="4D1152"/>
                </a:solidFill>
                <a:latin typeface="+mn-lt"/>
              </a:rPr>
              <a:t>2024</a:t>
            </a:r>
          </a:p>
        </p:txBody>
      </p:sp>
      <p:sp>
        <p:nvSpPr>
          <p:cNvPr id="715" name="Tx1"/>
          <p:cNvSpPr/>
          <p:nvPr/>
        </p:nvSpPr>
        <p:spPr>
          <a:xfrm>
            <a:off x="2852946" y="4096512"/>
            <a:ext cx="1968995" cy="141732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00" b="0">
                <a:solidFill>
                  <a:srgbClr val="3B2B40"/>
                </a:solidFill>
                <a:latin typeface="+mn-lt"/>
              </a:rPr>
              <a:t>Edição da Nota Técnica 13/2024, que trata das corregedorias municipais</a:t>
            </a:r>
          </a:p>
        </p:txBody>
      </p:sp>
      <p:sp>
        <p:nvSpPr>
          <p:cNvPr id="716" name="Circ2"/>
          <p:cNvSpPr/>
          <p:nvPr/>
        </p:nvSpPr>
        <p:spPr>
          <a:xfrm>
            <a:off x="5532120" y="2103120"/>
            <a:ext cx="1097280" cy="1097280"/>
          </a:xfrm>
          <a:prstGeom prst="ellipse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717" name="Ic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4144" y="2295144"/>
            <a:ext cx="713232" cy="713232"/>
          </a:xfrm>
          <a:prstGeom prst="rect">
            <a:avLst/>
          </a:prstGeom>
        </p:spPr>
      </p:pic>
      <p:sp>
        <p:nvSpPr>
          <p:cNvPr id="718" name="Dot2"/>
          <p:cNvSpPr/>
          <p:nvPr/>
        </p:nvSpPr>
        <p:spPr>
          <a:xfrm>
            <a:off x="5980176" y="3319272"/>
            <a:ext cx="201168" cy="201168"/>
          </a:xfrm>
          <a:prstGeom prst="ellipse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19" name="Yr2"/>
          <p:cNvSpPr/>
          <p:nvPr/>
        </p:nvSpPr>
        <p:spPr>
          <a:xfrm>
            <a:off x="4959102" y="3703320"/>
            <a:ext cx="2243315" cy="347472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600" b="1">
                <a:solidFill>
                  <a:srgbClr val="4D1152"/>
                </a:solidFill>
                <a:latin typeface="+mn-lt"/>
              </a:rPr>
              <a:t>2025</a:t>
            </a:r>
          </a:p>
        </p:txBody>
      </p:sp>
      <p:sp>
        <p:nvSpPr>
          <p:cNvPr id="720" name="Tx2"/>
          <p:cNvSpPr/>
          <p:nvPr/>
        </p:nvSpPr>
        <p:spPr>
          <a:xfrm>
            <a:off x="5096262" y="4096512"/>
            <a:ext cx="1968995" cy="141732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00" b="0">
                <a:solidFill>
                  <a:srgbClr val="3B2B40"/>
                </a:solidFill>
                <a:latin typeface="+mn-lt"/>
              </a:rPr>
              <a:t>Participação da Corregedoria-Geral no evento “Diálogo com os Novos Gestores”</a:t>
            </a:r>
          </a:p>
        </p:txBody>
      </p:sp>
      <p:sp>
        <p:nvSpPr>
          <p:cNvPr id="721" name="Circ3"/>
          <p:cNvSpPr/>
          <p:nvPr/>
        </p:nvSpPr>
        <p:spPr>
          <a:xfrm>
            <a:off x="7775435" y="2103120"/>
            <a:ext cx="1097280" cy="1097280"/>
          </a:xfrm>
          <a:prstGeom prst="ellipse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722" name="Ic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67459" y="2295144"/>
            <a:ext cx="713232" cy="713232"/>
          </a:xfrm>
          <a:prstGeom prst="rect">
            <a:avLst/>
          </a:prstGeom>
        </p:spPr>
      </p:pic>
      <p:sp>
        <p:nvSpPr>
          <p:cNvPr id="723" name="Dot3"/>
          <p:cNvSpPr/>
          <p:nvPr/>
        </p:nvSpPr>
        <p:spPr>
          <a:xfrm>
            <a:off x="8223491" y="3319272"/>
            <a:ext cx="201168" cy="201168"/>
          </a:xfrm>
          <a:prstGeom prst="ellipse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24" name="Yr3"/>
          <p:cNvSpPr/>
          <p:nvPr/>
        </p:nvSpPr>
        <p:spPr>
          <a:xfrm>
            <a:off x="7202417" y="3703320"/>
            <a:ext cx="2243315" cy="347472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600" b="1">
                <a:solidFill>
                  <a:srgbClr val="4D1152"/>
                </a:solidFill>
                <a:latin typeface="+mn-lt"/>
              </a:rPr>
              <a:t>2025</a:t>
            </a:r>
          </a:p>
        </p:txBody>
      </p:sp>
      <p:sp>
        <p:nvSpPr>
          <p:cNvPr id="725" name="Tx3"/>
          <p:cNvSpPr/>
          <p:nvPr/>
        </p:nvSpPr>
        <p:spPr>
          <a:xfrm>
            <a:off x="7339577" y="4096512"/>
            <a:ext cx="1968995" cy="141732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00" b="0">
                <a:solidFill>
                  <a:srgbClr val="3B2B40"/>
                </a:solidFill>
                <a:latin typeface="+mn-lt"/>
              </a:rPr>
              <a:t>Palestra sobre implementação de corregedorias municipais no TCE/SC</a:t>
            </a:r>
          </a:p>
        </p:txBody>
      </p:sp>
      <p:sp>
        <p:nvSpPr>
          <p:cNvPr id="726" name="Circ4"/>
          <p:cNvSpPr/>
          <p:nvPr/>
        </p:nvSpPr>
        <p:spPr>
          <a:xfrm>
            <a:off x="10018751" y="2103120"/>
            <a:ext cx="1097280" cy="1097280"/>
          </a:xfrm>
          <a:prstGeom prst="ellipse">
            <a:avLst/>
          </a:prstGeom>
          <a:solidFill>
            <a:srgbClr val="F3EEF5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pic>
        <p:nvPicPr>
          <p:cNvPr id="727" name="Ic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10775" y="2295144"/>
            <a:ext cx="713232" cy="713232"/>
          </a:xfrm>
          <a:prstGeom prst="rect">
            <a:avLst/>
          </a:prstGeom>
        </p:spPr>
      </p:pic>
      <p:sp>
        <p:nvSpPr>
          <p:cNvPr id="728" name="Dot4"/>
          <p:cNvSpPr/>
          <p:nvPr/>
        </p:nvSpPr>
        <p:spPr>
          <a:xfrm>
            <a:off x="10466807" y="3319272"/>
            <a:ext cx="201168" cy="201168"/>
          </a:xfrm>
          <a:prstGeom prst="ellipse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29" name="Yr4"/>
          <p:cNvSpPr/>
          <p:nvPr/>
        </p:nvSpPr>
        <p:spPr>
          <a:xfrm>
            <a:off x="9445733" y="3703320"/>
            <a:ext cx="2243315" cy="347472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600" b="1">
                <a:solidFill>
                  <a:srgbClr val="4D1152"/>
                </a:solidFill>
                <a:latin typeface="+mn-lt"/>
              </a:rPr>
              <a:t>2025</a:t>
            </a:r>
          </a:p>
        </p:txBody>
      </p:sp>
      <p:sp>
        <p:nvSpPr>
          <p:cNvPr id="730" name="Tx4"/>
          <p:cNvSpPr/>
          <p:nvPr/>
        </p:nvSpPr>
        <p:spPr>
          <a:xfrm>
            <a:off x="9582893" y="4096512"/>
            <a:ext cx="1968995" cy="1417320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t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000" b="0">
                <a:solidFill>
                  <a:srgbClr val="3B2B40"/>
                </a:solidFill>
                <a:latin typeface="+mn-lt"/>
              </a:rPr>
              <a:t>Apresentação da Nota Técnica 13/2024 e curso de PAD em Rio do Sul/SC</a:t>
            </a:r>
          </a:p>
        </p:txBody>
      </p:sp>
      <p:sp>
        <p:nvSpPr>
          <p:cNvPr id="736" name="Faixa"/>
          <p:cNvSpPr/>
          <p:nvPr/>
        </p:nvSpPr>
        <p:spPr>
          <a:xfrm>
            <a:off x="472470" y="5687568"/>
            <a:ext cx="11216579" cy="566928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737" name="FaixaT"/>
          <p:cNvSpPr/>
          <p:nvPr/>
        </p:nvSpPr>
        <p:spPr>
          <a:xfrm>
            <a:off x="472470" y="5687568"/>
            <a:ext cx="11216579" cy="566928"/>
          </a:xfrm>
          <a:prstGeom prst="rect">
            <a:avLst/>
          </a:prstGeom>
          <a:noFill/>
          <a:ln>
            <a:noFill/>
          </a:ln>
        </p:spPr>
        <p:txBody>
          <a:bodyPr wrap="square" lIns="45720" tIns="18288" rIns="45720" bIns="18288" anchor="ctr">
            <a:norm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pt-BR" sz="1100" b="1">
                <a:solidFill>
                  <a:srgbClr val="FFFFFF"/>
                </a:solidFill>
                <a:latin typeface="+mn-lt"/>
              </a:rPr>
              <a:t>Nota Técnica 13/2024 — indução à criação e ao fortalecimento das corregedorias nos municípios catarinenses</a:t>
            </a:r>
          </a:p>
        </p:txBody>
      </p:sp>
      <p:pic>
        <p:nvPicPr>
          <p:cNvPr id="738" name="Logo ENCCO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295278" y="290378"/>
            <a:ext cx="1646142" cy="530714"/>
          </a:xfrm>
          <a:prstGeom prst="rect">
            <a:avLst/>
          </a:prstGeom>
        </p:spPr>
      </p:pic>
      <p:pic>
        <p:nvPicPr>
          <p:cNvPr id="739" name="Faixa rodap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6699056"/>
            <a:ext cx="12191999" cy="1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9318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Fundo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endParaRPr lang="pt-BR"/>
          </a:p>
        </p:txBody>
      </p:sp>
      <p:sp>
        <p:nvSpPr>
          <p:cNvPr id="602" name="Titulo"/>
          <p:cNvSpPr/>
          <p:nvPr/>
        </p:nvSpPr>
        <p:spPr>
          <a:xfrm>
            <a:off x="800100" y="470002"/>
            <a:ext cx="8778240" cy="548640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l">
              <a:lnSpc>
                <a:spcPct val="100000"/>
              </a:lnSpc>
            </a:pPr>
            <a:r>
              <a:rPr lang="pt-BR" sz="2200" b="1">
                <a:solidFill>
                  <a:srgbClr val="4D1152"/>
                </a:solidFill>
                <a:latin typeface="+mn-lt"/>
              </a:rPr>
              <a:t>NOTA TÉCNICA N. TC-13/2024</a:t>
            </a:r>
          </a:p>
        </p:txBody>
      </p:sp>
      <p:sp>
        <p:nvSpPr>
          <p:cNvPr id="603" name="Regua"/>
          <p:cNvSpPr/>
          <p:nvPr/>
        </p:nvSpPr>
        <p:spPr>
          <a:xfrm>
            <a:off x="800100" y="1088136"/>
            <a:ext cx="1298448" cy="64008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 lIns="45720" tIns="18288" rIns="45720" bIns="18288" anchor="ctr">
            <a:normAutofit fontScale="25000" lnSpcReduction="20000"/>
          </a:bodyPr>
          <a:lstStyle/>
          <a:p>
            <a:endParaRPr lang="pt-BR"/>
          </a:p>
        </p:txBody>
      </p:sp>
      <p:sp>
        <p:nvSpPr>
          <p:cNvPr id="604" name="Sub"/>
          <p:cNvSpPr/>
          <p:nvPr/>
        </p:nvSpPr>
        <p:spPr>
          <a:xfrm>
            <a:off x="800100" y="1188720"/>
            <a:ext cx="8686800" cy="365760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l">
              <a:lnSpc>
                <a:spcPct val="100000"/>
              </a:lnSpc>
            </a:pPr>
            <a:r>
              <a:rPr lang="pt-BR" sz="1300" b="0">
                <a:solidFill>
                  <a:srgbClr val="5A4A63"/>
                </a:solidFill>
                <a:latin typeface="+mn-lt"/>
              </a:rPr>
              <a:t>Contexto de criação e objetivos</a:t>
            </a:r>
          </a:p>
        </p:txBody>
      </p:sp>
      <p:sp>
        <p:nvSpPr>
          <p:cNvPr id="605" name="PainelCtx"/>
          <p:cNvSpPr/>
          <p:nvPr/>
        </p:nvSpPr>
        <p:spPr>
          <a:xfrm>
            <a:off x="472470" y="1828800"/>
            <a:ext cx="4434840" cy="3703320"/>
          </a:xfrm>
          <a:prstGeom prst="roundRect">
            <a:avLst/>
          </a:prstGeom>
          <a:solidFill>
            <a:srgbClr val="F3EEF5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endParaRPr lang="pt-BR"/>
          </a:p>
        </p:txBody>
      </p:sp>
      <p:sp>
        <p:nvSpPr>
          <p:cNvPr id="606" name="BarraCtx"/>
          <p:cNvSpPr/>
          <p:nvPr/>
        </p:nvSpPr>
        <p:spPr>
          <a:xfrm>
            <a:off x="472470" y="1828800"/>
            <a:ext cx="4434840" cy="502920"/>
          </a:xfrm>
          <a:prstGeom prst="roundRect">
            <a:avLst/>
          </a:prstGeom>
          <a:solidFill>
            <a:srgbClr val="4D1152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endParaRPr lang="pt-BR"/>
          </a:p>
        </p:txBody>
      </p:sp>
      <p:sp>
        <p:nvSpPr>
          <p:cNvPr id="607" name="BarraCtxFix"/>
          <p:cNvSpPr/>
          <p:nvPr/>
        </p:nvSpPr>
        <p:spPr>
          <a:xfrm>
            <a:off x="472470" y="2148840"/>
            <a:ext cx="4434840" cy="182880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 lIns="45720" tIns="18288" rIns="45720" bIns="18288" anchor="ctr">
            <a:normAutofit fontScale="62500" lnSpcReduction="20000"/>
          </a:bodyPr>
          <a:lstStyle/>
          <a:p>
            <a:endParaRPr lang="pt-BR"/>
          </a:p>
        </p:txBody>
      </p:sp>
      <p:sp>
        <p:nvSpPr>
          <p:cNvPr id="608" name="CtxTit"/>
          <p:cNvSpPr/>
          <p:nvPr/>
        </p:nvSpPr>
        <p:spPr>
          <a:xfrm>
            <a:off x="472470" y="1828800"/>
            <a:ext cx="4434840" cy="502920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1150" b="1">
                <a:solidFill>
                  <a:srgbClr val="FFFFFF"/>
                </a:solidFill>
                <a:latin typeface="+mn-lt"/>
              </a:rPr>
              <a:t>CONTEXTO DE CRIAÇÃO</a:t>
            </a:r>
          </a:p>
        </p:txBody>
      </p:sp>
      <p:pic>
        <p:nvPicPr>
          <p:cNvPr id="609" name="IcCtx"/>
          <p:cNvPicPr/>
          <p:nvPr/>
        </p:nvPicPr>
        <p:blipFill>
          <a:blip r:embed="rId2"/>
          <a:stretch>
            <a:fillRect/>
          </a:stretch>
        </p:blipFill>
        <p:spPr>
          <a:xfrm>
            <a:off x="2278410" y="2487168"/>
            <a:ext cx="822960" cy="822960"/>
          </a:xfrm>
          <a:prstGeom prst="rect">
            <a:avLst/>
          </a:prstGeom>
        </p:spPr>
      </p:pic>
      <p:sp>
        <p:nvSpPr>
          <p:cNvPr id="610" name="CtxTxt"/>
          <p:cNvSpPr/>
          <p:nvPr/>
        </p:nvSpPr>
        <p:spPr>
          <a:xfrm>
            <a:off x="746790" y="3456432"/>
            <a:ext cx="3886200" cy="1234440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t">
            <a:normAutofit/>
          </a:bodyPr>
          <a:lstStyle/>
          <a:p>
            <a:pPr algn="l">
              <a:lnSpc>
                <a:spcPct val="100000"/>
              </a:lnSpc>
            </a:pPr>
            <a:r>
              <a:rPr lang="pt-BR" sz="1000" b="0">
                <a:solidFill>
                  <a:srgbClr val="5A4A63"/>
                </a:solidFill>
                <a:latin typeface="+mn-lt"/>
              </a:rPr>
              <a:t>•  XXIV Ciclo de Estudos de Controle da Administração Municipal (2024)</a:t>
            </a:r>
          </a:p>
          <a:p>
            <a:pPr algn="l">
              <a:spcBef>
                <a:spcPts val="250"/>
              </a:spcBef>
            </a:pPr>
            <a:r>
              <a:rPr lang="pt-BR" sz="1000" b="0">
                <a:solidFill>
                  <a:srgbClr val="5A4A63"/>
                </a:solidFill>
                <a:latin typeface="+mn-lt"/>
              </a:rPr>
              <a:t>•  Carência de servidores capacitados para a atividade correcional e preventiva</a:t>
            </a:r>
          </a:p>
          <a:p>
            <a:pPr algn="l">
              <a:spcBef>
                <a:spcPts val="250"/>
              </a:spcBef>
            </a:pPr>
            <a:r>
              <a:rPr lang="pt-BR" sz="1000" b="0">
                <a:solidFill>
                  <a:srgbClr val="5A4A63"/>
                </a:solidFill>
                <a:latin typeface="+mn-lt"/>
              </a:rPr>
              <a:t>•  Municípios sem estrutura especializada para apurar ilícitos administrativos</a:t>
            </a:r>
          </a:p>
          <a:p>
            <a:pPr algn="l">
              <a:spcBef>
                <a:spcPts val="250"/>
              </a:spcBef>
            </a:pPr>
            <a:r>
              <a:rPr lang="pt-BR" sz="1000" b="0">
                <a:solidFill>
                  <a:srgbClr val="5A4A63"/>
                </a:solidFill>
                <a:latin typeface="+mn-lt"/>
              </a:rPr>
              <a:t>•  Articulação com MPSC, CGU, Amve e Cisamve</a:t>
            </a:r>
          </a:p>
        </p:txBody>
      </p:sp>
      <p:sp>
        <p:nvSpPr>
          <p:cNvPr id="611" name="StatBox"/>
          <p:cNvSpPr/>
          <p:nvPr/>
        </p:nvSpPr>
        <p:spPr>
          <a:xfrm>
            <a:off x="746790" y="4773168"/>
            <a:ext cx="3886200" cy="56692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1000" b="1">
                <a:solidFill>
                  <a:srgbClr val="4D1152"/>
                </a:solidFill>
                <a:latin typeface="+mn-lt"/>
              </a:rPr>
              <a:t>Menos de 5% dos municípios catarinenses possuíam setor correcional</a:t>
            </a:r>
          </a:p>
        </p:txBody>
      </p:sp>
      <p:sp>
        <p:nvSpPr>
          <p:cNvPr id="612" name="PainelObj"/>
          <p:cNvSpPr/>
          <p:nvPr/>
        </p:nvSpPr>
        <p:spPr>
          <a:xfrm>
            <a:off x="5199918" y="1828800"/>
            <a:ext cx="6489131" cy="502920"/>
          </a:xfrm>
          <a:prstGeom prst="roundRect">
            <a:avLst/>
          </a:prstGeom>
          <a:solidFill>
            <a:srgbClr val="4D1152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endParaRPr lang="pt-BR"/>
          </a:p>
        </p:txBody>
      </p:sp>
      <p:sp>
        <p:nvSpPr>
          <p:cNvPr id="613" name="PainelObjFix"/>
          <p:cNvSpPr/>
          <p:nvPr/>
        </p:nvSpPr>
        <p:spPr>
          <a:xfrm>
            <a:off x="5199918" y="2148840"/>
            <a:ext cx="6489131" cy="182880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 lIns="45720" tIns="18288" rIns="45720" bIns="18288" anchor="ctr">
            <a:normAutofit fontScale="62500" lnSpcReduction="20000"/>
          </a:bodyPr>
          <a:lstStyle/>
          <a:p>
            <a:endParaRPr lang="pt-BR"/>
          </a:p>
        </p:txBody>
      </p:sp>
      <p:sp>
        <p:nvSpPr>
          <p:cNvPr id="614" name="ObjTit"/>
          <p:cNvSpPr/>
          <p:nvPr/>
        </p:nvSpPr>
        <p:spPr>
          <a:xfrm>
            <a:off x="5199918" y="1828800"/>
            <a:ext cx="6489131" cy="502920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1150" b="1">
                <a:solidFill>
                  <a:srgbClr val="FFFFFF"/>
                </a:solidFill>
                <a:latin typeface="+mn-lt"/>
              </a:rPr>
              <a:t>OBJETIVOS DA NOTA TÉCNICA</a:t>
            </a:r>
          </a:p>
        </p:txBody>
      </p:sp>
      <p:sp>
        <p:nvSpPr>
          <p:cNvPr id="615" name="Row0"/>
          <p:cNvSpPr/>
          <p:nvPr/>
        </p:nvSpPr>
        <p:spPr>
          <a:xfrm>
            <a:off x="5199918" y="2487168"/>
            <a:ext cx="6489131" cy="713232"/>
          </a:xfrm>
          <a:prstGeom prst="roundRect">
            <a:avLst/>
          </a:prstGeom>
          <a:solidFill>
            <a:srgbClr val="F3EEF5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endParaRPr lang="pt-BR"/>
          </a:p>
        </p:txBody>
      </p:sp>
      <p:sp>
        <p:nvSpPr>
          <p:cNvPr id="616" name="RowBar0"/>
          <p:cNvSpPr/>
          <p:nvPr/>
        </p:nvSpPr>
        <p:spPr>
          <a:xfrm>
            <a:off x="5199918" y="2487168"/>
            <a:ext cx="91440" cy="713232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endParaRPr lang="pt-BR"/>
          </a:p>
        </p:txBody>
      </p:sp>
      <p:pic>
        <p:nvPicPr>
          <p:cNvPr id="617" name="RowIc0"/>
          <p:cNvPicPr/>
          <p:nvPr/>
        </p:nvPicPr>
        <p:blipFill>
          <a:blip r:embed="rId3"/>
          <a:stretch>
            <a:fillRect/>
          </a:stretch>
        </p:blipFill>
        <p:spPr>
          <a:xfrm>
            <a:off x="5474238" y="2569464"/>
            <a:ext cx="548640" cy="548640"/>
          </a:xfrm>
          <a:prstGeom prst="rect">
            <a:avLst/>
          </a:prstGeom>
        </p:spPr>
      </p:pic>
      <p:sp>
        <p:nvSpPr>
          <p:cNvPr id="618" name="RowTxt0"/>
          <p:cNvSpPr/>
          <p:nvPr/>
        </p:nvSpPr>
        <p:spPr>
          <a:xfrm>
            <a:off x="6160038" y="2487168"/>
            <a:ext cx="5300411" cy="713232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l">
              <a:lnSpc>
                <a:spcPct val="100000"/>
              </a:lnSpc>
            </a:pPr>
            <a:r>
              <a:rPr lang="pt-BR" sz="1050" b="0">
                <a:solidFill>
                  <a:srgbClr val="4D1152"/>
                </a:solidFill>
                <a:latin typeface="+mn-lt"/>
              </a:rPr>
              <a:t>Suprir a carência de estruturas especializadas em atividade correcional nos municípios</a:t>
            </a:r>
          </a:p>
        </p:txBody>
      </p:sp>
      <p:sp>
        <p:nvSpPr>
          <p:cNvPr id="619" name="Row1"/>
          <p:cNvSpPr/>
          <p:nvPr/>
        </p:nvSpPr>
        <p:spPr>
          <a:xfrm>
            <a:off x="5199918" y="3291840"/>
            <a:ext cx="6489131" cy="713232"/>
          </a:xfrm>
          <a:prstGeom prst="roundRect">
            <a:avLst/>
          </a:prstGeom>
          <a:solidFill>
            <a:srgbClr val="F3EEF5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endParaRPr lang="pt-BR"/>
          </a:p>
        </p:txBody>
      </p:sp>
      <p:sp>
        <p:nvSpPr>
          <p:cNvPr id="620" name="RowBar1"/>
          <p:cNvSpPr/>
          <p:nvPr/>
        </p:nvSpPr>
        <p:spPr>
          <a:xfrm>
            <a:off x="5199918" y="3291840"/>
            <a:ext cx="91440" cy="713232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endParaRPr lang="pt-BR"/>
          </a:p>
        </p:txBody>
      </p:sp>
      <p:pic>
        <p:nvPicPr>
          <p:cNvPr id="621" name="RowIc1"/>
          <p:cNvPicPr/>
          <p:nvPr/>
        </p:nvPicPr>
        <p:blipFill>
          <a:blip r:embed="rId4"/>
          <a:stretch>
            <a:fillRect/>
          </a:stretch>
        </p:blipFill>
        <p:spPr>
          <a:xfrm>
            <a:off x="5474238" y="3374136"/>
            <a:ext cx="548640" cy="548640"/>
          </a:xfrm>
          <a:prstGeom prst="rect">
            <a:avLst/>
          </a:prstGeom>
        </p:spPr>
      </p:pic>
      <p:sp>
        <p:nvSpPr>
          <p:cNvPr id="622" name="RowTxt1"/>
          <p:cNvSpPr/>
          <p:nvPr/>
        </p:nvSpPr>
        <p:spPr>
          <a:xfrm>
            <a:off x="6160038" y="3291840"/>
            <a:ext cx="5300411" cy="713232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l">
              <a:lnSpc>
                <a:spcPct val="100000"/>
              </a:lnSpc>
            </a:pPr>
            <a:r>
              <a:rPr lang="pt-BR" sz="1050" b="0">
                <a:solidFill>
                  <a:srgbClr val="4D1152"/>
                </a:solidFill>
                <a:latin typeface="+mn-lt"/>
              </a:rPr>
              <a:t>Definir estruturas e competências para prevenir e apurar irregularidades com mais efetividade</a:t>
            </a:r>
          </a:p>
        </p:txBody>
      </p:sp>
      <p:sp>
        <p:nvSpPr>
          <p:cNvPr id="623" name="Row2"/>
          <p:cNvSpPr/>
          <p:nvPr/>
        </p:nvSpPr>
        <p:spPr>
          <a:xfrm>
            <a:off x="5199918" y="4096512"/>
            <a:ext cx="6489131" cy="713232"/>
          </a:xfrm>
          <a:prstGeom prst="roundRect">
            <a:avLst/>
          </a:prstGeom>
          <a:solidFill>
            <a:srgbClr val="F3EEF5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endParaRPr lang="pt-BR"/>
          </a:p>
        </p:txBody>
      </p:sp>
      <p:sp>
        <p:nvSpPr>
          <p:cNvPr id="624" name="RowBar2"/>
          <p:cNvSpPr/>
          <p:nvPr/>
        </p:nvSpPr>
        <p:spPr>
          <a:xfrm>
            <a:off x="5199918" y="4096512"/>
            <a:ext cx="91440" cy="713232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endParaRPr lang="pt-BR"/>
          </a:p>
        </p:txBody>
      </p:sp>
      <p:pic>
        <p:nvPicPr>
          <p:cNvPr id="625" name="RowIc2"/>
          <p:cNvPicPr/>
          <p:nvPr/>
        </p:nvPicPr>
        <p:blipFill>
          <a:blip r:embed="rId5"/>
          <a:stretch>
            <a:fillRect/>
          </a:stretch>
        </p:blipFill>
        <p:spPr>
          <a:xfrm>
            <a:off x="5474238" y="4178808"/>
            <a:ext cx="548640" cy="548640"/>
          </a:xfrm>
          <a:prstGeom prst="rect">
            <a:avLst/>
          </a:prstGeom>
        </p:spPr>
      </p:pic>
      <p:sp>
        <p:nvSpPr>
          <p:cNvPr id="626" name="RowTxt2"/>
          <p:cNvSpPr/>
          <p:nvPr/>
        </p:nvSpPr>
        <p:spPr>
          <a:xfrm>
            <a:off x="6160038" y="4096512"/>
            <a:ext cx="5300411" cy="713232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l">
              <a:lnSpc>
                <a:spcPct val="100000"/>
              </a:lnSpc>
            </a:pPr>
            <a:r>
              <a:rPr lang="pt-BR" sz="1050" b="0">
                <a:solidFill>
                  <a:srgbClr val="4D1152"/>
                </a:solidFill>
                <a:latin typeface="+mn-lt"/>
              </a:rPr>
              <a:t>Promover a integridade, a conduta ética, a eficiência e a transparência na gestão municipal</a:t>
            </a:r>
          </a:p>
        </p:txBody>
      </p:sp>
      <p:sp>
        <p:nvSpPr>
          <p:cNvPr id="627" name="Row3"/>
          <p:cNvSpPr/>
          <p:nvPr/>
        </p:nvSpPr>
        <p:spPr>
          <a:xfrm>
            <a:off x="5199918" y="4901184"/>
            <a:ext cx="6489131" cy="713232"/>
          </a:xfrm>
          <a:prstGeom prst="roundRect">
            <a:avLst/>
          </a:prstGeom>
          <a:solidFill>
            <a:srgbClr val="F3EEF5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endParaRPr lang="pt-BR"/>
          </a:p>
        </p:txBody>
      </p:sp>
      <p:sp>
        <p:nvSpPr>
          <p:cNvPr id="628" name="RowBar3"/>
          <p:cNvSpPr/>
          <p:nvPr/>
        </p:nvSpPr>
        <p:spPr>
          <a:xfrm>
            <a:off x="5199918" y="4901184"/>
            <a:ext cx="91440" cy="713232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endParaRPr lang="pt-BR"/>
          </a:p>
        </p:txBody>
      </p:sp>
      <p:pic>
        <p:nvPicPr>
          <p:cNvPr id="629" name="RowIc3"/>
          <p:cNvPicPr/>
          <p:nvPr/>
        </p:nvPicPr>
        <p:blipFill>
          <a:blip r:embed="rId6"/>
          <a:stretch>
            <a:fillRect/>
          </a:stretch>
        </p:blipFill>
        <p:spPr>
          <a:xfrm>
            <a:off x="5474238" y="4983480"/>
            <a:ext cx="548640" cy="548640"/>
          </a:xfrm>
          <a:prstGeom prst="rect">
            <a:avLst/>
          </a:prstGeom>
        </p:spPr>
      </p:pic>
      <p:sp>
        <p:nvSpPr>
          <p:cNvPr id="630" name="RowTxt3"/>
          <p:cNvSpPr/>
          <p:nvPr/>
        </p:nvSpPr>
        <p:spPr>
          <a:xfrm>
            <a:off x="6160038" y="4901184"/>
            <a:ext cx="5300411" cy="713232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l">
              <a:lnSpc>
                <a:spcPct val="100000"/>
              </a:lnSpc>
            </a:pPr>
            <a:r>
              <a:rPr lang="pt-BR" sz="1050" b="0">
                <a:solidFill>
                  <a:srgbClr val="4D1152"/>
                </a:solidFill>
                <a:latin typeface="+mn-lt"/>
              </a:rPr>
              <a:t>Oferecer modelos adaptáveis a cada realidade local: unidade própria ou modelo consorciado</a:t>
            </a:r>
          </a:p>
        </p:txBody>
      </p:sp>
      <p:sp>
        <p:nvSpPr>
          <p:cNvPr id="631" name="Faixa"/>
          <p:cNvSpPr/>
          <p:nvPr/>
        </p:nvSpPr>
        <p:spPr>
          <a:xfrm>
            <a:off x="472470" y="5742432"/>
            <a:ext cx="11216579" cy="621792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1050" b="0">
                <a:solidFill>
                  <a:srgbClr val="FFFFFF"/>
                </a:solidFill>
                <a:latin typeface="+mn-lt"/>
              </a:rPr>
              <a:t>Diretrizes para a criação de corregedorias municipais e para a estruturação da atividade correcional, inclusive por consórcios públicos</a:t>
            </a:r>
          </a:p>
        </p:txBody>
      </p:sp>
      <p:pic>
        <p:nvPicPr>
          <p:cNvPr id="632" name="LogoENCCO"/>
          <p:cNvPicPr/>
          <p:nvPr/>
        </p:nvPicPr>
        <p:blipFill>
          <a:blip r:embed="rId7"/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633" name="FaixaRodape"/>
          <p:cNvPicPr/>
          <p:nvPr/>
        </p:nvPicPr>
        <p:blipFill>
          <a:blip r:embed="rId8"/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4513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Fundo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endParaRPr lang="pt-BR"/>
          </a:p>
        </p:txBody>
      </p:sp>
      <p:sp>
        <p:nvSpPr>
          <p:cNvPr id="902" name="Titulo"/>
          <p:cNvSpPr/>
          <p:nvPr/>
        </p:nvSpPr>
        <p:spPr>
          <a:xfrm>
            <a:off x="800100" y="470002"/>
            <a:ext cx="8778240" cy="548640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l">
              <a:lnSpc>
                <a:spcPct val="100000"/>
              </a:lnSpc>
            </a:pPr>
            <a:r>
              <a:rPr lang="pt-BR" sz="2200" b="1">
                <a:solidFill>
                  <a:srgbClr val="4D1152"/>
                </a:solidFill>
                <a:latin typeface="+mn-lt"/>
              </a:rPr>
              <a:t>ATUAÇÃO JUNTO AOS MUNICÍPIOS</a:t>
            </a:r>
          </a:p>
        </p:txBody>
      </p:sp>
      <p:sp>
        <p:nvSpPr>
          <p:cNvPr id="903" name="Regua"/>
          <p:cNvSpPr/>
          <p:nvPr/>
        </p:nvSpPr>
        <p:spPr>
          <a:xfrm>
            <a:off x="800100" y="1088136"/>
            <a:ext cx="1298448" cy="64008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 lIns="45720" tIns="18288" rIns="45720" bIns="18288" anchor="ctr">
            <a:normAutofit fontScale="25000" lnSpcReduction="20000"/>
          </a:bodyPr>
          <a:lstStyle/>
          <a:p>
            <a:endParaRPr lang="pt-BR"/>
          </a:p>
        </p:txBody>
      </p:sp>
      <p:sp>
        <p:nvSpPr>
          <p:cNvPr id="904" name="Sub"/>
          <p:cNvSpPr/>
          <p:nvPr/>
        </p:nvSpPr>
        <p:spPr>
          <a:xfrm>
            <a:off x="800100" y="1188720"/>
            <a:ext cx="8229600" cy="365760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l">
              <a:lnSpc>
                <a:spcPct val="100000"/>
              </a:lnSpc>
            </a:pPr>
            <a:r>
              <a:rPr lang="pt-BR" sz="1300" b="0">
                <a:solidFill>
                  <a:srgbClr val="5A4A63"/>
                </a:solidFill>
                <a:latin typeface="+mn-lt"/>
              </a:rPr>
              <a:t>Ações realizadas em 2026</a:t>
            </a:r>
          </a:p>
        </p:txBody>
      </p:sp>
      <p:sp>
        <p:nvSpPr>
          <p:cNvPr id="906" name="Card0"/>
          <p:cNvSpPr/>
          <p:nvPr/>
        </p:nvSpPr>
        <p:spPr>
          <a:xfrm>
            <a:off x="426750" y="1856232"/>
            <a:ext cx="3543788" cy="3611880"/>
          </a:xfrm>
          <a:prstGeom prst="roundRect">
            <a:avLst/>
          </a:prstGeom>
          <a:solidFill>
            <a:srgbClr val="F3EEF5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endParaRPr lang="pt-BR"/>
          </a:p>
        </p:txBody>
      </p:sp>
      <p:sp>
        <p:nvSpPr>
          <p:cNvPr id="907" name="Head0"/>
          <p:cNvSpPr/>
          <p:nvPr/>
        </p:nvSpPr>
        <p:spPr>
          <a:xfrm>
            <a:off x="472470" y="1874520"/>
            <a:ext cx="3543788" cy="530352"/>
          </a:xfrm>
          <a:prstGeom prst="roundRect">
            <a:avLst/>
          </a:prstGeom>
          <a:solidFill>
            <a:srgbClr val="4D1152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1200" b="1">
                <a:solidFill>
                  <a:srgbClr val="FFFFFF"/>
                </a:solidFill>
                <a:latin typeface="+mn-lt"/>
              </a:rPr>
              <a:t>INÍCIO EM 07/2026</a:t>
            </a:r>
          </a:p>
        </p:txBody>
      </p:sp>
      <p:sp>
        <p:nvSpPr>
          <p:cNvPr id="908" name="HeadFix0"/>
          <p:cNvSpPr/>
          <p:nvPr/>
        </p:nvSpPr>
        <p:spPr>
          <a:xfrm>
            <a:off x="472470" y="2221992"/>
            <a:ext cx="3543788" cy="182880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 lIns="45720" tIns="18288" rIns="45720" bIns="18288" anchor="ctr">
            <a:normAutofit fontScale="62500" lnSpcReduction="20000"/>
          </a:bodyPr>
          <a:lstStyle/>
          <a:p>
            <a:endParaRPr lang="pt-BR"/>
          </a:p>
        </p:txBody>
      </p:sp>
      <p:pic>
        <p:nvPicPr>
          <p:cNvPr id="909" name="Ic0"/>
          <p:cNvPicPr/>
          <p:nvPr/>
        </p:nvPicPr>
        <p:blipFill>
          <a:blip r:embed="rId2"/>
          <a:stretch>
            <a:fillRect/>
          </a:stretch>
        </p:blipFill>
        <p:spPr>
          <a:xfrm>
            <a:off x="1842028" y="2587752"/>
            <a:ext cx="804672" cy="804672"/>
          </a:xfrm>
          <a:prstGeom prst="rect">
            <a:avLst/>
          </a:prstGeom>
        </p:spPr>
      </p:pic>
      <p:sp>
        <p:nvSpPr>
          <p:cNvPr id="910" name="Tit0"/>
          <p:cNvSpPr/>
          <p:nvPr/>
        </p:nvSpPr>
        <p:spPr>
          <a:xfrm>
            <a:off x="449610" y="3458101"/>
            <a:ext cx="3498068" cy="1417320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t">
            <a:norm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pt-BR" sz="1250" b="1">
                <a:solidFill>
                  <a:srgbClr val="4D1152"/>
                </a:solidFill>
              </a:rPr>
              <a:t>Lançamento da 1ª corregedoria por consórcio, pelo CISAMVE, com base na NT 13/2024</a:t>
            </a:r>
          </a:p>
          <a:p>
            <a:pPr marL="285750" indent="-285750" algn="ctr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t-BR" sz="1250" b="1">
                <a:solidFill>
                  <a:srgbClr val="4D1152"/>
                </a:solidFill>
                <a:latin typeface="+mn-lt"/>
              </a:rPr>
              <a:t>Curso de Estruturação de Corregedorias Municipais,</a:t>
            </a:r>
            <a:r>
              <a:rPr lang="pt-BR" sz="1250" b="0">
                <a:solidFill>
                  <a:srgbClr val="5A4A63"/>
                </a:solidFill>
                <a:latin typeface="+mn-lt"/>
              </a:rPr>
              <a:t> em parceria com a CGU</a:t>
            </a:r>
          </a:p>
        </p:txBody>
      </p:sp>
      <p:sp>
        <p:nvSpPr>
          <p:cNvPr id="911" name="Sep0"/>
          <p:cNvSpPr/>
          <p:nvPr/>
        </p:nvSpPr>
        <p:spPr>
          <a:xfrm>
            <a:off x="1842028" y="4489704"/>
            <a:ext cx="822960" cy="41148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 lIns="45720" tIns="18288" rIns="45720" bIns="18288" anchor="ctr">
            <a:normAutofit fontScale="25000" lnSpcReduction="20000"/>
          </a:bodyPr>
          <a:lstStyle/>
          <a:p>
            <a:endParaRPr lang="pt-BR"/>
          </a:p>
        </p:txBody>
      </p:sp>
      <p:sp>
        <p:nvSpPr>
          <p:cNvPr id="912" name="Loc0"/>
          <p:cNvSpPr/>
          <p:nvPr/>
        </p:nvSpPr>
        <p:spPr>
          <a:xfrm>
            <a:off x="634550" y="4585556"/>
            <a:ext cx="3214604" cy="411480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t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1100">
                <a:solidFill>
                  <a:srgbClr val="5A4A63"/>
                </a:solidFill>
              </a:rPr>
              <a:t>Blumenau</a:t>
            </a:r>
          </a:p>
        </p:txBody>
      </p:sp>
      <p:sp>
        <p:nvSpPr>
          <p:cNvPr id="913" name="Card1"/>
          <p:cNvSpPr/>
          <p:nvPr/>
        </p:nvSpPr>
        <p:spPr>
          <a:xfrm>
            <a:off x="4308866" y="1874520"/>
            <a:ext cx="3543788" cy="3611880"/>
          </a:xfrm>
          <a:prstGeom prst="roundRect">
            <a:avLst/>
          </a:prstGeom>
          <a:solidFill>
            <a:srgbClr val="F3EEF5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endParaRPr lang="pt-BR"/>
          </a:p>
        </p:txBody>
      </p:sp>
      <p:sp>
        <p:nvSpPr>
          <p:cNvPr id="914" name="Head1"/>
          <p:cNvSpPr/>
          <p:nvPr/>
        </p:nvSpPr>
        <p:spPr>
          <a:xfrm>
            <a:off x="4308866" y="1874520"/>
            <a:ext cx="3543788" cy="530352"/>
          </a:xfrm>
          <a:prstGeom prst="roundRect">
            <a:avLst/>
          </a:prstGeom>
          <a:solidFill>
            <a:srgbClr val="4D1152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1200" b="1">
                <a:solidFill>
                  <a:srgbClr val="FFFFFF"/>
                </a:solidFill>
                <a:latin typeface="+mn-lt"/>
              </a:rPr>
              <a:t>07/2026 A 08/2026</a:t>
            </a:r>
          </a:p>
        </p:txBody>
      </p:sp>
      <p:sp>
        <p:nvSpPr>
          <p:cNvPr id="915" name="HeadFix1"/>
          <p:cNvSpPr/>
          <p:nvPr/>
        </p:nvSpPr>
        <p:spPr>
          <a:xfrm>
            <a:off x="4308866" y="2221992"/>
            <a:ext cx="3543788" cy="182880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 lIns="45720" tIns="18288" rIns="45720" bIns="18288" anchor="ctr">
            <a:normAutofit fontScale="62500" lnSpcReduction="20000"/>
          </a:bodyPr>
          <a:lstStyle/>
          <a:p>
            <a:endParaRPr lang="pt-BR"/>
          </a:p>
        </p:txBody>
      </p:sp>
      <p:pic>
        <p:nvPicPr>
          <p:cNvPr id="916" name="Ic1"/>
          <p:cNvPicPr/>
          <p:nvPr/>
        </p:nvPicPr>
        <p:blipFill>
          <a:blip r:embed="rId3"/>
          <a:stretch>
            <a:fillRect/>
          </a:stretch>
        </p:blipFill>
        <p:spPr>
          <a:xfrm>
            <a:off x="5678424" y="2587752"/>
            <a:ext cx="804672" cy="804672"/>
          </a:xfrm>
          <a:prstGeom prst="rect">
            <a:avLst/>
          </a:prstGeom>
        </p:spPr>
      </p:pic>
      <p:sp>
        <p:nvSpPr>
          <p:cNvPr id="917" name="Tit1"/>
          <p:cNvSpPr/>
          <p:nvPr/>
        </p:nvSpPr>
        <p:spPr>
          <a:xfrm>
            <a:off x="4510034" y="3502152"/>
            <a:ext cx="3141452" cy="914400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t">
            <a:normAutofit/>
          </a:bodyPr>
          <a:lstStyle/>
          <a:p>
            <a:pPr marL="285750" indent="-285750" algn="ctr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t-BR" sz="1250" b="1">
                <a:solidFill>
                  <a:srgbClr val="4D1152"/>
                </a:solidFill>
                <a:latin typeface="+mn-lt"/>
              </a:rPr>
              <a:t>Ciclo de Estudos da Administração Pública Municipal — Edição Imersiva PAD</a:t>
            </a:r>
          </a:p>
        </p:txBody>
      </p:sp>
      <p:sp>
        <p:nvSpPr>
          <p:cNvPr id="918" name="Sep1"/>
          <p:cNvSpPr/>
          <p:nvPr/>
        </p:nvSpPr>
        <p:spPr>
          <a:xfrm>
            <a:off x="5669280" y="4489704"/>
            <a:ext cx="822960" cy="41148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 lIns="45720" tIns="18288" rIns="45720" bIns="18288" anchor="ctr">
            <a:normAutofit fontScale="25000" lnSpcReduction="20000"/>
          </a:bodyPr>
          <a:lstStyle/>
          <a:p>
            <a:endParaRPr lang="pt-BR"/>
          </a:p>
        </p:txBody>
      </p:sp>
      <p:sp>
        <p:nvSpPr>
          <p:cNvPr id="919" name="Loc1"/>
          <p:cNvSpPr/>
          <p:nvPr/>
        </p:nvSpPr>
        <p:spPr>
          <a:xfrm>
            <a:off x="4473458" y="4599432"/>
            <a:ext cx="3214604" cy="868680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t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1100" b="0">
                <a:solidFill>
                  <a:srgbClr val="5A4A63"/>
                </a:solidFill>
                <a:latin typeface="+mn-lt"/>
              </a:rPr>
              <a:t>Jaraguá do Sul  •  Criciúma  •  Lages</a:t>
            </a:r>
          </a:p>
          <a:p>
            <a:pPr algn="ctr">
              <a:lnSpc>
                <a:spcPct val="100000"/>
              </a:lnSpc>
            </a:pPr>
            <a:r>
              <a:rPr lang="pt-BR" sz="1100" b="0">
                <a:solidFill>
                  <a:srgbClr val="5A4A63"/>
                </a:solidFill>
                <a:latin typeface="+mn-lt"/>
              </a:rPr>
              <a:t>Chapecó  •  Joaçaba</a:t>
            </a:r>
          </a:p>
        </p:txBody>
      </p:sp>
      <p:sp>
        <p:nvSpPr>
          <p:cNvPr id="920" name="Card2"/>
          <p:cNvSpPr/>
          <p:nvPr/>
        </p:nvSpPr>
        <p:spPr>
          <a:xfrm>
            <a:off x="8145262" y="1874520"/>
            <a:ext cx="3543788" cy="3611880"/>
          </a:xfrm>
          <a:prstGeom prst="roundRect">
            <a:avLst/>
          </a:prstGeom>
          <a:solidFill>
            <a:srgbClr val="F3EEF5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endParaRPr lang="pt-BR"/>
          </a:p>
        </p:txBody>
      </p:sp>
      <p:sp>
        <p:nvSpPr>
          <p:cNvPr id="921" name="Head2"/>
          <p:cNvSpPr/>
          <p:nvPr/>
        </p:nvSpPr>
        <p:spPr>
          <a:xfrm>
            <a:off x="8145262" y="1874520"/>
            <a:ext cx="3543788" cy="530352"/>
          </a:xfrm>
          <a:prstGeom prst="roundRect">
            <a:avLst/>
          </a:prstGeom>
          <a:solidFill>
            <a:srgbClr val="4D1152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1200" b="1">
                <a:solidFill>
                  <a:srgbClr val="FFFFFF"/>
                </a:solidFill>
                <a:latin typeface="+mn-lt"/>
              </a:rPr>
              <a:t>10/2026</a:t>
            </a:r>
          </a:p>
        </p:txBody>
      </p:sp>
      <p:sp>
        <p:nvSpPr>
          <p:cNvPr id="922" name="HeadFix2"/>
          <p:cNvSpPr/>
          <p:nvPr/>
        </p:nvSpPr>
        <p:spPr>
          <a:xfrm>
            <a:off x="8145262" y="2221992"/>
            <a:ext cx="3543788" cy="182880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 lIns="45720" tIns="18288" rIns="45720" bIns="18288" anchor="ctr">
            <a:normAutofit fontScale="62500" lnSpcReduction="20000"/>
          </a:bodyPr>
          <a:lstStyle/>
          <a:p>
            <a:endParaRPr lang="pt-BR"/>
          </a:p>
        </p:txBody>
      </p:sp>
      <p:pic>
        <p:nvPicPr>
          <p:cNvPr id="923" name="Ic2"/>
          <p:cNvPicPr/>
          <p:nvPr/>
        </p:nvPicPr>
        <p:blipFill>
          <a:blip r:embed="rId4"/>
          <a:stretch>
            <a:fillRect/>
          </a:stretch>
        </p:blipFill>
        <p:spPr>
          <a:xfrm>
            <a:off x="9514820" y="2587752"/>
            <a:ext cx="804672" cy="804672"/>
          </a:xfrm>
          <a:prstGeom prst="rect">
            <a:avLst/>
          </a:prstGeom>
        </p:spPr>
      </p:pic>
      <p:sp>
        <p:nvSpPr>
          <p:cNvPr id="924" name="Tit2"/>
          <p:cNvSpPr/>
          <p:nvPr/>
        </p:nvSpPr>
        <p:spPr>
          <a:xfrm>
            <a:off x="8346430" y="3502152"/>
            <a:ext cx="3141452" cy="914400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t">
            <a:normAutofit/>
          </a:bodyPr>
          <a:lstStyle/>
          <a:p>
            <a:pPr marL="285750" indent="-285750" algn="ctr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pt-BR" sz="1250" b="1">
                <a:solidFill>
                  <a:srgbClr val="4D1152"/>
                </a:solidFill>
                <a:latin typeface="+mn-lt"/>
              </a:rPr>
              <a:t>Última etapa do Ciclo de Estudos</a:t>
            </a:r>
          </a:p>
        </p:txBody>
      </p:sp>
      <p:sp>
        <p:nvSpPr>
          <p:cNvPr id="925" name="Sep2"/>
          <p:cNvSpPr/>
          <p:nvPr/>
        </p:nvSpPr>
        <p:spPr>
          <a:xfrm>
            <a:off x="9505676" y="4489704"/>
            <a:ext cx="822960" cy="41148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 lIns="45720" tIns="18288" rIns="45720" bIns="18288" anchor="ctr">
            <a:normAutofit fontScale="25000" lnSpcReduction="20000"/>
          </a:bodyPr>
          <a:lstStyle/>
          <a:p>
            <a:endParaRPr lang="pt-BR"/>
          </a:p>
        </p:txBody>
      </p:sp>
      <p:sp>
        <p:nvSpPr>
          <p:cNvPr id="926" name="Loc2"/>
          <p:cNvSpPr/>
          <p:nvPr/>
        </p:nvSpPr>
        <p:spPr>
          <a:xfrm>
            <a:off x="8309854" y="4599432"/>
            <a:ext cx="3214604" cy="868680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t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1100" b="0">
                <a:solidFill>
                  <a:srgbClr val="5A4A63"/>
                </a:solidFill>
                <a:latin typeface="+mn-lt"/>
              </a:rPr>
              <a:t>São Miguel do Oeste</a:t>
            </a:r>
          </a:p>
        </p:txBody>
      </p:sp>
      <p:sp>
        <p:nvSpPr>
          <p:cNvPr id="927" name="Faixa"/>
          <p:cNvSpPr/>
          <p:nvPr/>
        </p:nvSpPr>
        <p:spPr>
          <a:xfrm>
            <a:off x="472470" y="5742432"/>
            <a:ext cx="11216579" cy="621792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1100" b="0">
                <a:solidFill>
                  <a:srgbClr val="FFFFFF"/>
                </a:solidFill>
                <a:latin typeface="+mn-lt"/>
              </a:rPr>
              <a:t>Continuidade da difusão da Nota Técnica 13/2024 e do apoio às corregedorias municipais catarinenses</a:t>
            </a:r>
          </a:p>
        </p:txBody>
      </p:sp>
      <p:pic>
        <p:nvPicPr>
          <p:cNvPr id="928" name="LogoENCCO"/>
          <p:cNvPicPr/>
          <p:nvPr/>
        </p:nvPicPr>
        <p:blipFill>
          <a:blip r:embed="rId5"/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929" name="FaixaRodape"/>
          <p:cNvPicPr/>
          <p:nvPr/>
        </p:nvPicPr>
        <p:blipFill>
          <a:blip r:embed="rId6"/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80777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Fundo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endParaRPr lang="pt-BR"/>
          </a:p>
        </p:txBody>
      </p:sp>
      <p:sp>
        <p:nvSpPr>
          <p:cNvPr id="702" name="Titulo"/>
          <p:cNvSpPr/>
          <p:nvPr/>
        </p:nvSpPr>
        <p:spPr>
          <a:xfrm>
            <a:off x="800100" y="470002"/>
            <a:ext cx="9144000" cy="548640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l">
              <a:lnSpc>
                <a:spcPct val="100000"/>
              </a:lnSpc>
            </a:pPr>
            <a:r>
              <a:rPr lang="pt-BR" sz="2200" b="1" i="0">
                <a:solidFill>
                  <a:srgbClr val="4D1152"/>
                </a:solidFill>
                <a:latin typeface="+mn-lt"/>
              </a:rPr>
              <a:t>BALANÇO E PERSPECTIVAS</a:t>
            </a:r>
          </a:p>
        </p:txBody>
      </p:sp>
      <p:sp>
        <p:nvSpPr>
          <p:cNvPr id="703" name="Regua"/>
          <p:cNvSpPr/>
          <p:nvPr/>
        </p:nvSpPr>
        <p:spPr>
          <a:xfrm>
            <a:off x="800100" y="1088136"/>
            <a:ext cx="1298448" cy="64008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 lIns="45720" tIns="18288" rIns="45720" bIns="18288" anchor="ctr">
            <a:normAutofit fontScale="25000" lnSpcReduction="20000"/>
          </a:bodyPr>
          <a:lstStyle/>
          <a:p>
            <a:endParaRPr lang="pt-BR"/>
          </a:p>
        </p:txBody>
      </p:sp>
      <p:sp>
        <p:nvSpPr>
          <p:cNvPr id="704" name="Sub"/>
          <p:cNvSpPr/>
          <p:nvPr/>
        </p:nvSpPr>
        <p:spPr>
          <a:xfrm>
            <a:off x="800100" y="1188720"/>
            <a:ext cx="9144000" cy="365760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l">
              <a:lnSpc>
                <a:spcPct val="100000"/>
              </a:lnSpc>
            </a:pPr>
            <a:r>
              <a:rPr lang="pt-BR" sz="1300" b="0" i="0">
                <a:solidFill>
                  <a:srgbClr val="5A4A63"/>
                </a:solidFill>
                <a:latin typeface="+mn-lt"/>
              </a:rPr>
              <a:t>Da consolidação interna ao referencial para as unidades jurisdicionadas</a:t>
            </a:r>
          </a:p>
        </p:txBody>
      </p:sp>
      <p:sp>
        <p:nvSpPr>
          <p:cNvPr id="705" name="P1"/>
          <p:cNvSpPr/>
          <p:nvPr/>
        </p:nvSpPr>
        <p:spPr>
          <a:xfrm>
            <a:off x="472470" y="1783080"/>
            <a:ext cx="4892040" cy="2697480"/>
          </a:xfrm>
          <a:prstGeom prst="roundRect">
            <a:avLst/>
          </a:prstGeom>
          <a:solidFill>
            <a:srgbClr val="F3EEF5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endParaRPr lang="pt-BR"/>
          </a:p>
        </p:txBody>
      </p:sp>
      <p:sp>
        <p:nvSpPr>
          <p:cNvPr id="706" name="P1Bar"/>
          <p:cNvSpPr/>
          <p:nvPr/>
        </p:nvSpPr>
        <p:spPr>
          <a:xfrm>
            <a:off x="472470" y="1783080"/>
            <a:ext cx="4892040" cy="502920"/>
          </a:xfrm>
          <a:prstGeom prst="roundRect">
            <a:avLst/>
          </a:prstGeom>
          <a:solidFill>
            <a:srgbClr val="4D1152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endParaRPr lang="pt-BR"/>
          </a:p>
        </p:txBody>
      </p:sp>
      <p:sp>
        <p:nvSpPr>
          <p:cNvPr id="707" name="P1BarFix"/>
          <p:cNvSpPr/>
          <p:nvPr/>
        </p:nvSpPr>
        <p:spPr>
          <a:xfrm>
            <a:off x="472470" y="2103120"/>
            <a:ext cx="4892040" cy="182880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 lIns="45720" tIns="18288" rIns="45720" bIns="18288" anchor="ctr">
            <a:normAutofit fontScale="62500" lnSpcReduction="20000"/>
          </a:bodyPr>
          <a:lstStyle/>
          <a:p>
            <a:endParaRPr lang="pt-BR"/>
          </a:p>
        </p:txBody>
      </p:sp>
      <p:sp>
        <p:nvSpPr>
          <p:cNvPr id="708" name="P1Tit"/>
          <p:cNvSpPr/>
          <p:nvPr/>
        </p:nvSpPr>
        <p:spPr>
          <a:xfrm>
            <a:off x="472470" y="1783080"/>
            <a:ext cx="4892040" cy="502920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1150" b="1" i="0">
                <a:solidFill>
                  <a:srgbClr val="FFFFFF"/>
                </a:solidFill>
                <a:latin typeface="+mn-lt"/>
              </a:rPr>
              <a:t>ATUAÇÃO INTERNA CONSOLIDADA</a:t>
            </a:r>
          </a:p>
        </p:txBody>
      </p:sp>
      <p:pic>
        <p:nvPicPr>
          <p:cNvPr id="709" name="Ic1"/>
          <p:cNvPicPr/>
          <p:nvPr/>
        </p:nvPicPr>
        <p:blipFill>
          <a:blip r:embed="rId2"/>
          <a:stretch>
            <a:fillRect/>
          </a:stretch>
        </p:blipFill>
        <p:spPr>
          <a:xfrm>
            <a:off x="765078" y="2953512"/>
            <a:ext cx="777240" cy="777240"/>
          </a:xfrm>
          <a:prstGeom prst="rect">
            <a:avLst/>
          </a:prstGeom>
        </p:spPr>
      </p:pic>
      <p:sp>
        <p:nvSpPr>
          <p:cNvPr id="710" name="P1Txt"/>
          <p:cNvSpPr/>
          <p:nvPr/>
        </p:nvSpPr>
        <p:spPr>
          <a:xfrm>
            <a:off x="1661190" y="2350008"/>
            <a:ext cx="3429000" cy="1965960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l">
              <a:lnSpc>
                <a:spcPct val="100000"/>
              </a:lnSpc>
            </a:pPr>
            <a:r>
              <a:rPr lang="pt-BR" sz="1050" b="0" i="0">
                <a:solidFill>
                  <a:srgbClr val="4D1152"/>
                </a:solidFill>
                <a:latin typeface="+mn-lt"/>
              </a:rPr>
              <a:t>•  Comissão de Ética e atuação orientativa permanente</a:t>
            </a:r>
          </a:p>
          <a:p>
            <a:pPr algn="l">
              <a:spcBef>
                <a:spcPts val="300"/>
              </a:spcBef>
            </a:pPr>
            <a:r>
              <a:rPr lang="pt-BR" sz="1050" b="0" i="0">
                <a:solidFill>
                  <a:srgbClr val="4D1152"/>
                </a:solidFill>
                <a:latin typeface="+mn-lt"/>
              </a:rPr>
              <a:t>•  Gestão e controle da disciplina (Resolução 302/2026)</a:t>
            </a:r>
          </a:p>
          <a:p>
            <a:pPr algn="l">
              <a:spcBef>
                <a:spcPts val="300"/>
              </a:spcBef>
            </a:pPr>
            <a:r>
              <a:rPr lang="pt-BR" sz="1050" b="0" i="0">
                <a:solidFill>
                  <a:srgbClr val="4D1152"/>
                </a:solidFill>
                <a:latin typeface="+mn-lt"/>
              </a:rPr>
              <a:t>•  Capacitações continuadas e Semana do Corregedoria em Dia</a:t>
            </a:r>
          </a:p>
          <a:p>
            <a:pPr algn="l">
              <a:spcBef>
                <a:spcPts val="300"/>
              </a:spcBef>
            </a:pPr>
            <a:r>
              <a:rPr lang="pt-BR" sz="1050" b="0" i="0">
                <a:solidFill>
                  <a:srgbClr val="4D1152"/>
                </a:solidFill>
                <a:latin typeface="+mn-lt"/>
              </a:rPr>
              <a:t>•  Calculadora de Dosimetria para decisões uniformes</a:t>
            </a:r>
          </a:p>
        </p:txBody>
      </p:sp>
      <p:sp>
        <p:nvSpPr>
          <p:cNvPr id="711" name="Seta"/>
          <p:cNvSpPr/>
          <p:nvPr/>
        </p:nvSpPr>
        <p:spPr>
          <a:xfrm>
            <a:off x="5442234" y="2953512"/>
            <a:ext cx="658368" cy="777240"/>
          </a:xfrm>
          <a:prstGeom prst="rightArrow">
            <a:avLst/>
          </a:prstGeom>
          <a:solidFill>
            <a:srgbClr val="CE9622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endParaRPr lang="pt-BR"/>
          </a:p>
        </p:txBody>
      </p:sp>
      <p:sp>
        <p:nvSpPr>
          <p:cNvPr id="712" name="P2"/>
          <p:cNvSpPr/>
          <p:nvPr/>
        </p:nvSpPr>
        <p:spPr>
          <a:xfrm>
            <a:off x="6160038" y="1783080"/>
            <a:ext cx="5529011" cy="2697480"/>
          </a:xfrm>
          <a:prstGeom prst="roundRect">
            <a:avLst/>
          </a:prstGeom>
          <a:solidFill>
            <a:srgbClr val="F3EEF5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endParaRPr lang="pt-BR"/>
          </a:p>
        </p:txBody>
      </p:sp>
      <p:sp>
        <p:nvSpPr>
          <p:cNvPr id="713" name="P2Bar"/>
          <p:cNvSpPr/>
          <p:nvPr/>
        </p:nvSpPr>
        <p:spPr>
          <a:xfrm>
            <a:off x="6160038" y="1783080"/>
            <a:ext cx="5529011" cy="502920"/>
          </a:xfrm>
          <a:prstGeom prst="roundRect">
            <a:avLst/>
          </a:prstGeom>
          <a:solidFill>
            <a:srgbClr val="4D1152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endParaRPr lang="pt-BR"/>
          </a:p>
        </p:txBody>
      </p:sp>
      <p:sp>
        <p:nvSpPr>
          <p:cNvPr id="714" name="P2BarFix"/>
          <p:cNvSpPr/>
          <p:nvPr/>
        </p:nvSpPr>
        <p:spPr>
          <a:xfrm>
            <a:off x="6160038" y="2103120"/>
            <a:ext cx="5529011" cy="182880"/>
          </a:xfrm>
          <a:prstGeom prst="rect">
            <a:avLst/>
          </a:prstGeom>
          <a:solidFill>
            <a:srgbClr val="4D1152"/>
          </a:solidFill>
          <a:ln>
            <a:noFill/>
          </a:ln>
        </p:spPr>
        <p:txBody>
          <a:bodyPr lIns="45720" tIns="18288" rIns="45720" bIns="18288" anchor="ctr">
            <a:normAutofit fontScale="62500" lnSpcReduction="20000"/>
          </a:bodyPr>
          <a:lstStyle/>
          <a:p>
            <a:endParaRPr lang="pt-BR"/>
          </a:p>
        </p:txBody>
      </p:sp>
      <p:sp>
        <p:nvSpPr>
          <p:cNvPr id="715" name="P2Tit"/>
          <p:cNvSpPr/>
          <p:nvPr/>
        </p:nvSpPr>
        <p:spPr>
          <a:xfrm>
            <a:off x="6160038" y="1783080"/>
            <a:ext cx="5529011" cy="502920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pt-BR" sz="1150" b="1" i="0">
                <a:solidFill>
                  <a:srgbClr val="FFFFFF"/>
                </a:solidFill>
                <a:latin typeface="+mn-lt"/>
              </a:rPr>
              <a:t>REFERENCIAL PARA OS JURISDICIONADOS</a:t>
            </a:r>
          </a:p>
        </p:txBody>
      </p:sp>
      <p:pic>
        <p:nvPicPr>
          <p:cNvPr id="716" name="Ic2"/>
          <p:cNvPicPr/>
          <p:nvPr/>
        </p:nvPicPr>
        <p:blipFill>
          <a:blip r:embed="rId3"/>
          <a:stretch>
            <a:fillRect/>
          </a:stretch>
        </p:blipFill>
        <p:spPr>
          <a:xfrm>
            <a:off x="6452646" y="2953512"/>
            <a:ext cx="777240" cy="777240"/>
          </a:xfrm>
          <a:prstGeom prst="rect">
            <a:avLst/>
          </a:prstGeom>
        </p:spPr>
      </p:pic>
      <p:sp>
        <p:nvSpPr>
          <p:cNvPr id="717" name="P2Txt"/>
          <p:cNvSpPr/>
          <p:nvPr/>
        </p:nvSpPr>
        <p:spPr>
          <a:xfrm>
            <a:off x="7348758" y="2350008"/>
            <a:ext cx="4065971" cy="1965960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l">
              <a:lnSpc>
                <a:spcPct val="100000"/>
              </a:lnSpc>
            </a:pPr>
            <a:r>
              <a:rPr lang="pt-BR" sz="1050" b="0" i="0">
                <a:solidFill>
                  <a:srgbClr val="4D1152"/>
                </a:solidFill>
                <a:latin typeface="+mn-lt"/>
              </a:rPr>
              <a:t>•  Nota Técnica n. TC-13/2024 como diretriz aos municípios</a:t>
            </a:r>
          </a:p>
          <a:p>
            <a:pPr algn="l">
              <a:spcBef>
                <a:spcPts val="300"/>
              </a:spcBef>
            </a:pPr>
            <a:r>
              <a:rPr lang="pt-BR" sz="1050" b="0" i="0">
                <a:solidFill>
                  <a:srgbClr val="4D1152"/>
                </a:solidFill>
                <a:latin typeface="+mn-lt"/>
              </a:rPr>
              <a:t>•  Estruturação de corregedorias municipais, inclusive por consórcio</a:t>
            </a:r>
          </a:p>
          <a:p>
            <a:pPr algn="l">
              <a:spcBef>
                <a:spcPts val="300"/>
              </a:spcBef>
            </a:pPr>
            <a:r>
              <a:rPr lang="pt-BR" sz="1050" b="0" i="0">
                <a:solidFill>
                  <a:srgbClr val="4D1152"/>
                </a:solidFill>
                <a:latin typeface="+mn-lt"/>
              </a:rPr>
              <a:t>•  Ciclo de Estudos e Edição Imersiva de PAD em todo o estado</a:t>
            </a:r>
          </a:p>
          <a:p>
            <a:pPr algn="l">
              <a:spcBef>
                <a:spcPts val="300"/>
              </a:spcBef>
            </a:pPr>
            <a:r>
              <a:rPr lang="pt-BR" sz="1050" b="0" i="0">
                <a:solidFill>
                  <a:srgbClr val="4D1152"/>
                </a:solidFill>
                <a:latin typeface="+mn-lt"/>
              </a:rPr>
              <a:t>•  Parcerias com CGU, MPSC, Amve e Cisamve</a:t>
            </a:r>
          </a:p>
        </p:txBody>
      </p:sp>
      <p:sp>
        <p:nvSpPr>
          <p:cNvPr id="718" name="ConcBg"/>
          <p:cNvSpPr/>
          <p:nvPr/>
        </p:nvSpPr>
        <p:spPr>
          <a:xfrm>
            <a:off x="472470" y="4983480"/>
            <a:ext cx="11216579" cy="1188720"/>
          </a:xfrm>
          <a:prstGeom prst="roundRect">
            <a:avLst/>
          </a:prstGeom>
          <a:solidFill>
            <a:srgbClr val="4D1152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endParaRPr lang="pt-BR"/>
          </a:p>
        </p:txBody>
      </p:sp>
      <p:sp>
        <p:nvSpPr>
          <p:cNvPr id="719" name="ConcBar"/>
          <p:cNvSpPr/>
          <p:nvPr/>
        </p:nvSpPr>
        <p:spPr>
          <a:xfrm>
            <a:off x="746790" y="5184648"/>
            <a:ext cx="82296" cy="786384"/>
          </a:xfrm>
          <a:prstGeom prst="rect">
            <a:avLst/>
          </a:prstGeom>
          <a:solidFill>
            <a:srgbClr val="CE9622"/>
          </a:solidFill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endParaRPr lang="pt-BR"/>
          </a:p>
        </p:txBody>
      </p:sp>
      <p:sp>
        <p:nvSpPr>
          <p:cNvPr id="720" name="ConcTag"/>
          <p:cNvSpPr/>
          <p:nvPr/>
        </p:nvSpPr>
        <p:spPr>
          <a:xfrm>
            <a:off x="1039398" y="5129784"/>
            <a:ext cx="2926080" cy="274320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l">
              <a:lnSpc>
                <a:spcPct val="100000"/>
              </a:lnSpc>
            </a:pPr>
            <a:r>
              <a:rPr lang="pt-BR" sz="1000" b="1" i="0">
                <a:solidFill>
                  <a:srgbClr val="E7D4A6"/>
                </a:solidFill>
                <a:latin typeface="+mn-lt"/>
              </a:rPr>
              <a:t>CONCLUSÃO</a:t>
            </a:r>
          </a:p>
        </p:txBody>
      </p:sp>
      <p:sp>
        <p:nvSpPr>
          <p:cNvPr id="721" name="ConcTxt"/>
          <p:cNvSpPr/>
          <p:nvPr/>
        </p:nvSpPr>
        <p:spPr>
          <a:xfrm>
            <a:off x="1039398" y="5404104"/>
            <a:ext cx="10119299" cy="658368"/>
          </a:xfrm>
          <a:prstGeom prst="rect">
            <a:avLst/>
          </a:prstGeom>
          <a:noFill/>
          <a:ln>
            <a:noFill/>
          </a:ln>
        </p:spPr>
        <p:txBody>
          <a:bodyPr lIns="45720" tIns="18288" rIns="45720" bIns="18288" anchor="ctr">
            <a:normAutofit/>
          </a:bodyPr>
          <a:lstStyle/>
          <a:p>
            <a:pPr algn="l">
              <a:lnSpc>
                <a:spcPct val="100000"/>
              </a:lnSpc>
            </a:pPr>
            <a:r>
              <a:rPr lang="pt-BR" sz="1300" b="1" i="0">
                <a:solidFill>
                  <a:srgbClr val="FFFFFF"/>
                </a:solidFill>
                <a:latin typeface="+mn-lt"/>
              </a:rPr>
              <a:t>A atuação preventiva das corregedorias dos Tribunais de Contas pode ultrapassar os limites de sua atuação interna e tornar-se referencial de integridade para as unidades jurisdicionadas.</a:t>
            </a:r>
          </a:p>
        </p:txBody>
      </p:sp>
      <p:pic>
        <p:nvPicPr>
          <p:cNvPr id="722" name="LogoENCCO"/>
          <p:cNvPicPr/>
          <p:nvPr/>
        </p:nvPicPr>
        <p:blipFill>
          <a:blip r:embed="rId4"/>
          <a:stretch>
            <a:fillRect/>
          </a:stretch>
        </p:blipFill>
        <p:spPr>
          <a:xfrm>
            <a:off x="10295278" y="290379"/>
            <a:ext cx="1646142" cy="530714"/>
          </a:xfrm>
          <a:prstGeom prst="rect">
            <a:avLst/>
          </a:prstGeom>
        </p:spPr>
      </p:pic>
      <p:pic>
        <p:nvPicPr>
          <p:cNvPr id="723" name="FaixaRodape"/>
          <p:cNvPicPr/>
          <p:nvPr/>
        </p:nvPicPr>
        <p:blipFill>
          <a:blip r:embed="rId5"/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3346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0" y="0"/>
            <a:ext cx="12192000" cy="6850406"/>
          </a:xfrm>
          <a:prstGeom prst="rect">
            <a:avLst/>
          </a:prstGeom>
          <a:solidFill>
            <a:srgbClr val="C6ABDB">
              <a:alpha val="30196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Título 13">
            <a:extLst>
              <a:ext uri="{FF2B5EF4-FFF2-40B4-BE49-F238E27FC236}">
                <a16:creationId xmlns:a16="http://schemas.microsoft.com/office/drawing/2014/main" id="{6C38D7A9-9299-4108-BB08-026F4B9CAE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0240" y="4224528"/>
            <a:ext cx="3931920" cy="822960"/>
          </a:xfrm>
          <a:solidFill>
            <a:schemeClr val="bg1">
              <a:alpha val="0"/>
            </a:schemeClr>
          </a:solidFill>
        </p:spPr>
        <p:txBody>
          <a:bodyPr rtlCol="0"/>
          <a:lstStyle/>
          <a:p>
            <a:pPr algn="ctr" rtl="0"/>
            <a:r>
              <a:rPr lang="pt-BR" sz="4400" b="1" noProof="1">
                <a:solidFill>
                  <a:srgbClr val="4D1152"/>
                </a:solidFill>
              </a:rPr>
              <a:t>Obrigado!</a:t>
            </a:r>
            <a:endParaRPr lang="pt-BR" sz="3600" b="0" noProof="1">
              <a:solidFill>
                <a:schemeClr val="tx1">
                  <a:lumMod val="75000"/>
                  <a:lumOff val="25000"/>
                </a:schemeClr>
              </a:solidFill>
              <a:cs typeface="Calibri Light"/>
            </a:endParaRP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0828E04-9C2A-4859-8050-C2DF67A249C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858000" y="4224528"/>
            <a:ext cx="3931920" cy="329184"/>
          </a:xfrm>
          <a:noFill/>
        </p:spPr>
        <p:txBody>
          <a:bodyPr rtlCol="0">
            <a:normAutofit fontScale="62500" lnSpcReduction="20000"/>
          </a:bodyPr>
          <a:lstStyle/>
          <a:p>
            <a:pPr algn="l"/>
            <a:r>
              <a:rPr lang="pt-BR" sz="1600" b="1" noProof="1">
                <a:solidFill>
                  <a:schemeClr val="tx1"/>
                </a:solidFill>
              </a:rPr>
              <a:t>Rogério Guilherme de Oliveira</a:t>
            </a:r>
            <a:br>
              <a:rPr lang="pt-BR" sz="1600" b="1" noProof="1">
                <a:solidFill>
                  <a:schemeClr val="tx1"/>
                </a:solidFill>
              </a:rPr>
            </a:br>
            <a:r>
              <a:rPr lang="pt-BR" sz="1600" b="1" noProof="1">
                <a:solidFill>
                  <a:schemeClr val="tx1"/>
                </a:solidFill>
              </a:rPr>
              <a:t>Geovane Eziel Cardoso</a:t>
            </a:r>
            <a:endParaRPr lang="pt-BR" sz="1600" b="1" dirty="0">
              <a:solidFill>
                <a:schemeClr val="tx1"/>
              </a:solidFill>
            </a:endParaRPr>
          </a:p>
        </p:txBody>
      </p:sp>
      <p:pic>
        <p:nvPicPr>
          <p:cNvPr id="8" name="Elemento gráfico 7" descr="Usuário" title="Ícone – Nome do Apresentador">
            <a:extLst>
              <a:ext uri="{FF2B5EF4-FFF2-40B4-BE49-F238E27FC236}">
                <a16:creationId xmlns:a16="http://schemas.microsoft.com/office/drawing/2014/main" id="{111541C4-DB03-4E53-994D-499C7D73C4DF}"/>
              </a:ext>
            </a:extLst>
          </p:cNvPr>
          <p:cNvPicPr>
            <a:picLocks noChangeAspect="1"/>
          </p:cNvPicPr>
          <p:nvPr/>
        </p:nvPicPr>
        <p:blipFill>
          <a:blip cstate="screen">
            <a:duotone>
              <a:srgbClr val="CE9622"/>
              <a:srgbClr val="CE9622"/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92240" y="4279392"/>
            <a:ext cx="219456" cy="219456"/>
          </a:xfrm>
          <a:prstGeom prst="rect">
            <a:avLst/>
          </a:prstGeom>
        </p:spPr>
      </p:pic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1265965-2271-4C1C-BD0A-6F85F80FF9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858000" y="4663440"/>
            <a:ext cx="3931920" cy="329184"/>
          </a:xfrm>
          <a:noFill/>
        </p:spPr>
        <p:txBody>
          <a:bodyPr rtlCol="0">
            <a:normAutofit lnSpcReduction="10000"/>
          </a:bodyPr>
          <a:lstStyle/>
          <a:p>
            <a:pPr algn="l"/>
            <a:r>
              <a:rPr lang="pt-BR" noProof="1">
                <a:solidFill>
                  <a:schemeClr val="tx1"/>
                </a:solidFill>
              </a:rPr>
              <a:t>+55 48 3221.3833</a:t>
            </a:r>
          </a:p>
        </p:txBody>
      </p:sp>
      <p:pic>
        <p:nvPicPr>
          <p:cNvPr id="10" name="Elemento gráfico 9" descr="Smartphone" title="Ícone – Número de Telefone do Apresentador">
            <a:extLst>
              <a:ext uri="{FF2B5EF4-FFF2-40B4-BE49-F238E27FC236}">
                <a16:creationId xmlns:a16="http://schemas.microsoft.com/office/drawing/2014/main" id="{A29DE31C-E099-4579-BB03-675E0A40C5F2}"/>
              </a:ext>
            </a:extLst>
          </p:cNvPr>
          <p:cNvPicPr>
            <a:picLocks noChangeAspect="1"/>
          </p:cNvPicPr>
          <p:nvPr/>
        </p:nvPicPr>
        <p:blipFill>
          <a:blip cstate="screen">
            <a:duotone>
              <a:srgbClr val="CE9622"/>
              <a:srgbClr val="CE9622"/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492240" y="4718304"/>
            <a:ext cx="219456" cy="219456"/>
          </a:xfrm>
          <a:prstGeom prst="rect">
            <a:avLst/>
          </a:prstGeom>
        </p:spPr>
      </p:pic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50A3BCC3-A277-4C0B-9EBA-EB53990D8EB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858000" y="5102352"/>
            <a:ext cx="3931920" cy="329184"/>
          </a:xfrm>
          <a:noFill/>
        </p:spPr>
        <p:txBody>
          <a:bodyPr rtlCol="0">
            <a:normAutofit lnSpcReduction="10000"/>
          </a:bodyPr>
          <a:lstStyle/>
          <a:p>
            <a:pPr algn="l"/>
            <a:r>
              <a:rPr lang="pt-BR" noProof="1">
                <a:solidFill>
                  <a:schemeClr val="tx1"/>
                </a:solidFill>
              </a:rPr>
              <a:t>corregedoriageral@tcesc.tc.br</a:t>
            </a:r>
          </a:p>
        </p:txBody>
      </p:sp>
      <p:pic>
        <p:nvPicPr>
          <p:cNvPr id="9" name="Elemento gráfico 8" descr="Envelope" title="Ícone – Email do Apresentador">
            <a:extLst>
              <a:ext uri="{FF2B5EF4-FFF2-40B4-BE49-F238E27FC236}">
                <a16:creationId xmlns:a16="http://schemas.microsoft.com/office/drawing/2014/main" id="{773C1382-ACE1-460F-A1B6-AB761A7D2E6B}"/>
              </a:ext>
            </a:extLst>
          </p:cNvPr>
          <p:cNvPicPr>
            <a:picLocks noChangeAspect="1"/>
          </p:cNvPicPr>
          <p:nvPr/>
        </p:nvPicPr>
        <p:blipFill>
          <a:blip cstate="screen">
            <a:duotone>
              <a:srgbClr val="CE9622"/>
              <a:srgbClr val="CE9622"/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92240" y="5157216"/>
            <a:ext cx="219456" cy="219456"/>
          </a:xfrm>
          <a:prstGeom prst="rect">
            <a:avLst/>
          </a:prstGeom>
        </p:spPr>
      </p:pic>
      <p:sp>
        <p:nvSpPr>
          <p:cNvPr id="16" name="Espaço Reservado para Texto 15">
            <a:extLst>
              <a:ext uri="{FF2B5EF4-FFF2-40B4-BE49-F238E27FC236}">
                <a16:creationId xmlns:a16="http://schemas.microsoft.com/office/drawing/2014/main" id="{FD8A1232-50A8-4535-AAF9-7F4180EAA0D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8000" y="5541264"/>
            <a:ext cx="3931920" cy="329184"/>
          </a:xfrm>
          <a:noFill/>
        </p:spPr>
        <p:txBody>
          <a:bodyPr rtlCol="0">
            <a:normAutofit fontScale="92500" lnSpcReduction="10000"/>
          </a:bodyPr>
          <a:lstStyle/>
          <a:p>
            <a:pPr algn="l" rtl="0"/>
            <a:r>
              <a:rPr lang="pt-BR" noProof="1">
                <a:solidFill>
                  <a:schemeClr val="tx1"/>
                </a:solidFill>
              </a:rPr>
              <a:t>www.tcesc.tc.br</a:t>
            </a:r>
          </a:p>
        </p:txBody>
      </p:sp>
      <p:pic>
        <p:nvPicPr>
          <p:cNvPr id="11" name="Elemento gráfico 10" descr="Link">
            <a:extLst>
              <a:ext uri="{FF2B5EF4-FFF2-40B4-BE49-F238E27FC236}">
                <a16:creationId xmlns:a16="http://schemas.microsoft.com/office/drawing/2014/main" id="{0718E6E0-05A2-479C-AEA8-1A385EB73474}"/>
              </a:ext>
            </a:extLst>
          </p:cNvPr>
          <p:cNvPicPr>
            <a:picLocks noChangeAspect="1"/>
          </p:cNvPicPr>
          <p:nvPr/>
        </p:nvPicPr>
        <p:blipFill>
          <a:blip cstate="screen">
            <a:duotone>
              <a:srgbClr val="CE9622"/>
              <a:srgbClr val="CE9622"/>
            </a:duotone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492240" y="5596128"/>
            <a:ext cx="219456" cy="219456"/>
          </a:xfrm>
          <a:prstGeom prst="rect">
            <a:avLst/>
          </a:prstGeom>
        </p:spPr>
      </p:pic>
      <p:pic>
        <p:nvPicPr>
          <p:cNvPr id="20" name="Imagem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99056"/>
            <a:ext cx="12192000" cy="165100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2968" y="1417320"/>
            <a:ext cx="5843016" cy="2258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5399566"/>
      </p:ext>
    </p:extLst>
  </p:cSld>
  <p:clrMapOvr>
    <a:masterClrMapping/>
  </p:clrMapOvr>
</p:sld>
</file>

<file path=ppt/theme/theme1.xml><?xml version="1.0" encoding="utf-8"?>
<a:theme xmlns:a="http://schemas.openxmlformats.org/drawingml/2006/main" name="22º Ciclo_PPT_template_Joseane Aparecida Corrêa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2º Ciclo_PPT_template_geral_01" id="{1DD2E016-6028-4125-9BD4-6BED2F35FC48}" vid="{DCC178CB-033D-43A1-A2CF-DB021AF8C02E}"/>
    </a:ext>
  </a:extLst>
</a:theme>
</file>

<file path=ppt/theme/theme2.xml><?xml version="1.0" encoding="utf-8"?>
<a:theme xmlns:a="http://schemas.openxmlformats.org/drawingml/2006/main" name="22º Ciclo_PPT_template_Joseane Aparecida Corrêa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2º Ciclo_PPT_template_geral_01" id="{1DD2E016-6028-4125-9BD4-6BED2F35FC48}" vid="{DCC178CB-033D-43A1-A2CF-DB021AF8C02E}"/>
    </a:ext>
  </a:extLst>
</a:theme>
</file>

<file path=ppt/theme/theme3.xml><?xml version="1.0" encoding="utf-8"?>
<a:theme xmlns:a="http://schemas.openxmlformats.org/drawingml/2006/main" name="Tema do Offic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C1D5E6508FB2A4C828CAAD8E19836BE" ma:contentTypeVersion="16" ma:contentTypeDescription="Crie um novo documento." ma:contentTypeScope="" ma:versionID="893b72e89fc80d74275d505197a54d2f">
  <xsd:schema xmlns:xsd="http://www.w3.org/2001/XMLSchema" xmlns:xs="http://www.w3.org/2001/XMLSchema" xmlns:p="http://schemas.microsoft.com/office/2006/metadata/properties" xmlns:ns2="e4077838-ffc9-4e55-8582-887b9c80ee80" xmlns:ns3="f43dbbe6-ab21-462b-9918-ef0a31d733dc" targetNamespace="http://schemas.microsoft.com/office/2006/metadata/properties" ma:root="true" ma:fieldsID="21eccda6ee6472822778cfee83ea1879" ns2:_="" ns3:_="">
    <xsd:import namespace="e4077838-ffc9-4e55-8582-887b9c80ee80"/>
    <xsd:import namespace="f43dbbe6-ab21-462b-9918-ef0a31d733d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077838-ffc9-4e55-8582-887b9c80ee8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4ec4d449-cc40-4ed3-840b-478290d670b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3dbbe6-ab21-462b-9918-ef0a31d733d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6ba609a7-3a86-4bb1-85bf-aca40552cd36}" ma:internalName="TaxCatchAll" ma:showField="CatchAllData" ma:web="f43dbbe6-ab21-462b-9918-ef0a31d733d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4077838-ffc9-4e55-8582-887b9c80ee80">
      <Terms xmlns="http://schemas.microsoft.com/office/infopath/2007/PartnerControls"/>
    </lcf76f155ced4ddcb4097134ff3c332f>
    <TaxCatchAll xmlns="f43dbbe6-ab21-462b-9918-ef0a31d733d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78CD695-A6BA-4AFE-A42A-4C1F7860B958}"/>
</file>

<file path=customXml/itemProps2.xml><?xml version="1.0" encoding="utf-8"?>
<ds:datastoreItem xmlns:ds="http://schemas.openxmlformats.org/officeDocument/2006/customXml" ds:itemID="{833BA91D-CC03-4A80-8B25-E3FE65191154}">
  <ds:schemaRefs>
    <ds:schemaRef ds:uri="1ae3ea05-53a8-4f32-b802-dfbe623c3b8a"/>
    <ds:schemaRef ds:uri="b22e846b-2e75-4a71-8f67-cc4f94cb4e52"/>
    <ds:schemaRef ds:uri="http://schemas.microsoft.com/office/2006/metadata/properties"/>
    <ds:schemaRef ds:uri="http://schemas.microsoft.com/office/infopath/2007/PartnerControls"/>
    <ds:schemaRef ds:uri="http://www.w3.org/2000/xmlns/"/>
    <ds:schemaRef ds:uri="http://www.w3.org/2001/XMLSchema-instance"/>
  </ds:schemaRefs>
</ds:datastoreItem>
</file>

<file path=customXml/itemProps3.xml><?xml version="1.0" encoding="utf-8"?>
<ds:datastoreItem xmlns:ds="http://schemas.openxmlformats.org/officeDocument/2006/customXml" ds:itemID="{7F9D7CDE-862A-44A2-AA9A-A08FF02A601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</TotalTime>
  <Words>1970</Words>
  <Application>Microsoft Office PowerPoint</Application>
  <PresentationFormat>Personalizar</PresentationFormat>
  <Paragraphs>271</Paragraphs>
  <Slides>19</Slides>
  <Notes>10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Times New Roman</vt:lpstr>
      <vt:lpstr>22º Ciclo_PPT_template_Joseane Aparecida Corrêa</vt:lpstr>
      <vt:lpstr>22º Ciclo_PPT_template_Joseane Aparecida Corrêa</vt:lpstr>
      <vt:lpstr>   Corregedoria Preventiva: A transformação da Corregedoria-Geral do TCE/SC de 2023 a 2026</vt:lpstr>
      <vt:lpstr>Apresentação do PowerPoint</vt:lpstr>
      <vt:lpstr>ATUAÇÃO INTERNA</vt:lpstr>
      <vt:lpstr>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ATUAÇÃO EXTERNA</vt:lpstr>
      <vt:lpstr>Apresentação do PowerPoint</vt:lpstr>
      <vt:lpstr>Apresentação do PowerPoint</vt:lpstr>
      <vt:lpstr>Apresentação do PowerPoint</vt:lpstr>
      <vt:lpstr>Apresentação do PowerPoint</vt:lpstr>
      <vt:lpstr>Obrigado!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GEOVANE EZIEL CARDOSO</cp:lastModifiedBy>
  <cp:revision>1</cp:revision>
  <dcterms:created xsi:type="dcterms:W3CDTF">2022-06-01T22:49:47Z</dcterms:created>
  <dcterms:modified xsi:type="dcterms:W3CDTF">2026-09-14T17:38:09Z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0x0101000C1D5E6508FB2A4C828CAAD8E19836BE</vt:lpwstr>
  </property>
  <property fmtid="{D5CDD505-2E9C-101B-9397-08002B2CF9AE}" pid="3" name="MediaServiceImageTags">
    <vt:lpwstr/>
  </property>
</Properties>
</file>