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odttf" ContentType="application/vnd.openxmlformats-officedocument.obfuscatedFont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ustom.xml" ContentType="application/vnd.openxmlformats-officedocument.custom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4825" cx="12192000"/>
  <p:notesSz cx="6858000" cy="9144000"/>
  <p:embeddedFontLst>
    <p:embeddedFont>
      <p:font typeface="Play"/>
      <p:regular r:id="rId16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58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  <p:ext uri="GoogleSlidesCustomDataVersion2">
      <go:slidesCustomData xmlns:go="http://customooxmlschemas.google.com/" r:id="rId18" roundtripDataSignature="AMtx7mj9Btc+m7HOGppYEAQszddnFq5C8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58" orient="horz"/>
        <p:guide pos="512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customschemas.google.com/relationships/presentationmetadata" Target="metadata"/><Relationship Id="rId8" Type="http://schemas.openxmlformats.org/officeDocument/2006/relationships/slide" Target="slides/slide3.xml"/><Relationship Id="rId3" Type="http://schemas.openxmlformats.org/officeDocument/2006/relationships/presProps" Target="presProps.xml"/><Relationship Id="rId21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font" Target="fonts/Play-bold.fntdata"/><Relationship Id="rId7" Type="http://schemas.openxmlformats.org/officeDocument/2006/relationships/slide" Target="slides/slide2.xml"/><Relationship Id="rId2" Type="http://schemas.openxmlformats.org/officeDocument/2006/relationships/viewProps" Target="viewProps.xml"/><Relationship Id="rId16" Type="http://schemas.openxmlformats.org/officeDocument/2006/relationships/font" Target="fonts/Play-regular.fntdata"/><Relationship Id="rId20" Type="http://schemas.openxmlformats.org/officeDocument/2006/relationships/customXml" Target="../customXml/item2.xml"/><Relationship Id="rId11" Type="http://schemas.openxmlformats.org/officeDocument/2006/relationships/slide" Target="slides/slide6.xml"/><Relationship Id="rId1" Type="http://schemas.openxmlformats.org/officeDocument/2006/relationships/theme" Target="theme/theme2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customXml" Target="../customXml/item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b4f817c0d_0_2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b4f817c0d_0_2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g3fb4f817c0d_0_29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b4f817c0d_0_74:notes"/>
          <p:cNvSpPr/>
          <p:nvPr>
            <p:ph idx="2" type="sldImg"/>
          </p:nvPr>
        </p:nvSpPr>
        <p:spPr>
          <a:xfrm>
            <a:off x="684529" y="857250"/>
            <a:ext cx="5488800" cy="2314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5" name="Google Shape;125;g3fb4f817c0d_0_74:notes"/>
          <p:cNvSpPr txBox="1"/>
          <p:nvPr>
            <p:ph idx="1" type="body"/>
          </p:nvPr>
        </p:nvSpPr>
        <p:spPr>
          <a:xfrm>
            <a:off x="685800" y="3300413"/>
            <a:ext cx="5486400" cy="27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g3fb4f817c0d_0_74:notes"/>
          <p:cNvSpPr txBox="1"/>
          <p:nvPr>
            <p:ph idx="12" type="sldNum"/>
          </p:nvPr>
        </p:nvSpPr>
        <p:spPr>
          <a:xfrm>
            <a:off x="3884613" y="6513910"/>
            <a:ext cx="2971800" cy="34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fb4f817c0d_0_19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" name="Google Shape;152;g3fb4f817c0d_0_19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g3fb4f817c0d_0_19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fb4f817c0d_0_2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3fb4f817c0d_0_2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" name="Google Shape;166;g3fb4f817c0d_0_21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b4f817c0d_0_2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8" name="Google Shape;178;g3fb4f817c0d_0_2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g3fb4f817c0d_0_22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fb4f817c0d_0_2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fb4f817c0d_0_24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fb4f817c0d_0_24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b4f817c0d_0_26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b4f817c0d_0_26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" name="Google Shape;203;g3fb4f817c0d_0_26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b4f817c0d_0_2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fb4f817c0d_0_2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fb4f817c0d_0_29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4" name="Google Shape;2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/>
          <p:nvPr>
            <p:ph type="ctrTitle"/>
          </p:nvPr>
        </p:nvSpPr>
        <p:spPr>
          <a:xfrm>
            <a:off x="1524000" y="1121843"/>
            <a:ext cx="9144000" cy="23864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Calibri"/>
              <a:buNone/>
              <a:defRPr sz="60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6"/>
          <p:cNvSpPr txBox="1"/>
          <p:nvPr>
            <p:ph idx="1" type="subTitle"/>
          </p:nvPr>
        </p:nvSpPr>
        <p:spPr>
          <a:xfrm>
            <a:off x="1524000" y="3600371"/>
            <a:ext cx="9144000" cy="165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6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6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6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Subtítulo">
  <p:cSld name="Título e Subtítulo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7"/>
          <p:cNvSpPr txBox="1"/>
          <p:nvPr>
            <p:ph idx="1" type="body"/>
          </p:nvPr>
        </p:nvSpPr>
        <p:spPr>
          <a:xfrm>
            <a:off x="422277" y="1564722"/>
            <a:ext cx="11339513" cy="35983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62626"/>
              </a:buClr>
              <a:buSzPts val="2800"/>
              <a:buNone/>
              <a:defRPr>
                <a:solidFill>
                  <a:srgbClr val="262626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7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7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spcBef>
                <a:spcPts val="0"/>
              </a:spcBef>
              <a:buNone/>
              <a:defRPr b="1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sp>
        <p:nvSpPr>
          <p:cNvPr id="26" name="Google Shape;26;p17"/>
          <p:cNvSpPr txBox="1"/>
          <p:nvPr>
            <p:ph idx="2" type="body"/>
          </p:nvPr>
        </p:nvSpPr>
        <p:spPr>
          <a:xfrm>
            <a:off x="513654" y="2121908"/>
            <a:ext cx="11248136" cy="412203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F3F3F"/>
              </a:buClr>
              <a:buSzPts val="2800"/>
              <a:buChar char="•"/>
              <a:defRPr>
                <a:solidFill>
                  <a:srgbClr val="3F3F3F"/>
                </a:solidFill>
              </a:defRPr>
            </a:lvl1pPr>
            <a:lvl2pPr indent="-3810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F3F3F"/>
              </a:buClr>
              <a:buSzPts val="2400"/>
              <a:buChar char="•"/>
              <a:defRPr>
                <a:solidFill>
                  <a:srgbClr val="3F3F3F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údo com Legenda" type="objTx">
  <p:cSld name="OBJECT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8"/>
          <p:cNvSpPr txBox="1"/>
          <p:nvPr>
            <p:ph type="title"/>
          </p:nvPr>
        </p:nvSpPr>
        <p:spPr>
          <a:xfrm>
            <a:off x="839789" y="456988"/>
            <a:ext cx="3932237" cy="15994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8"/>
          <p:cNvSpPr txBox="1"/>
          <p:nvPr>
            <p:ph idx="1" type="body"/>
          </p:nvPr>
        </p:nvSpPr>
        <p:spPr>
          <a:xfrm>
            <a:off x="5183188" y="986968"/>
            <a:ext cx="6172200" cy="48713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0" name="Google Shape;30;p18"/>
          <p:cNvSpPr txBox="1"/>
          <p:nvPr>
            <p:ph idx="2" type="body"/>
          </p:nvPr>
        </p:nvSpPr>
        <p:spPr>
          <a:xfrm>
            <a:off x="839789" y="2056448"/>
            <a:ext cx="3932237" cy="3809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18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8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8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Conteúdo" type="obj">
  <p:cSld name="OBJEC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9"/>
          <p:cNvSpPr txBox="1"/>
          <p:nvPr>
            <p:ph idx="1" type="body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9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9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9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brigado">
  <p:cSld name="Obrigado">
    <p:bg>
      <p:bgPr>
        <a:solidFill>
          <a:srgbClr val="F2F2F2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0"/>
          <p:cNvSpPr/>
          <p:nvPr>
            <p:ph idx="2" type="pic"/>
          </p:nvPr>
        </p:nvSpPr>
        <p:spPr>
          <a:xfrm>
            <a:off x="1" y="0"/>
            <a:ext cx="9780102" cy="6800875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42" name="Google Shape;42;p20"/>
          <p:cNvSpPr txBox="1"/>
          <p:nvPr>
            <p:ph type="ctrTitle"/>
          </p:nvPr>
        </p:nvSpPr>
        <p:spPr>
          <a:xfrm>
            <a:off x="3590925" y="4148553"/>
            <a:ext cx="3733800" cy="101321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180000" lIns="180000" spcFirstLastPara="1" rIns="252000" wrap="square" tIns="1800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800"/>
              <a:buFont typeface="Calibri"/>
              <a:buNone/>
              <a:defRPr b="1" sz="4800">
                <a:solidFill>
                  <a:srgbClr val="3F3F3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0"/>
          <p:cNvSpPr txBox="1"/>
          <p:nvPr>
            <p:ph idx="1" type="body"/>
          </p:nvPr>
        </p:nvSpPr>
        <p:spPr>
          <a:xfrm>
            <a:off x="8458200" y="3955873"/>
            <a:ext cx="2910342" cy="31665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72000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0"/>
          <p:cNvSpPr txBox="1"/>
          <p:nvPr>
            <p:ph idx="3" type="body"/>
          </p:nvPr>
        </p:nvSpPr>
        <p:spPr>
          <a:xfrm>
            <a:off x="8458200" y="4304728"/>
            <a:ext cx="2910342" cy="31665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72000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20"/>
          <p:cNvSpPr txBox="1"/>
          <p:nvPr>
            <p:ph idx="4" type="body"/>
          </p:nvPr>
        </p:nvSpPr>
        <p:spPr>
          <a:xfrm>
            <a:off x="8458200" y="4653584"/>
            <a:ext cx="2910342" cy="31665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72000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0"/>
          <p:cNvSpPr txBox="1"/>
          <p:nvPr>
            <p:ph idx="5" type="body"/>
          </p:nvPr>
        </p:nvSpPr>
        <p:spPr>
          <a:xfrm>
            <a:off x="8458200" y="5002439"/>
            <a:ext cx="2910342" cy="316653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72000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20"/>
          <p:cNvSpPr/>
          <p:nvPr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0"/>
          <p:cNvSpPr/>
          <p:nvPr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0"/>
          <p:cNvSpPr/>
          <p:nvPr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0"/>
          <p:cNvSpPr/>
          <p:nvPr/>
        </p:nvSpPr>
        <p:spPr>
          <a:xfrm>
            <a:off x="8458200" y="2684668"/>
            <a:ext cx="3733800" cy="1147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799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20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omente Título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23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23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23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beçalho da Seção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4"/>
          <p:cNvSpPr txBox="1"/>
          <p:nvPr>
            <p:ph type="title"/>
          </p:nvPr>
        </p:nvSpPr>
        <p:spPr>
          <a:xfrm>
            <a:off x="831850" y="1708947"/>
            <a:ext cx="10515600" cy="28514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4"/>
          <p:cNvSpPr txBox="1"/>
          <p:nvPr>
            <p:ph idx="1" type="body"/>
          </p:nvPr>
        </p:nvSpPr>
        <p:spPr>
          <a:xfrm>
            <a:off x="831850" y="4587339"/>
            <a:ext cx="10515600" cy="149949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0" name="Google Shape;60;p24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4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24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uas Partes de Conteúdo" type="twoObj">
  <p:cSld name="TWO_OBJECTS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5"/>
          <p:cNvSpPr txBox="1"/>
          <p:nvPr>
            <p:ph idx="1" type="body"/>
          </p:nvPr>
        </p:nvSpPr>
        <p:spPr>
          <a:xfrm>
            <a:off x="838200" y="1824780"/>
            <a:ext cx="5181600" cy="4349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25"/>
          <p:cNvSpPr txBox="1"/>
          <p:nvPr>
            <p:ph idx="2" type="body"/>
          </p:nvPr>
        </p:nvSpPr>
        <p:spPr>
          <a:xfrm>
            <a:off x="6172200" y="1824780"/>
            <a:ext cx="5181600" cy="4349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25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5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5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ção" type="twoTxTwoObj">
  <p:cSld name="TWO_OBJECTS_WITH_TEXT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6"/>
          <p:cNvSpPr txBox="1"/>
          <p:nvPr>
            <p:ph type="title"/>
          </p:nvPr>
        </p:nvSpPr>
        <p:spPr>
          <a:xfrm>
            <a:off x="839788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6"/>
          <p:cNvSpPr txBox="1"/>
          <p:nvPr>
            <p:ph idx="1" type="body"/>
          </p:nvPr>
        </p:nvSpPr>
        <p:spPr>
          <a:xfrm>
            <a:off x="839789" y="1680384"/>
            <a:ext cx="5157787" cy="823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3" name="Google Shape;73;p26"/>
          <p:cNvSpPr txBox="1"/>
          <p:nvPr>
            <p:ph idx="2" type="body"/>
          </p:nvPr>
        </p:nvSpPr>
        <p:spPr>
          <a:xfrm>
            <a:off x="839789" y="2503915"/>
            <a:ext cx="5157787" cy="3682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26"/>
          <p:cNvSpPr txBox="1"/>
          <p:nvPr>
            <p:ph idx="3" type="body"/>
          </p:nvPr>
        </p:nvSpPr>
        <p:spPr>
          <a:xfrm>
            <a:off x="6172200" y="1680384"/>
            <a:ext cx="5183188" cy="82353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5" name="Google Shape;75;p26"/>
          <p:cNvSpPr txBox="1"/>
          <p:nvPr>
            <p:ph idx="4" type="body"/>
          </p:nvPr>
        </p:nvSpPr>
        <p:spPr>
          <a:xfrm>
            <a:off x="6172200" y="2503915"/>
            <a:ext cx="5183188" cy="36828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 Branco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7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7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7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m com Legenda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8"/>
          <p:cNvSpPr txBox="1"/>
          <p:nvPr>
            <p:ph type="title"/>
          </p:nvPr>
        </p:nvSpPr>
        <p:spPr>
          <a:xfrm>
            <a:off x="839789" y="456988"/>
            <a:ext cx="3932237" cy="159945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28"/>
          <p:cNvSpPr/>
          <p:nvPr>
            <p:ph idx="2" type="pic"/>
          </p:nvPr>
        </p:nvSpPr>
        <p:spPr>
          <a:xfrm>
            <a:off x="5183188" y="986968"/>
            <a:ext cx="6172200" cy="4871369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28"/>
          <p:cNvSpPr txBox="1"/>
          <p:nvPr>
            <p:ph idx="1" type="body"/>
          </p:nvPr>
        </p:nvSpPr>
        <p:spPr>
          <a:xfrm>
            <a:off x="839789" y="2056448"/>
            <a:ext cx="3932237" cy="38098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28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28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8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e Texto Vertical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9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9"/>
          <p:cNvSpPr txBox="1"/>
          <p:nvPr>
            <p:ph idx="1" type="body"/>
          </p:nvPr>
        </p:nvSpPr>
        <p:spPr>
          <a:xfrm rot="5400000">
            <a:off x="3921339" y="-1258358"/>
            <a:ext cx="4349323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9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9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9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o e Título Vertical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0"/>
          <p:cNvSpPr txBox="1"/>
          <p:nvPr>
            <p:ph type="title"/>
          </p:nvPr>
        </p:nvSpPr>
        <p:spPr>
          <a:xfrm rot="5400000">
            <a:off x="7134777" y="1955080"/>
            <a:ext cx="5809147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0"/>
          <p:cNvSpPr txBox="1"/>
          <p:nvPr>
            <p:ph idx="1" type="body"/>
          </p:nvPr>
        </p:nvSpPr>
        <p:spPr>
          <a:xfrm rot="5400000">
            <a:off x="1800777" y="-597620"/>
            <a:ext cx="5809147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30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0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0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Personalizado">
  <p:cSld name="Layout Personalizado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1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31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31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1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STER">
  <p:cSld name="MASTER">
    <p:bg>
      <p:bgPr>
        <a:solidFill>
          <a:srgbClr val="FFFFFF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/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4400"/>
              <a:buFont typeface="Calibri"/>
              <a:buNone/>
              <a:defRPr b="0" i="0" sz="4400" u="none" cap="none" strike="noStrike">
                <a:solidFill>
                  <a:srgbClr val="3F3F3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5"/>
          <p:cNvSpPr txBox="1"/>
          <p:nvPr>
            <p:ph idx="1" type="body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5"/>
          <p:cNvSpPr txBox="1"/>
          <p:nvPr>
            <p:ph idx="10" type="dt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5"/>
          <p:cNvSpPr txBox="1"/>
          <p:nvPr>
            <p:ph idx="11" type="ftr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5"/>
          <p:cNvSpPr txBox="1"/>
          <p:nvPr>
            <p:ph idx="12" type="sldNum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22" y="0"/>
            <a:ext cx="12186356" cy="6854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"/>
          <p:cNvSpPr txBox="1"/>
          <p:nvPr>
            <p:ph idx="1" type="subTitle"/>
          </p:nvPr>
        </p:nvSpPr>
        <p:spPr>
          <a:xfrm>
            <a:off x="1387366" y="4837147"/>
            <a:ext cx="9354206" cy="292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pt-BR" sz="1800">
                <a:solidFill>
                  <a:schemeClr val="lt1"/>
                </a:solidFill>
              </a:rPr>
              <a:t>Lucio Gustavo de Paiva </a:t>
            </a:r>
            <a:r>
              <a:rPr lang="pt-BR" sz="1800">
                <a:solidFill>
                  <a:schemeClr val="lt1"/>
                </a:solidFill>
              </a:rPr>
              <a:t>Genu</a:t>
            </a:r>
            <a:r>
              <a:rPr lang="pt-BR" sz="1800">
                <a:solidFill>
                  <a:schemeClr val="lt1"/>
                </a:solidFill>
              </a:rPr>
              <a:t> Diniz - TCE/PE</a:t>
            </a:r>
            <a:endParaRPr/>
          </a:p>
        </p:txBody>
      </p:sp>
      <p:sp>
        <p:nvSpPr>
          <p:cNvPr id="114" name="Google Shape;114;p1"/>
          <p:cNvSpPr txBox="1"/>
          <p:nvPr>
            <p:ph type="ctrTitle"/>
          </p:nvPr>
        </p:nvSpPr>
        <p:spPr>
          <a:xfrm>
            <a:off x="1387366" y="3980982"/>
            <a:ext cx="9354206" cy="6188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000"/>
              <a:buFont typeface="Calibri"/>
              <a:buNone/>
            </a:pPr>
            <a:r>
              <a:rPr b="1" lang="pt-BR" sz="3000">
                <a:solidFill>
                  <a:schemeClr val="lt1"/>
                </a:solidFill>
              </a:rPr>
              <a:t>Padronização Mínima do Controle Interno</a:t>
            </a:r>
            <a:endParaRPr b="1" sz="3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259578" y="677603"/>
            <a:ext cx="7672844" cy="28907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61439" y="5539792"/>
            <a:ext cx="7669123" cy="949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ixe mais bonito como imagem" id="122" name="Google Shape;122;g3fb4f817c0d_0_2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459" y="-3152"/>
            <a:ext cx="12289110" cy="685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fb4f817c0d_0_74"/>
          <p:cNvSpPr/>
          <p:nvPr/>
        </p:nvSpPr>
        <p:spPr>
          <a:xfrm>
            <a:off x="566928" y="347311"/>
            <a:ext cx="10881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400"/>
              <a:buFont typeface="Play"/>
              <a:buNone/>
            </a:pPr>
            <a:r>
              <a:rPr b="1" lang="pt-BR" sz="3500">
                <a:solidFill>
                  <a:srgbClr val="1F1F1F"/>
                </a:solidFill>
                <a:latin typeface="Calibri"/>
                <a:ea typeface="Calibri"/>
                <a:cs typeface="Calibri"/>
                <a:sym typeface="Calibri"/>
              </a:rPr>
              <a:t>Construção Coletiva</a:t>
            </a:r>
            <a:endParaRPr i="0" sz="3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29" name="Google Shape;129;g3fb4f817c0d_0_74"/>
          <p:cNvCxnSpPr/>
          <p:nvPr/>
        </p:nvCxnSpPr>
        <p:spPr>
          <a:xfrm>
            <a:off x="566928" y="941396"/>
            <a:ext cx="11018400" cy="0"/>
          </a:xfrm>
          <a:prstGeom prst="straightConnector1">
            <a:avLst/>
          </a:prstGeom>
          <a:noFill/>
          <a:ln cap="flat" cmpd="sng" w="28575">
            <a:solidFill>
              <a:srgbClr val="741B4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0" name="Google Shape;130;g3fb4f817c0d_0_74"/>
          <p:cNvSpPr/>
          <p:nvPr/>
        </p:nvSpPr>
        <p:spPr>
          <a:xfrm>
            <a:off x="566928" y="1398384"/>
            <a:ext cx="3246000" cy="4898700"/>
          </a:xfrm>
          <a:prstGeom prst="roundRect">
            <a:avLst>
              <a:gd fmla="val 845" name="adj"/>
            </a:avLst>
          </a:prstGeom>
          <a:solidFill>
            <a:srgbClr val="FFFFFF"/>
          </a:solidFill>
          <a:ln cap="flat" cmpd="sng" w="12700">
            <a:solidFill>
              <a:srgbClr val="CFCFC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/mnt/data/portaria_render/page-01.png" id="131" name="Google Shape;131;g3fb4f817c0d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232" y="1544621"/>
            <a:ext cx="2953511" cy="4551604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g3fb4f817c0d_0_74"/>
          <p:cNvSpPr/>
          <p:nvPr/>
        </p:nvSpPr>
        <p:spPr>
          <a:xfrm>
            <a:off x="704088" y="6105364"/>
            <a:ext cx="2980800" cy="14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770"/>
              <a:buFont typeface="Arial"/>
              <a:buNone/>
            </a:pPr>
            <a:r>
              <a:rPr b="0" i="1" lang="pt-BR" sz="770" u="none" cap="none" strike="noStrik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Portaria de designação dos Grupos de Trabalho do CTCOCIS/IRB</a:t>
            </a:r>
            <a:endParaRPr b="0" i="0" sz="77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g3fb4f817c0d_0_74"/>
          <p:cNvSpPr/>
          <p:nvPr/>
        </p:nvSpPr>
        <p:spPr>
          <a:xfrm>
            <a:off x="4160520" y="1407524"/>
            <a:ext cx="53034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850"/>
              <a:buFont typeface="Play"/>
              <a:buNone/>
            </a:pPr>
            <a:r>
              <a:rPr b="1" i="0" lang="pt-BR" sz="1850" u="none" cap="none" strike="noStrike">
                <a:solidFill>
                  <a:srgbClr val="1F1F1F"/>
                </a:solidFill>
                <a:latin typeface="Play"/>
                <a:ea typeface="Play"/>
                <a:cs typeface="Play"/>
                <a:sym typeface="Play"/>
              </a:rPr>
              <a:t>Composição do GT 03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g3fb4f817c0d_0_74"/>
          <p:cNvSpPr/>
          <p:nvPr/>
        </p:nvSpPr>
        <p:spPr>
          <a:xfrm>
            <a:off x="4160520" y="2284942"/>
            <a:ext cx="7406700" cy="1160700"/>
          </a:xfrm>
          <a:prstGeom prst="roundRect">
            <a:avLst>
              <a:gd fmla="val 4724" name="adj"/>
            </a:avLst>
          </a:prstGeom>
          <a:solidFill>
            <a:srgbClr val="FFFFFF"/>
          </a:solidFill>
          <a:ln cap="flat" cmpd="sng" w="139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g3fb4f817c0d_0_74"/>
          <p:cNvSpPr/>
          <p:nvPr/>
        </p:nvSpPr>
        <p:spPr>
          <a:xfrm>
            <a:off x="4160520" y="2284942"/>
            <a:ext cx="73200" cy="1160700"/>
          </a:xfrm>
          <a:prstGeom prst="rect">
            <a:avLst/>
          </a:prstGeom>
          <a:solidFill>
            <a:srgbClr val="741B47"/>
          </a:solidFill>
          <a:ln cap="flat" cmpd="sng" w="12700">
            <a:solidFill>
              <a:srgbClr val="C51632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g3fb4f817c0d_0_74"/>
          <p:cNvSpPr/>
          <p:nvPr/>
        </p:nvSpPr>
        <p:spPr>
          <a:xfrm>
            <a:off x="4443984" y="2458597"/>
            <a:ext cx="2103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1632"/>
              </a:buClr>
              <a:buSzPts val="3000"/>
              <a:buFont typeface="Play"/>
              <a:buNone/>
            </a:pPr>
            <a:r>
              <a:rPr b="1" i="0" lang="pt-BR" sz="3000" u="none" cap="none" strike="noStrike">
                <a:solidFill>
                  <a:srgbClr val="741B47"/>
                </a:solidFill>
                <a:latin typeface="Play"/>
                <a:ea typeface="Play"/>
                <a:cs typeface="Play"/>
                <a:sym typeface="Play"/>
              </a:rPr>
              <a:t>40</a:t>
            </a:r>
            <a:endParaRPr b="0" i="0" sz="3000" u="none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fb4f817c0d_0_74"/>
          <p:cNvSpPr/>
          <p:nvPr/>
        </p:nvSpPr>
        <p:spPr>
          <a:xfrm>
            <a:off x="6446520" y="2458597"/>
            <a:ext cx="468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b="1" i="0" lang="pt-BR" sz="1500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integrantes do GT 03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fb4f817c0d_0_74"/>
          <p:cNvSpPr/>
          <p:nvPr/>
        </p:nvSpPr>
        <p:spPr>
          <a:xfrm>
            <a:off x="6446520" y="2805908"/>
            <a:ext cx="4681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10"/>
              <a:buFont typeface="Arial"/>
              <a:buNone/>
            </a:pPr>
            <a:r>
              <a:rPr b="0" i="0" lang="pt-BR" sz="101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1 coordenador + 1 assistente técnico + 38 integrantes</a:t>
            </a:r>
            <a:endParaRPr b="0" i="0" sz="10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g3fb4f817c0d_0_74"/>
          <p:cNvSpPr/>
          <p:nvPr/>
        </p:nvSpPr>
        <p:spPr>
          <a:xfrm>
            <a:off x="4160520" y="3637627"/>
            <a:ext cx="7406700" cy="1160700"/>
          </a:xfrm>
          <a:prstGeom prst="roundRect">
            <a:avLst>
              <a:gd fmla="val 4724" name="adj"/>
            </a:avLst>
          </a:prstGeom>
          <a:solidFill>
            <a:srgbClr val="FFFFFF"/>
          </a:solidFill>
          <a:ln cap="flat" cmpd="sng" w="139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g3fb4f817c0d_0_74"/>
          <p:cNvSpPr/>
          <p:nvPr/>
        </p:nvSpPr>
        <p:spPr>
          <a:xfrm>
            <a:off x="4160520" y="3637627"/>
            <a:ext cx="73200" cy="1160700"/>
          </a:xfrm>
          <a:prstGeom prst="rect">
            <a:avLst/>
          </a:prstGeom>
          <a:solidFill>
            <a:srgbClr val="741B47"/>
          </a:solidFill>
          <a:ln cap="flat" cmpd="sng" w="12700">
            <a:solidFill>
              <a:srgbClr val="C51632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g3fb4f817c0d_0_74"/>
          <p:cNvSpPr/>
          <p:nvPr/>
        </p:nvSpPr>
        <p:spPr>
          <a:xfrm>
            <a:off x="4443984" y="3811283"/>
            <a:ext cx="2103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1632"/>
              </a:buClr>
              <a:buSzPts val="3000"/>
              <a:buFont typeface="Play"/>
              <a:buNone/>
            </a:pPr>
            <a:r>
              <a:rPr b="1" i="0" lang="pt-BR" sz="3000" u="none" cap="none" strike="noStrike">
                <a:solidFill>
                  <a:srgbClr val="741B47"/>
                </a:solidFill>
                <a:latin typeface="Play"/>
                <a:ea typeface="Play"/>
                <a:cs typeface="Play"/>
                <a:sym typeface="Play"/>
              </a:rPr>
              <a:t>24</a:t>
            </a:r>
            <a:endParaRPr b="0" i="0" sz="3000" u="none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g3fb4f817c0d_0_74"/>
          <p:cNvSpPr/>
          <p:nvPr/>
        </p:nvSpPr>
        <p:spPr>
          <a:xfrm>
            <a:off x="6446520" y="4030545"/>
            <a:ext cx="468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b="1" i="0" lang="pt-BR" sz="1500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Tribunais de Contas representados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g3fb4f817c0d_0_74"/>
          <p:cNvSpPr/>
          <p:nvPr/>
        </p:nvSpPr>
        <p:spPr>
          <a:xfrm>
            <a:off x="4160520" y="4990313"/>
            <a:ext cx="7406700" cy="1160700"/>
          </a:xfrm>
          <a:prstGeom prst="roundRect">
            <a:avLst>
              <a:gd fmla="val 4724" name="adj"/>
            </a:avLst>
          </a:prstGeom>
          <a:solidFill>
            <a:srgbClr val="FFFFFF"/>
          </a:solidFill>
          <a:ln cap="flat" cmpd="sng" w="13950">
            <a:solidFill>
              <a:srgbClr val="D9D9D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g3fb4f817c0d_0_74"/>
          <p:cNvSpPr/>
          <p:nvPr/>
        </p:nvSpPr>
        <p:spPr>
          <a:xfrm>
            <a:off x="4160520" y="4990313"/>
            <a:ext cx="73200" cy="1160700"/>
          </a:xfrm>
          <a:prstGeom prst="rect">
            <a:avLst/>
          </a:prstGeom>
          <a:solidFill>
            <a:srgbClr val="741B47"/>
          </a:solidFill>
          <a:ln cap="flat" cmpd="sng" w="12700">
            <a:solidFill>
              <a:srgbClr val="741B4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741B47"/>
              </a:solidFill>
            </a:endParaRPr>
          </a:p>
        </p:txBody>
      </p:sp>
      <p:sp>
        <p:nvSpPr>
          <p:cNvPr id="145" name="Google Shape;145;g3fb4f817c0d_0_74"/>
          <p:cNvSpPr/>
          <p:nvPr/>
        </p:nvSpPr>
        <p:spPr>
          <a:xfrm>
            <a:off x="4443984" y="5163968"/>
            <a:ext cx="2103000" cy="5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51632"/>
              </a:buClr>
              <a:buSzPts val="2250"/>
              <a:buFont typeface="Play"/>
              <a:buNone/>
            </a:pPr>
            <a:r>
              <a:rPr b="1" i="0" lang="pt-BR" sz="2250" u="none" cap="none" strike="noStrike">
                <a:solidFill>
                  <a:srgbClr val="741B47"/>
                </a:solidFill>
                <a:latin typeface="Play"/>
                <a:ea typeface="Play"/>
                <a:cs typeface="Play"/>
                <a:sym typeface="Play"/>
              </a:rPr>
              <a:t>25/2026-IRB</a:t>
            </a:r>
            <a:endParaRPr b="0" i="0" sz="2250" u="none" cap="none" strike="noStrike">
              <a:solidFill>
                <a:srgbClr val="741B47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g3fb4f817c0d_0_74"/>
          <p:cNvSpPr/>
          <p:nvPr/>
        </p:nvSpPr>
        <p:spPr>
          <a:xfrm>
            <a:off x="6446520" y="5163968"/>
            <a:ext cx="4681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1500"/>
              <a:buFont typeface="Arial"/>
              <a:buNone/>
            </a:pPr>
            <a:r>
              <a:rPr b="1" i="0" lang="pt-BR" sz="1500" u="none" cap="none" strike="noStrike">
                <a:solidFill>
                  <a:srgbClr val="1F1F1F"/>
                </a:solidFill>
                <a:latin typeface="Arial"/>
                <a:ea typeface="Arial"/>
                <a:cs typeface="Arial"/>
                <a:sym typeface="Arial"/>
              </a:rPr>
              <a:t>Portaria de designação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fb4f817c0d_0_74"/>
          <p:cNvSpPr/>
          <p:nvPr/>
        </p:nvSpPr>
        <p:spPr>
          <a:xfrm>
            <a:off x="6446520" y="5511279"/>
            <a:ext cx="4681800" cy="383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010"/>
              <a:buFont typeface="Arial"/>
              <a:buNone/>
            </a:pPr>
            <a:r>
              <a:rPr b="0" i="0" lang="pt-BR" sz="1010" u="none" cap="none" strike="noStrike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rPr>
              <a:t>Instituto Rui Barbosa - publicada em 26 de maio de 2026</a:t>
            </a:r>
            <a:endParaRPr b="0" i="0" sz="101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g3fb4f817c0d_0_74"/>
          <p:cNvSpPr/>
          <p:nvPr/>
        </p:nvSpPr>
        <p:spPr>
          <a:xfrm>
            <a:off x="4160520" y="6324719"/>
            <a:ext cx="7132200" cy="20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777777"/>
              </a:buClr>
              <a:buSzPts val="850"/>
              <a:buFont typeface="Arial"/>
              <a:buNone/>
            </a:pPr>
            <a:r>
              <a:rPr b="0" i="0" lang="pt-BR" sz="850" u="none" cap="none" strike="noStrike">
                <a:solidFill>
                  <a:srgbClr val="777777"/>
                </a:solidFill>
                <a:latin typeface="Arial"/>
                <a:ea typeface="Arial"/>
                <a:cs typeface="Arial"/>
                <a:sym typeface="Arial"/>
              </a:rPr>
              <a:t>Fonte: Portaria nº 25/2026-IRB, art. 1º - GT 03.</a:t>
            </a:r>
            <a:endParaRPr b="0" i="0" sz="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g3fb4f817c0d_0_7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295278" y="290379"/>
            <a:ext cx="1646142" cy="5307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b4f817c0d_0_198"/>
          <p:cNvSpPr txBox="1"/>
          <p:nvPr>
            <p:ph type="title"/>
          </p:nvPr>
        </p:nvSpPr>
        <p:spPr>
          <a:xfrm>
            <a:off x="702733" y="1079221"/>
            <a:ext cx="10515600" cy="8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rPr b="1" lang="pt-BR" sz="3500">
                <a:solidFill>
                  <a:srgbClr val="182B49"/>
                </a:solidFill>
              </a:rPr>
              <a:t>O modelo organiza as fontes em quatro níveis para garantir segurança jurídica e proporcionalidade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t/>
            </a:r>
            <a:endParaRPr sz="3500"/>
          </a:p>
        </p:txBody>
      </p:sp>
      <p:pic>
        <p:nvPicPr>
          <p:cNvPr id="156" name="Google Shape;156;g3fb4f817c0d_0_19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5278" y="290379"/>
            <a:ext cx="1646142" cy="53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g3fb4f817c0d_0_19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699056"/>
            <a:ext cx="12192000" cy="1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fb4f817c0d_0_198"/>
          <p:cNvSpPr/>
          <p:nvPr/>
        </p:nvSpPr>
        <p:spPr>
          <a:xfrm>
            <a:off x="0" y="0"/>
            <a:ext cx="5561100" cy="111900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g3fb4f817c0d_0_198"/>
          <p:cNvSpPr/>
          <p:nvPr/>
        </p:nvSpPr>
        <p:spPr>
          <a:xfrm>
            <a:off x="702725" y="2140601"/>
            <a:ext cx="4857900" cy="18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NÍVEL A — Obrigação Jurídica Nacional</a:t>
            </a:r>
            <a:endParaRPr/>
          </a:p>
        </p:txBody>
      </p:sp>
      <p:sp>
        <p:nvSpPr>
          <p:cNvPr id="160" name="Google Shape;160;g3fb4f817c0d_0_198"/>
          <p:cNvSpPr/>
          <p:nvPr/>
        </p:nvSpPr>
        <p:spPr>
          <a:xfrm>
            <a:off x="6033475" y="2176750"/>
            <a:ext cx="4742100" cy="18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NÍVEL B — Referência Setorial dos TCs</a:t>
            </a:r>
            <a:endParaRPr/>
          </a:p>
        </p:txBody>
      </p:sp>
      <p:sp>
        <p:nvSpPr>
          <p:cNvPr id="161" name="Google Shape;161;g3fb4f817c0d_0_198"/>
          <p:cNvSpPr/>
          <p:nvPr/>
        </p:nvSpPr>
        <p:spPr>
          <a:xfrm>
            <a:off x="702725" y="4233075"/>
            <a:ext cx="4857900" cy="18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NÍVEL C — Referenciais Profissionais</a:t>
            </a:r>
            <a:endParaRPr/>
          </a:p>
        </p:txBody>
      </p:sp>
      <p:sp>
        <p:nvSpPr>
          <p:cNvPr id="162" name="Google Shape;162;g3fb4f817c0d_0_198"/>
          <p:cNvSpPr/>
          <p:nvPr/>
        </p:nvSpPr>
        <p:spPr>
          <a:xfrm>
            <a:off x="6033475" y="4233076"/>
            <a:ext cx="4742100" cy="18705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NÍVEL D — Experiências Locais Adaptáveis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fb4f817c0d_0_212"/>
          <p:cNvSpPr txBox="1"/>
          <p:nvPr>
            <p:ph type="title"/>
          </p:nvPr>
        </p:nvSpPr>
        <p:spPr>
          <a:xfrm>
            <a:off x="702733" y="1079221"/>
            <a:ext cx="10515600" cy="8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rPr b="1" lang="pt-BR" sz="3500">
                <a:solidFill>
                  <a:srgbClr val="182B49"/>
                </a:solidFill>
              </a:rPr>
              <a:t>Solucionando o problema do acúmulo funcional entre a segunda e terceira linhas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t/>
            </a:r>
            <a:endParaRPr sz="3500"/>
          </a:p>
        </p:txBody>
      </p:sp>
      <p:pic>
        <p:nvPicPr>
          <p:cNvPr id="169" name="Google Shape;169;g3fb4f817c0d_0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5278" y="290379"/>
            <a:ext cx="1646142" cy="53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g3fb4f817c0d_0_2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699056"/>
            <a:ext cx="12192000" cy="1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g3fb4f817c0d_0_212"/>
          <p:cNvSpPr/>
          <p:nvPr/>
        </p:nvSpPr>
        <p:spPr>
          <a:xfrm>
            <a:off x="0" y="0"/>
            <a:ext cx="5561100" cy="111900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fb4f817c0d_0_212"/>
          <p:cNvSpPr/>
          <p:nvPr/>
        </p:nvSpPr>
        <p:spPr>
          <a:xfrm>
            <a:off x="731520" y="1737360"/>
            <a:ext cx="3328500" cy="2926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1ª LINHA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Gestão Operacional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fb4f817c0d_0_212"/>
          <p:cNvSpPr/>
          <p:nvPr/>
        </p:nvSpPr>
        <p:spPr>
          <a:xfrm>
            <a:off x="4425696" y="1737360"/>
            <a:ext cx="3328500" cy="2926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2ª LINHA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Unidade de Controle Interno (UCI)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4" name="Google Shape;174;g3fb4f817c0d_0_212"/>
          <p:cNvSpPr/>
          <p:nvPr/>
        </p:nvSpPr>
        <p:spPr>
          <a:xfrm>
            <a:off x="8119872" y="1737360"/>
            <a:ext cx="3328500" cy="29262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3ª LINHA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i="0" lang="pt-BR" sz="16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Auditoria Interna</a:t>
            </a:r>
            <a:endParaRPr/>
          </a:p>
          <a:p>
            <a:pPr indent="0" lvl="0" marL="0" marR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fb4f817c0d_0_212"/>
          <p:cNvSpPr/>
          <p:nvPr/>
        </p:nvSpPr>
        <p:spPr>
          <a:xfrm>
            <a:off x="731520" y="4846320"/>
            <a:ext cx="10728600" cy="1280100"/>
          </a:xfrm>
          <a:prstGeom prst="roundRect">
            <a:avLst>
              <a:gd fmla="val 16667" name="adj"/>
            </a:avLst>
          </a:prstGeom>
          <a:solidFill>
            <a:srgbClr val="1E3A60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1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SALVAGUARDAS E HARMONIA INSTITUCIONAL (CORREGEDORIA E OUVIDORIA)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Salvaguardas de Independência: </a:t>
            </a:r>
            <a:r>
              <a:rPr lang="pt-BR" sz="1100">
                <a:solidFill>
                  <a:srgbClr val="FFFFFF"/>
                </a:solidFill>
              </a:rPr>
              <a:t>Criação de Mecanismos para tratamento de impedimentos e proibição de assumir decisões gerenciais</a:t>
            </a:r>
            <a:endParaRPr sz="1100">
              <a:solidFill>
                <a:srgbClr val="FFFFFF"/>
              </a:solidFill>
            </a:endParaRPr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• Cooperação Horizontal: Relacionamento com Corregedoria e Ouvidoria pautado pela integração sistêmica sem subordinação hierárquica.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b4f817c0d_0_228"/>
          <p:cNvSpPr txBox="1"/>
          <p:nvPr>
            <p:ph type="title"/>
          </p:nvPr>
        </p:nvSpPr>
        <p:spPr>
          <a:xfrm>
            <a:off x="702733" y="1079221"/>
            <a:ext cx="10515600" cy="8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rPr b="1" lang="pt-BR" sz="3500">
                <a:solidFill>
                  <a:srgbClr val="182B49"/>
                </a:solidFill>
              </a:rPr>
              <a:t>O planejamento anual orienta-se por risco, materialidade, relevância e criticidade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t/>
            </a:r>
            <a:endParaRPr sz="3500"/>
          </a:p>
        </p:txBody>
      </p:sp>
      <p:pic>
        <p:nvPicPr>
          <p:cNvPr id="182" name="Google Shape;182;g3fb4f817c0d_0_2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5278" y="290379"/>
            <a:ext cx="1646142" cy="53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fb4f817c0d_0_2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699056"/>
            <a:ext cx="12192000" cy="1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g3fb4f817c0d_0_228"/>
          <p:cNvSpPr/>
          <p:nvPr/>
        </p:nvSpPr>
        <p:spPr>
          <a:xfrm>
            <a:off x="0" y="0"/>
            <a:ext cx="5561100" cy="111900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g3fb4f817c0d_0_228"/>
          <p:cNvSpPr/>
          <p:nvPr/>
        </p:nvSpPr>
        <p:spPr>
          <a:xfrm>
            <a:off x="731520" y="1737360"/>
            <a:ext cx="5120700" cy="4389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Planejamento Anual Baseado em Riscos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• Seleção de Objetos: 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Matriz de priorização técnica.</a:t>
            </a:r>
            <a:r>
              <a:rPr lang="pt-BR"/>
              <a:t> </a:t>
            </a:r>
            <a:endParaRPr sz="1200">
              <a:solidFill>
                <a:srgbClr val="334155"/>
              </a:solidFill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• Dimensionamento de </a:t>
            </a:r>
            <a:r>
              <a:rPr b="1" lang="pt-BR" sz="1200">
                <a:solidFill>
                  <a:srgbClr val="182B49"/>
                </a:solidFill>
              </a:rPr>
              <a:t>Capacidade Operacional</a:t>
            </a: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Compatibilização rigorosa das ações com a capacidade real d</a:t>
            </a:r>
            <a:r>
              <a:rPr lang="pt-BR" sz="1200">
                <a:solidFill>
                  <a:srgbClr val="334155"/>
                </a:solidFill>
              </a:rPr>
              <a:t>a unidade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/>
          </a:p>
        </p:txBody>
      </p:sp>
      <p:sp>
        <p:nvSpPr>
          <p:cNvPr id="186" name="Google Shape;186;g3fb4f817c0d_0_228"/>
          <p:cNvSpPr/>
          <p:nvPr/>
        </p:nvSpPr>
        <p:spPr>
          <a:xfrm>
            <a:off x="6217920" y="1737360"/>
            <a:ext cx="5242200" cy="43890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228600" lIns="228600" spcFirstLastPara="1" rIns="228600" wrap="square" tIns="2286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8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Estruturação Rigorosa dos Achados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• Atributos do Achado: 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Formulação obrigatória contendo Critério, Condição, Causa, Consequência/Risco e Evidência.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• Foco na Causa Raiz: 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Recomendações direcionadas à eliminação da causa determinante para evitar a reincidência da falha.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i="0" lang="pt-BR" sz="1200" u="none" cap="none" strike="noStrike">
                <a:solidFill>
                  <a:srgbClr val="182B49"/>
                </a:solidFill>
                <a:latin typeface="Arial"/>
                <a:ea typeface="Arial"/>
                <a:cs typeface="Arial"/>
                <a:sym typeface="Arial"/>
              </a:rPr>
              <a:t>• Controles Chave: </a:t>
            </a:r>
            <a:r>
              <a:rPr b="0" i="0" lang="pt-BR" sz="12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Priorização dos mecanismos de alta eficácia (segregação de funções, limites de alçada e conciliações).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fb4f817c0d_0_242"/>
          <p:cNvSpPr txBox="1"/>
          <p:nvPr>
            <p:ph type="title"/>
          </p:nvPr>
        </p:nvSpPr>
        <p:spPr>
          <a:xfrm>
            <a:off x="702733" y="1079221"/>
            <a:ext cx="10515600" cy="83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rPr b="1" lang="pt-BR" sz="3500">
                <a:solidFill>
                  <a:srgbClr val="182B49"/>
                </a:solidFill>
              </a:rPr>
              <a:t>O manual fornece um i</a:t>
            </a:r>
            <a:r>
              <a:rPr b="1" lang="pt-BR" sz="3500">
                <a:solidFill>
                  <a:srgbClr val="182B49"/>
                </a:solidFill>
              </a:rPr>
              <a:t>nstrumental editável pronto para implantação imediata</a:t>
            </a:r>
            <a:endParaRPr sz="35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500"/>
              <a:buFont typeface="Calibri"/>
              <a:buNone/>
            </a:pPr>
            <a:r>
              <a:t/>
            </a:r>
            <a:endParaRPr sz="3500"/>
          </a:p>
        </p:txBody>
      </p:sp>
      <p:pic>
        <p:nvPicPr>
          <p:cNvPr id="193" name="Google Shape;193;g3fb4f817c0d_0_2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95278" y="290379"/>
            <a:ext cx="1646142" cy="53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g3fb4f817c0d_0_2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6699056"/>
            <a:ext cx="12192000" cy="1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fb4f817c0d_0_242"/>
          <p:cNvSpPr/>
          <p:nvPr/>
        </p:nvSpPr>
        <p:spPr>
          <a:xfrm>
            <a:off x="0" y="0"/>
            <a:ext cx="5561100" cy="111900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g3fb4f817c0d_0_242"/>
          <p:cNvSpPr/>
          <p:nvPr/>
        </p:nvSpPr>
        <p:spPr>
          <a:xfrm>
            <a:off x="731520" y="1737360"/>
            <a:ext cx="4876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ANEXO A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Minuta de Resolução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Base normativa pronta para institucionalização do SCI, com regras de investidura para servidores efetivos e salvaguardas.</a:t>
            </a:r>
            <a:endParaRPr/>
          </a:p>
        </p:txBody>
      </p:sp>
      <p:sp>
        <p:nvSpPr>
          <p:cNvPr id="197" name="Google Shape;197;g3fb4f817c0d_0_242"/>
          <p:cNvSpPr/>
          <p:nvPr/>
        </p:nvSpPr>
        <p:spPr>
          <a:xfrm>
            <a:off x="6217920" y="1737360"/>
            <a:ext cx="4876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ANEXO B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Planejamento Anual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Modelos preenchíveis de PAACI (Segunda Linha) e PAAI/PAINT (Terceira Linha) para gestão de staffing.</a:t>
            </a:r>
            <a:endParaRPr/>
          </a:p>
        </p:txBody>
      </p:sp>
      <p:sp>
        <p:nvSpPr>
          <p:cNvPr id="198" name="Google Shape;198;g3fb4f817c0d_0_242"/>
          <p:cNvSpPr/>
          <p:nvPr/>
        </p:nvSpPr>
        <p:spPr>
          <a:xfrm>
            <a:off x="731520" y="4023360"/>
            <a:ext cx="4876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ANEXOS C, D, E e F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Matrizes de Trabalho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Modelos de Matriz de Riscos, Matriz de Planejamento de Auditoria</a:t>
            </a:r>
            <a:r>
              <a:rPr lang="pt-BR" sz="1100">
                <a:solidFill>
                  <a:srgbClr val="334155"/>
                </a:solidFill>
              </a:rPr>
              <a:t>, </a:t>
            </a:r>
            <a:r>
              <a:rPr b="0" i="0" lang="pt-BR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Matriz de Achados</a:t>
            </a:r>
            <a:r>
              <a:rPr lang="pt-BR" sz="1100">
                <a:solidFill>
                  <a:srgbClr val="334155"/>
                </a:solidFill>
              </a:rPr>
              <a:t>, Plano de Ação e Monitoramento</a:t>
            </a:r>
            <a:endParaRPr/>
          </a:p>
        </p:txBody>
      </p:sp>
      <p:sp>
        <p:nvSpPr>
          <p:cNvPr id="199" name="Google Shape;199;g3fb4f817c0d_0_242"/>
          <p:cNvSpPr/>
          <p:nvPr/>
        </p:nvSpPr>
        <p:spPr>
          <a:xfrm>
            <a:off x="6217920" y="4023360"/>
            <a:ext cx="4876500" cy="20118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E2E8F0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1000" u="none" cap="none" strike="noStrike">
                <a:solidFill>
                  <a:srgbClr val="B8860B"/>
                </a:solidFill>
                <a:latin typeface="Arial"/>
                <a:ea typeface="Arial"/>
                <a:cs typeface="Arial"/>
                <a:sym typeface="Arial"/>
              </a:rPr>
              <a:t>ANEXO G</a:t>
            </a:r>
            <a:endParaRPr/>
          </a:p>
          <a:p>
            <a:pPr indent="0" lvl="0" marL="0" marR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i="0" lang="pt-BR" sz="1500" u="none" cap="none" strike="noStrike">
                <a:solidFill>
                  <a:srgbClr val="1E3A60"/>
                </a:solidFill>
                <a:latin typeface="Georgia"/>
                <a:ea typeface="Georgia"/>
                <a:cs typeface="Georgia"/>
                <a:sym typeface="Georgia"/>
              </a:rPr>
              <a:t>Checklists de Áreas Sensíveis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i="0" lang="pt-BR" sz="1100" u="none" cap="none" strike="noStrike">
                <a:solidFill>
                  <a:srgbClr val="334155"/>
                </a:solidFill>
                <a:latin typeface="Arial"/>
                <a:ea typeface="Arial"/>
                <a:cs typeface="Arial"/>
                <a:sym typeface="Arial"/>
              </a:rPr>
              <a:t>Roteiros operacionais focados em Licitações (Lei nº 14.133/2021), Folha de Pessoal e Contratos de TI.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Deixe mais bonito como imagem" id="205" name="Google Shape;205;g3fb4f817c0d_0_2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459" y="-3152"/>
            <a:ext cx="12289110" cy="685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Não quero que você acrescente palavras que não estão no meu slide." id="211" name="Google Shape;211;g3fb4f817c0d_0_2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50459" y="-3152"/>
            <a:ext cx="12289110" cy="6854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6"/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  <a:ln cap="flat" cmpd="sng" w="12700">
            <a:solidFill>
              <a:srgbClr val="31538F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6"/>
          <p:cNvSpPr txBox="1"/>
          <p:nvPr>
            <p:ph type="ctrTitle"/>
          </p:nvPr>
        </p:nvSpPr>
        <p:spPr>
          <a:xfrm>
            <a:off x="2362200" y="4689404"/>
            <a:ext cx="3733800" cy="1013215"/>
          </a:xfrm>
          <a:prstGeom prst="rect">
            <a:avLst/>
          </a:prstGeom>
          <a:solidFill>
            <a:schemeClr val="lt1">
              <a:alpha val="0"/>
            </a:schemeClr>
          </a:solidFill>
          <a:ln>
            <a:noFill/>
          </a:ln>
        </p:spPr>
        <p:txBody>
          <a:bodyPr anchorCtr="0" anchor="t" bIns="180000" lIns="180000" spcFirstLastPara="1" rIns="252000" wrap="square" tIns="1800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3600"/>
              <a:buFont typeface="Calibri"/>
              <a:buNone/>
            </a:pPr>
            <a:r>
              <a:rPr b="0" lang="pt-BR" sz="3600">
                <a:solidFill>
                  <a:srgbClr val="3F3F3F"/>
                </a:solidFill>
              </a:rPr>
              <a:t>Obrigado</a:t>
            </a:r>
            <a:endParaRPr b="0" sz="3600">
              <a:solidFill>
                <a:srgbClr val="3F3F3F"/>
              </a:solidFill>
            </a:endParaRPr>
          </a:p>
        </p:txBody>
      </p:sp>
      <p:sp>
        <p:nvSpPr>
          <p:cNvPr id="219" name="Google Shape;219;p6"/>
          <p:cNvSpPr txBox="1"/>
          <p:nvPr>
            <p:ph idx="1" type="body"/>
          </p:nvPr>
        </p:nvSpPr>
        <p:spPr>
          <a:xfrm>
            <a:off x="6763819" y="4490750"/>
            <a:ext cx="2910342" cy="3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72000" wrap="square" tIns="45700">
            <a:normAutofit fontScale="92500"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pt-BR">
                <a:solidFill>
                  <a:schemeClr val="dk1"/>
                </a:solidFill>
              </a:rPr>
              <a:t>Lucio Gustavo de P. Genu Diniz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descr="Usuário" id="220" name="Google Shape;220;p6" title="Ícone – Nome do Apresentador"/>
          <p:cNvSpPr/>
          <p:nvPr/>
        </p:nvSpPr>
        <p:spPr>
          <a:xfrm>
            <a:off x="9775682" y="4543650"/>
            <a:ext cx="218799" cy="218799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6"/>
          <p:cNvSpPr txBox="1"/>
          <p:nvPr>
            <p:ph idx="3" type="body"/>
          </p:nvPr>
        </p:nvSpPr>
        <p:spPr>
          <a:xfrm>
            <a:off x="6763819" y="4839605"/>
            <a:ext cx="2910342" cy="3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72000" wrap="square" tIns="45700">
            <a:normAutofit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>
                <a:solidFill>
                  <a:schemeClr val="dk1"/>
                </a:solidFill>
              </a:rPr>
              <a:t>+55 81 3181.7418</a:t>
            </a:r>
            <a:endParaRPr/>
          </a:p>
        </p:txBody>
      </p:sp>
      <p:sp>
        <p:nvSpPr>
          <p:cNvPr descr="Smartphone" id="222" name="Google Shape;222;p6" title="Ícone – Número de Telefone do Apresentador"/>
          <p:cNvSpPr/>
          <p:nvPr/>
        </p:nvSpPr>
        <p:spPr>
          <a:xfrm>
            <a:off x="9775682" y="4893522"/>
            <a:ext cx="218799" cy="218799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6"/>
          <p:cNvSpPr txBox="1"/>
          <p:nvPr>
            <p:ph idx="4" type="body"/>
          </p:nvPr>
        </p:nvSpPr>
        <p:spPr>
          <a:xfrm>
            <a:off x="6763819" y="5188461"/>
            <a:ext cx="2910342" cy="3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72000" wrap="square" tIns="45700">
            <a:normAutofit lnSpcReduction="1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pt-BR">
                <a:solidFill>
                  <a:schemeClr val="dk1"/>
                </a:solidFill>
              </a:rPr>
              <a:t>luciogustavo</a:t>
            </a:r>
            <a:r>
              <a:rPr lang="pt-BR">
                <a:solidFill>
                  <a:schemeClr val="dk1"/>
                </a:solidFill>
              </a:rPr>
              <a:t>@tcepe.tc.br</a:t>
            </a:r>
            <a:endParaRPr/>
          </a:p>
        </p:txBody>
      </p:sp>
      <p:sp>
        <p:nvSpPr>
          <p:cNvPr descr="Envelope" id="224" name="Google Shape;224;p6" title="Ícone – Email do Apresentador"/>
          <p:cNvSpPr/>
          <p:nvPr/>
        </p:nvSpPr>
        <p:spPr>
          <a:xfrm>
            <a:off x="9775682" y="5240224"/>
            <a:ext cx="218799" cy="218799"/>
          </a:xfrm>
          <a:prstGeom prst="rect">
            <a:avLst/>
          </a:prstGeom>
          <a:noFill/>
          <a:ln>
            <a:noFill/>
          </a:ln>
        </p:spPr>
      </p:sp>
      <p:sp>
        <p:nvSpPr>
          <p:cNvPr id="225" name="Google Shape;225;p6"/>
          <p:cNvSpPr txBox="1"/>
          <p:nvPr>
            <p:ph idx="5" type="body"/>
          </p:nvPr>
        </p:nvSpPr>
        <p:spPr>
          <a:xfrm>
            <a:off x="6763819" y="5537316"/>
            <a:ext cx="2910342" cy="3166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72000" wrap="square" tIns="45700">
            <a:normAutofit fontScale="92500" lnSpcReduction="20000"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pt-BR">
                <a:solidFill>
                  <a:schemeClr val="dk1"/>
                </a:solidFill>
              </a:rPr>
              <a:t>www.tcepe.tc.br</a:t>
            </a:r>
            <a:endParaRPr/>
          </a:p>
        </p:txBody>
      </p:sp>
      <p:sp>
        <p:nvSpPr>
          <p:cNvPr descr="Link" id="226" name="Google Shape;226;p6"/>
          <p:cNvSpPr/>
          <p:nvPr/>
        </p:nvSpPr>
        <p:spPr>
          <a:xfrm>
            <a:off x="9775682" y="5565848"/>
            <a:ext cx="244673" cy="244673"/>
          </a:xfrm>
          <a:prstGeom prst="rect">
            <a:avLst/>
          </a:prstGeom>
          <a:noFill/>
          <a:ln>
            <a:noFill/>
          </a:ln>
        </p:spPr>
      </p:sp>
      <p:pic>
        <p:nvPicPr>
          <p:cNvPr id="227" name="Google Shape;22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6699056"/>
            <a:ext cx="12192000" cy="165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76071" y="1235662"/>
            <a:ext cx="5839857" cy="2258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 2007-2010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22º Ciclo_PPT_template_Joseane Aparecida Corrêa">
  <a:themeElements>
    <a:clrScheme name="Tema do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Props1.xml><?xml version="1.0" encoding="utf-8"?>
<ds:datastoreItem xmlns:ds="http://schemas.openxmlformats.org/officeDocument/2006/customXml" ds:itemID="{C030D705-F6BA-409D-84E3-EB6644BA8EE9}"/>
</file>

<file path=customXml/itemProps2.xml><?xml version="1.0" encoding="utf-8"?>
<ds:datastoreItem xmlns:ds="http://schemas.openxmlformats.org/officeDocument/2006/customXml" ds:itemID="{4D4F4EFB-538A-4844-8342-D95C9C503EF0}"/>
</file>

<file path=customXml/itemProps3.xml><?xml version="1.0" encoding="utf-8"?>
<ds:datastoreItem xmlns:ds="http://schemas.openxmlformats.org/officeDocument/2006/customXml" ds:itemID="{548D4D3B-8123-458A-96B4-10FD4BD7CB03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dcterms:created xsi:type="dcterms:W3CDTF">2022-06-01T22:49:47Z</dcterms:creat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