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9"/>
  </p:notesMasterIdLst>
  <p:sldIdLst>
    <p:sldId id="592" r:id="rId5"/>
    <p:sldId id="593" r:id="rId6"/>
    <p:sldId id="599" r:id="rId7"/>
    <p:sldId id="609" r:id="rId8"/>
    <p:sldId id="610" r:id="rId9"/>
    <p:sldId id="611" r:id="rId10"/>
    <p:sldId id="614" r:id="rId11"/>
    <p:sldId id="615" r:id="rId12"/>
    <p:sldId id="616" r:id="rId13"/>
    <p:sldId id="600" r:id="rId14"/>
    <p:sldId id="618" r:id="rId15"/>
    <p:sldId id="619" r:id="rId16"/>
    <p:sldId id="620" r:id="rId17"/>
    <p:sldId id="515" r:id="rId18"/>
  </p:sldIdLst>
  <p:sldSz cx="12192000" cy="68548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4DDFE81-D85E-DA9A-4118-31034CB9D065}" name="ANA BEATRIZ OLIVEIRA RIBEIRO" initials="AR" userId="S::9715@tcesc.tc.br::82b2d8ea-f63b-426b-ad2a-4a97c5e86423" providerId="AD"/>
  <p188:author id="{6C16E1BD-3F23-1642-4ECD-53062B52FCB8}" name="JOSEANE APARECIDA CORREA" initials="JAC" userId="S::4507827@tcesc.tc.br::e0ab9136-e8d4-47f1-84df-425b4e3400f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ABDB"/>
    <a:srgbClr val="9AABBF"/>
    <a:srgbClr val="000000"/>
    <a:srgbClr val="E3E9F7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74"/>
    <p:restoredTop sz="94696"/>
  </p:normalViewPr>
  <p:slideViewPr>
    <p:cSldViewPr snapToGrid="0">
      <p:cViewPr varScale="1">
        <p:scale>
          <a:sx n="105" d="100"/>
          <a:sy n="105" d="100"/>
        </p:scale>
        <p:origin x="600" y="184"/>
      </p:cViewPr>
      <p:guideLst>
        <p:guide orient="horz" pos="2158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0B7FE7-E905-4154-B9D1-CF0D2B83D502}" type="datetimeFigureOut">
              <a:rPr lang="pt-BR" smtClean="0"/>
              <a:t>22/09/2026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730C6B-4E59-412C-925B-66FD3E505B3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62771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pt-BR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pt-BR" smtClean="0"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9193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1843"/>
            <a:ext cx="9144000" cy="2386495"/>
          </a:xfrm>
        </p:spPr>
        <p:txBody>
          <a:bodyPr anchor="b"/>
          <a:lstStyle>
            <a:lvl1pPr algn="ctr">
              <a:defRPr sz="6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0371"/>
            <a:ext cx="9144000" cy="165499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22/09/2026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32967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22/09/2026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59292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8947"/>
            <a:ext cx="10515600" cy="285141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7339"/>
            <a:ext cx="10515600" cy="149949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22/09/2026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80039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4780"/>
            <a:ext cx="5181600" cy="4349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4780"/>
            <a:ext cx="5181600" cy="4349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22/09/2026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5885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4957"/>
            <a:ext cx="10515600" cy="132494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0384"/>
            <a:ext cx="5157787" cy="8235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3915"/>
            <a:ext cx="5157787" cy="3682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0384"/>
            <a:ext cx="5183188" cy="8235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3915"/>
            <a:ext cx="5183188" cy="3682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22/09/2026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64962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22/09/2026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21703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22/09/2026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84939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6988"/>
            <a:ext cx="3932237" cy="159945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6968"/>
            <a:ext cx="6172200" cy="4871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6448"/>
            <a:ext cx="3932237" cy="38098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22/09/2026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78680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6988"/>
            <a:ext cx="3932237" cy="159945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6968"/>
            <a:ext cx="6172200" cy="487136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6448"/>
            <a:ext cx="3932237" cy="38098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22/09/2026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37621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22/09/2026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90477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4956"/>
            <a:ext cx="2628900" cy="58091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4956"/>
            <a:ext cx="7734300" cy="58091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22/09/2026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91110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para editar o título da página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22277" y="1564722"/>
            <a:ext cx="11339513" cy="359833"/>
          </a:xfrm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0"/>
              <a:t>Subtítulo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pt-BR" noProof="0" dirty="0"/>
              <a:t>Adicionar um rodapé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853CF994-8B2C-443F-B695-7378DD360DA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>
            <a:lvl1pPr>
              <a:defRPr b="1">
                <a:solidFill>
                  <a:srgbClr val="000000"/>
                </a:solidFill>
              </a:defRPr>
            </a:lvl1pPr>
          </a:lstStyle>
          <a:p>
            <a:fld id="{19B51A1E-902D-48AF-9020-955120F399B6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0D32884E-EBB5-47FA-9B0A-E32B264BC5A1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513654" y="2121908"/>
            <a:ext cx="11248136" cy="412203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</p:txBody>
      </p:sp>
    </p:spTree>
    <p:extLst>
      <p:ext uri="{BB962C8B-B14F-4D97-AF65-F5344CB8AC3E}">
        <p14:creationId xmlns:p14="http://schemas.microsoft.com/office/powerpoint/2010/main" val="3545609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7F0F9B-AB13-29C0-37F7-0A80D8459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780C7AD-6E14-D547-8954-DFAB53A1D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22/09/2026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430C39D-3EA5-31EC-A5CA-1A2713631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F546A36-6162-BB22-E1EF-6ADEA185D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180205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brigad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Espaço Reservado para Imagem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9780102" cy="6800875"/>
          </a:xfrm>
          <a:solidFill>
            <a:schemeClr val="bg1">
              <a:lumMod val="85000"/>
            </a:schemeClr>
          </a:solidFill>
        </p:spPr>
        <p:txBody>
          <a:bodyPr tIns="0" rtlCol="0" anchor="ctr"/>
          <a:lstStyle>
            <a:lvl1pPr marL="0" indent="0" algn="ctr">
              <a:buNone/>
              <a:defRPr sz="1199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pt-BR" noProof="1"/>
              <a:t>Insira ou Arraste e Solte sua Foto Aqui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0925" y="4148553"/>
            <a:ext cx="3733800" cy="1013215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4800" b="1" spc="-300" baseline="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algn="r" rtl="0"/>
            <a:r>
              <a:rPr lang="pt-BR" noProof="1"/>
              <a:t>Obrigado (a)!</a:t>
            </a:r>
          </a:p>
        </p:txBody>
      </p:sp>
      <p:sp>
        <p:nvSpPr>
          <p:cNvPr id="9" name="Espaço Reservado para Texto 5">
            <a:extLst>
              <a:ext uri="{FF2B5EF4-FFF2-40B4-BE49-F238E27FC236}">
                <a16:creationId xmlns:a16="http://schemas.microsoft.com/office/drawing/2014/main" id="{52FA7FC9-E40E-4144-84E4-34E3722E9A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58200" y="3955873"/>
            <a:ext cx="2910342" cy="316653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1"/>
              <a:t>Nome completo</a:t>
            </a:r>
          </a:p>
        </p:txBody>
      </p:sp>
      <p:sp>
        <p:nvSpPr>
          <p:cNvPr id="10" name="Espaço Reservado para Texto 6">
            <a:extLst>
              <a:ext uri="{FF2B5EF4-FFF2-40B4-BE49-F238E27FC236}">
                <a16:creationId xmlns:a16="http://schemas.microsoft.com/office/drawing/2014/main" id="{97289182-4FE6-4A18-9775-4588D5801C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304728"/>
            <a:ext cx="2910342" cy="316653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1"/>
              <a:t>Número do telefone</a:t>
            </a:r>
          </a:p>
        </p:txBody>
      </p:sp>
      <p:sp>
        <p:nvSpPr>
          <p:cNvPr id="11" name="Espaço Reservado para Texto 7">
            <a:extLst>
              <a:ext uri="{FF2B5EF4-FFF2-40B4-BE49-F238E27FC236}">
                <a16:creationId xmlns:a16="http://schemas.microsoft.com/office/drawing/2014/main" id="{BD4E94C7-6CAF-4FEE-9E02-D3D3A2AC5E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58200" y="4653584"/>
            <a:ext cx="2910342" cy="316653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1"/>
              <a:t>Contato por Email ou Mídia Social</a:t>
            </a:r>
          </a:p>
        </p:txBody>
      </p:sp>
      <p:sp>
        <p:nvSpPr>
          <p:cNvPr id="12" name="Espaço Reservado para Texto 8">
            <a:extLst>
              <a:ext uri="{FF2B5EF4-FFF2-40B4-BE49-F238E27FC236}">
                <a16:creationId xmlns:a16="http://schemas.microsoft.com/office/drawing/2014/main" id="{0DE421A3-3C59-48FC-BC3B-007ADFBEB4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58200" y="5002439"/>
            <a:ext cx="2910342" cy="316653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1"/>
              <a:t>Site da empresa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0201"/>
            <a:ext cx="432000" cy="54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799" noProof="1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0201"/>
            <a:ext cx="9780104" cy="54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799" noProof="1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4" y="6800201"/>
            <a:ext cx="1979897" cy="5462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799" noProof="1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8458200" y="2684668"/>
            <a:ext cx="3733800" cy="1147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799" noProof="1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222FB6A7-1E80-487C-93E6-DCAA8751EF2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pt-BR" smtClean="0"/>
              <a:pPr rtl="0"/>
              <a:t>‹nº›</a:t>
            </a:fld>
            <a:endParaRPr lang="pt-BR" noProof="1"/>
          </a:p>
        </p:txBody>
      </p:sp>
    </p:spTree>
    <p:extLst>
      <p:ext uri="{BB962C8B-B14F-4D97-AF65-F5344CB8AC3E}">
        <p14:creationId xmlns:p14="http://schemas.microsoft.com/office/powerpoint/2010/main" val="3975831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4957"/>
            <a:ext cx="10515600" cy="13249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4780"/>
            <a:ext cx="10515600" cy="4349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3408"/>
            <a:ext cx="2743200" cy="3649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6B566-C0D6-4B3D-93C8-DDC15F0AC65A}" type="datetimeFigureOut">
              <a:rPr lang="pt-BR" smtClean="0"/>
              <a:t>22/09/2026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3408"/>
            <a:ext cx="4114800" cy="3649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3408"/>
            <a:ext cx="2743200" cy="3649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0F3E7-5514-470A-8C30-F02FEEED1A2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14015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6" r:id="rId12"/>
    <p:sldLayoutId id="2147483693" r:id="rId13"/>
    <p:sldLayoutId id="214748369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svg"/><Relationship Id="rId11" Type="http://schemas.openxmlformats.org/officeDocument/2006/relationships/image" Target="../media/image5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90" y="-99242"/>
            <a:ext cx="12310614" cy="6954067"/>
          </a:xfrm>
          <a:prstGeom prst="rect">
            <a:avLst/>
          </a:prstGeom>
        </p:spPr>
      </p:pic>
      <p:sp>
        <p:nvSpPr>
          <p:cNvPr id="11" name="Título 10"/>
          <p:cNvSpPr>
            <a:spLocks noGrp="1"/>
          </p:cNvSpPr>
          <p:nvPr>
            <p:ph type="ctrTitle"/>
          </p:nvPr>
        </p:nvSpPr>
        <p:spPr>
          <a:xfrm>
            <a:off x="1143479" y="3545858"/>
            <a:ext cx="9990390" cy="91691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Tratamento de denúncia/representação e manifestações de Ouvidoria no âmbito dos Tribunais de Contas </a:t>
            </a:r>
            <a:endParaRPr lang="pt-BR" sz="32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817" y="141802"/>
            <a:ext cx="7672844" cy="2890771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439" y="5539792"/>
            <a:ext cx="7669123" cy="949925"/>
          </a:xfrm>
          <a:prstGeom prst="rect">
            <a:avLst/>
          </a:prstGeom>
        </p:spPr>
      </p:pic>
      <p:sp>
        <p:nvSpPr>
          <p:cNvPr id="8" name="Espaço Reservado para Conteúdo 3">
            <a:extLst>
              <a:ext uri="{FF2B5EF4-FFF2-40B4-BE49-F238E27FC236}">
                <a16:creationId xmlns:a16="http://schemas.microsoft.com/office/drawing/2014/main" id="{EC85AD26-480D-6B6F-B815-60DBBADDF8FE}"/>
              </a:ext>
            </a:extLst>
          </p:cNvPr>
          <p:cNvSpPr txBox="1">
            <a:spLocks/>
          </p:cNvSpPr>
          <p:nvPr/>
        </p:nvSpPr>
        <p:spPr>
          <a:xfrm>
            <a:off x="2119828" y="4907664"/>
            <a:ext cx="7951047" cy="5281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 sz="2000" dirty="0">
                <a:solidFill>
                  <a:schemeClr val="bg1"/>
                </a:solidFill>
                <a:cs typeface="Calibri" panose="020F0502020204030204"/>
              </a:rPr>
              <a:t>Walkiria Machado Rodrigues Maciel</a:t>
            </a:r>
            <a:endParaRPr lang="en-US" sz="2000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1453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1" r="6731"/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9DBE3926-CE30-C9CE-11B3-BBA60B2FA008}"/>
              </a:ext>
            </a:extLst>
          </p:cNvPr>
          <p:cNvSpPr txBox="1">
            <a:spLocks/>
          </p:cNvSpPr>
          <p:nvPr/>
        </p:nvSpPr>
        <p:spPr>
          <a:xfrm>
            <a:off x="878987" y="1182945"/>
            <a:ext cx="9885230" cy="22276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6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Panorama das práticas adotadas para o recebimento, o tratamento, o encaminhamento e o acompanhamento de denúncia/representação e manifestações de Ouvidoria.</a:t>
            </a:r>
            <a:endParaRPr lang="en-US" sz="2600" dirty="0">
              <a:solidFill>
                <a:srgbClr val="404040"/>
              </a:solidFill>
              <a:ea typeface="Calibri"/>
              <a:cs typeface="Calibri"/>
            </a:endParaRPr>
          </a:p>
        </p:txBody>
      </p:sp>
      <p:sp>
        <p:nvSpPr>
          <p:cNvPr id="17" name="Título 1">
            <a:extLst>
              <a:ext uri="{FF2B5EF4-FFF2-40B4-BE49-F238E27FC236}">
                <a16:creationId xmlns:a16="http://schemas.microsoft.com/office/drawing/2014/main" id="{B56166F8-6674-7822-8471-6DF77D5C5170}"/>
              </a:ext>
            </a:extLst>
          </p:cNvPr>
          <p:cNvSpPr txBox="1">
            <a:spLocks/>
          </p:cNvSpPr>
          <p:nvPr/>
        </p:nvSpPr>
        <p:spPr>
          <a:xfrm>
            <a:off x="3046019" y="3407190"/>
            <a:ext cx="5880303" cy="717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b="1" dirty="0">
                <a:latin typeface="Calibri"/>
                <a:ea typeface="Calibri"/>
                <a:cs typeface="Calibri"/>
              </a:rPr>
              <a:t>Respostas de 27 Tribunais de Contas</a:t>
            </a:r>
            <a:endParaRPr lang="pt-BR" sz="2800" b="1" dirty="0">
              <a:ea typeface="Calibri"/>
              <a:cs typeface="Calibri"/>
            </a:endParaRPr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id="{D52F02E0-629C-BCF0-775B-20B944C666F1}"/>
              </a:ext>
            </a:extLst>
          </p:cNvPr>
          <p:cNvSpPr txBox="1">
            <a:spLocks/>
          </p:cNvSpPr>
          <p:nvPr/>
        </p:nvSpPr>
        <p:spPr>
          <a:xfrm>
            <a:off x="2013125" y="4452573"/>
            <a:ext cx="7616954" cy="845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800" b="1" dirty="0">
                <a:latin typeface="Calibri"/>
                <a:ea typeface="Calibri"/>
                <a:cs typeface="Calibri"/>
              </a:rPr>
              <a:t>Identificar padrões predominantes, diferenças operacionais e boas práticas</a:t>
            </a:r>
            <a:endParaRPr lang="en-US" sz="2800" b="1" dirty="0">
              <a:ea typeface="Calibri"/>
              <a:cs typeface="Calibri"/>
            </a:endParaRP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D885C3BD-AB8F-1ECC-53B0-B70D3132A48A}"/>
              </a:ext>
            </a:extLst>
          </p:cNvPr>
          <p:cNvSpPr txBox="1">
            <a:spLocks/>
          </p:cNvSpPr>
          <p:nvPr/>
        </p:nvSpPr>
        <p:spPr>
          <a:xfrm>
            <a:off x="878986" y="999246"/>
            <a:ext cx="6029158" cy="717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latin typeface="Calibri"/>
                <a:ea typeface="Calibri"/>
                <a:cs typeface="Calibri"/>
              </a:rPr>
              <a:t>Pesquisa nacional</a:t>
            </a:r>
            <a:endParaRPr lang="en-US" sz="32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0823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334A53-8692-9683-07E2-4650E5DFA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AC89966-70AA-3C0D-6C2F-7527BD0055C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B3FCCBF-92EA-CBE8-1FD4-71C7610B23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1" r="6731"/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40C65907-C826-D0EF-AB97-873427059DBD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B3D58978-27F1-0D6C-A52A-552A45EDEDA4}"/>
              </a:ext>
            </a:extLst>
          </p:cNvPr>
          <p:cNvSpPr txBox="1">
            <a:spLocks/>
          </p:cNvSpPr>
          <p:nvPr/>
        </p:nvSpPr>
        <p:spPr>
          <a:xfrm>
            <a:off x="878986" y="1402080"/>
            <a:ext cx="10593686" cy="49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indent="-8572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65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As </a:t>
            </a:r>
            <a:r>
              <a:rPr lang="pt-BR" sz="65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denúncias/representações </a:t>
            </a:r>
            <a:r>
              <a:rPr lang="pt-BR" sz="65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e a </a:t>
            </a:r>
            <a:r>
              <a:rPr lang="pt-BR" sz="65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denúncia (Lei nº 13.460/17) </a:t>
            </a:r>
            <a:r>
              <a:rPr lang="pt-BR" sz="65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podem ser apresentadas ao Tribunal - </a:t>
            </a:r>
            <a:r>
              <a:rPr lang="pt-BR" sz="65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89%</a:t>
            </a:r>
            <a:r>
              <a:rPr lang="pt-BR" sz="65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pt-BR" sz="65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81,5%.</a:t>
            </a:r>
          </a:p>
          <a:p>
            <a:pPr marL="857250" indent="-8572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pt-BR" sz="6500" dirty="0">
              <a:solidFill>
                <a:srgbClr val="404040"/>
              </a:solidFill>
              <a:latin typeface="Calibri"/>
              <a:ea typeface="Calibri"/>
              <a:cs typeface="Calibri"/>
            </a:endParaRPr>
          </a:p>
          <a:p>
            <a:pPr marL="857250" indent="-8572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65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A </a:t>
            </a:r>
            <a:r>
              <a:rPr lang="pt-BR" sz="65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denúncia (Lei nº 13.360/17) </a:t>
            </a:r>
            <a:r>
              <a:rPr lang="pt-BR" sz="65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é tratada pela </a:t>
            </a:r>
            <a:r>
              <a:rPr lang="pt-BR" sz="65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Ouvidoria</a:t>
            </a:r>
            <a:r>
              <a:rPr lang="pt-BR" sz="65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BR" sz="65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-</a:t>
            </a:r>
            <a:r>
              <a:rPr lang="pt-BR" sz="65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BR" sz="65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78%.</a:t>
            </a:r>
          </a:p>
          <a:p>
            <a:pPr algn="just">
              <a:lnSpc>
                <a:spcPct val="120000"/>
              </a:lnSpc>
            </a:pPr>
            <a:endParaRPr lang="pt-BR" sz="6500" dirty="0">
              <a:solidFill>
                <a:srgbClr val="404040"/>
              </a:solidFill>
              <a:latin typeface="Calibri"/>
              <a:ea typeface="Calibri"/>
              <a:cs typeface="Calibri"/>
            </a:endParaRPr>
          </a:p>
          <a:p>
            <a:pPr marL="857250" indent="-8572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65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 O </a:t>
            </a:r>
            <a:r>
              <a:rPr lang="pt-BR" sz="65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protocolo eletrônico geral </a:t>
            </a:r>
            <a:r>
              <a:rPr lang="pt-BR" sz="65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é o principal canal para receber </a:t>
            </a:r>
            <a:r>
              <a:rPr lang="pt-BR" sz="65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denúncia/representação </a:t>
            </a:r>
            <a:r>
              <a:rPr lang="pt-BR" sz="65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-</a:t>
            </a:r>
            <a:r>
              <a:rPr lang="pt-BR" sz="65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 96,3%.</a:t>
            </a:r>
          </a:p>
          <a:p>
            <a:pPr marL="857250" indent="-8572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pt-BR" sz="6500" dirty="0">
              <a:solidFill>
                <a:srgbClr val="404040"/>
              </a:solidFill>
              <a:latin typeface="Calibri"/>
              <a:ea typeface="Calibri"/>
              <a:cs typeface="Calibri"/>
            </a:endParaRPr>
          </a:p>
          <a:p>
            <a:pPr marL="857250" indent="-8572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65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O </a:t>
            </a:r>
            <a:r>
              <a:rPr lang="pt-BR" sz="65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sistema eletrônico próprio </a:t>
            </a:r>
            <a:r>
              <a:rPr lang="pt-BR" sz="65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e o </a:t>
            </a:r>
            <a:r>
              <a:rPr lang="pt-BR" sz="65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atendimento presencial </a:t>
            </a:r>
            <a:r>
              <a:rPr lang="pt-BR" sz="65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são os canais mais usados para as </a:t>
            </a:r>
            <a:r>
              <a:rPr lang="pt-BR" sz="65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manifestações de Ouvidoria </a:t>
            </a:r>
            <a:r>
              <a:rPr lang="pt-BR" sz="65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-</a:t>
            </a:r>
            <a:r>
              <a:rPr lang="pt-BR" sz="65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 96,3%.</a:t>
            </a:r>
          </a:p>
          <a:p>
            <a:endParaRPr lang="en-US" sz="2600" dirty="0">
              <a:solidFill>
                <a:srgbClr val="404040"/>
              </a:solidFill>
              <a:ea typeface="Calibri"/>
              <a:cs typeface="Calibri"/>
            </a:endParaRP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85EEA8BC-F419-3C0F-C4A6-4C3BBF5C0203}"/>
              </a:ext>
            </a:extLst>
          </p:cNvPr>
          <p:cNvSpPr txBox="1">
            <a:spLocks/>
          </p:cNvSpPr>
          <p:nvPr/>
        </p:nvSpPr>
        <p:spPr>
          <a:xfrm>
            <a:off x="878986" y="821093"/>
            <a:ext cx="6029158" cy="717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latin typeface="Calibri"/>
                <a:ea typeface="Calibri"/>
                <a:cs typeface="Calibri"/>
              </a:rPr>
              <a:t>Síntese do cenário nacional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788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F1228B-34E7-E63C-8681-701759760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17CB27E-726B-9E44-BD3E-C63EC38FA18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70244F4-41A6-6D9D-5073-5FB6963263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1" r="6731"/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9DF78AD2-0A77-5313-2ED8-F0588297E390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A09D4934-A226-2727-CC8A-5A9C55EEBAD0}"/>
              </a:ext>
            </a:extLst>
          </p:cNvPr>
          <p:cNvSpPr txBox="1">
            <a:spLocks/>
          </p:cNvSpPr>
          <p:nvPr/>
        </p:nvSpPr>
        <p:spPr>
          <a:xfrm>
            <a:off x="878986" y="1633728"/>
            <a:ext cx="10434028" cy="46695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indent="-8572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t-BR" sz="31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A </a:t>
            </a:r>
            <a:r>
              <a:rPr lang="pt-BR" sz="31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maioria</a:t>
            </a:r>
            <a:r>
              <a:rPr lang="pt-BR" sz="31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 das </a:t>
            </a:r>
            <a:r>
              <a:rPr lang="pt-BR" sz="31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denúncias/representações </a:t>
            </a:r>
            <a:r>
              <a:rPr lang="pt-BR" sz="31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é apresentada de forma </a:t>
            </a:r>
            <a:r>
              <a:rPr lang="pt-BR" sz="31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identificada</a:t>
            </a:r>
            <a:r>
              <a:rPr lang="pt-BR" sz="31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pt-BR" sz="31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sigilosa </a:t>
            </a:r>
            <a:r>
              <a:rPr lang="pt-BR" sz="31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-</a:t>
            </a:r>
            <a:r>
              <a:rPr lang="pt-BR" sz="31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BR" sz="31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100%</a:t>
            </a:r>
            <a:r>
              <a:rPr lang="pt-BR" sz="31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pt-BR" sz="31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89%.</a:t>
            </a:r>
          </a:p>
          <a:p>
            <a:pPr algn="just">
              <a:lnSpc>
                <a:spcPct val="110000"/>
              </a:lnSpc>
            </a:pPr>
            <a:endParaRPr lang="pt-BR" sz="3100" dirty="0">
              <a:solidFill>
                <a:srgbClr val="404040"/>
              </a:solidFill>
              <a:latin typeface="Calibri"/>
              <a:ea typeface="Calibri"/>
              <a:cs typeface="Calibri"/>
            </a:endParaRPr>
          </a:p>
          <a:p>
            <a:pPr marL="857250" indent="-8572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t-BR" sz="31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Na </a:t>
            </a:r>
            <a:r>
              <a:rPr lang="pt-BR" sz="31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denúncia/representação </a:t>
            </a:r>
            <a:r>
              <a:rPr lang="pt-BR" sz="31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o </a:t>
            </a:r>
            <a:r>
              <a:rPr lang="pt-BR" sz="31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sigilo</a:t>
            </a:r>
            <a:r>
              <a:rPr lang="pt-BR" sz="31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 tem </a:t>
            </a:r>
            <a:r>
              <a:rPr lang="pt-BR" sz="31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previsão legal/normativa</a:t>
            </a:r>
            <a:r>
              <a:rPr lang="pt-BR" sz="31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marL="857250" indent="-8572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t-BR" sz="3100" dirty="0">
              <a:solidFill>
                <a:srgbClr val="404040"/>
              </a:solidFill>
              <a:latin typeface="Calibri"/>
              <a:ea typeface="Calibri"/>
              <a:cs typeface="Calibri"/>
            </a:endParaRPr>
          </a:p>
          <a:p>
            <a:pPr marL="857250" indent="-857250" algn="just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t-BR" sz="31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O </a:t>
            </a:r>
            <a:r>
              <a:rPr lang="pt-BR" sz="31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anonimato</a:t>
            </a:r>
            <a:r>
              <a:rPr lang="pt-BR" sz="31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 implica o </a:t>
            </a:r>
            <a:r>
              <a:rPr lang="pt-BR" sz="31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não recebimento </a:t>
            </a:r>
            <a:r>
              <a:rPr lang="pt-BR" sz="31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da denúncia/representação</a:t>
            </a:r>
            <a:r>
              <a:rPr lang="pt-BR" sz="31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BR" sz="31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-</a:t>
            </a:r>
            <a:r>
              <a:rPr lang="pt-BR" sz="31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BR" sz="31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70,4%.</a:t>
            </a:r>
          </a:p>
          <a:p>
            <a:pPr algn="just">
              <a:lnSpc>
                <a:spcPct val="110000"/>
              </a:lnSpc>
            </a:pPr>
            <a:endParaRPr lang="pt-BR" sz="3100" dirty="0">
              <a:solidFill>
                <a:srgbClr val="404040"/>
              </a:solidFill>
              <a:latin typeface="Calibri"/>
              <a:ea typeface="Calibri"/>
              <a:cs typeface="Calibri"/>
            </a:endParaRPr>
          </a:p>
          <a:p>
            <a:pPr marL="857250" indent="-8572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3100" dirty="0">
                <a:solidFill>
                  <a:srgbClr val="404040"/>
                </a:solidFill>
                <a:ea typeface="Calibri"/>
                <a:cs typeface="Calibri"/>
              </a:rPr>
              <a:t>A </a:t>
            </a:r>
            <a:r>
              <a:rPr lang="pt-BR" sz="3100" b="1" dirty="0">
                <a:solidFill>
                  <a:srgbClr val="7030A0"/>
                </a:solidFill>
                <a:ea typeface="Calibri"/>
                <a:cs typeface="Calibri"/>
              </a:rPr>
              <a:t>unidade que recebe </a:t>
            </a:r>
            <a:r>
              <a:rPr lang="pt-BR" sz="3100" dirty="0">
                <a:solidFill>
                  <a:srgbClr val="404040"/>
                </a:solidFill>
                <a:ea typeface="Calibri"/>
                <a:cs typeface="Calibri"/>
              </a:rPr>
              <a:t>a denúncia/representação e os </a:t>
            </a:r>
            <a:r>
              <a:rPr lang="pt-BR" sz="3100" b="1" dirty="0">
                <a:solidFill>
                  <a:srgbClr val="7030A0"/>
                </a:solidFill>
                <a:ea typeface="Calibri"/>
                <a:cs typeface="Calibri"/>
              </a:rPr>
              <a:t>setores que tratam o caso </a:t>
            </a:r>
            <a:r>
              <a:rPr lang="pt-BR" sz="3100" dirty="0">
                <a:solidFill>
                  <a:srgbClr val="404040"/>
                </a:solidFill>
                <a:ea typeface="Calibri"/>
                <a:cs typeface="Calibri"/>
              </a:rPr>
              <a:t>tem acesso à </a:t>
            </a:r>
            <a:r>
              <a:rPr lang="pt-BR" sz="3100" b="1" dirty="0">
                <a:solidFill>
                  <a:srgbClr val="7030A0"/>
                </a:solidFill>
                <a:ea typeface="Calibri"/>
                <a:cs typeface="Calibri"/>
              </a:rPr>
              <a:t>identificação</a:t>
            </a:r>
            <a:r>
              <a:rPr lang="pt-BR" sz="3100" dirty="0">
                <a:solidFill>
                  <a:srgbClr val="404040"/>
                </a:solidFill>
                <a:ea typeface="Calibri"/>
                <a:cs typeface="Calibri"/>
              </a:rPr>
              <a:t> do requerente </a:t>
            </a:r>
            <a:r>
              <a:rPr lang="pt-BR" sz="3100" dirty="0">
                <a:solidFill>
                  <a:schemeClr val="tx1"/>
                </a:solidFill>
                <a:ea typeface="Calibri"/>
                <a:cs typeface="Calibri"/>
              </a:rPr>
              <a:t>-</a:t>
            </a:r>
            <a:r>
              <a:rPr lang="pt-BR" sz="3100" dirty="0">
                <a:solidFill>
                  <a:srgbClr val="404040"/>
                </a:solidFill>
                <a:ea typeface="Calibri"/>
                <a:cs typeface="Calibri"/>
              </a:rPr>
              <a:t> </a:t>
            </a:r>
            <a:r>
              <a:rPr lang="pt-BR" sz="3100" b="1" dirty="0">
                <a:solidFill>
                  <a:srgbClr val="7030A0"/>
                </a:solidFill>
                <a:ea typeface="Calibri"/>
                <a:cs typeface="Calibri"/>
              </a:rPr>
              <a:t>63%.</a:t>
            </a:r>
            <a:endParaRPr lang="pt-BR" sz="3100" b="1" dirty="0">
              <a:solidFill>
                <a:schemeClr val="accent4">
                  <a:lumMod val="75000"/>
                </a:schemeClr>
              </a:solidFill>
              <a:ea typeface="Calibri"/>
              <a:cs typeface="Calibri"/>
            </a:endParaRPr>
          </a:p>
          <a:p>
            <a:endParaRPr lang="en-US" sz="2600" dirty="0">
              <a:solidFill>
                <a:srgbClr val="404040"/>
              </a:solidFill>
              <a:ea typeface="Calibri"/>
              <a:cs typeface="Calibri"/>
            </a:endParaRP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D922AC99-3646-D0C0-B9B9-D9BBA0129576}"/>
              </a:ext>
            </a:extLst>
          </p:cNvPr>
          <p:cNvSpPr txBox="1">
            <a:spLocks/>
          </p:cNvSpPr>
          <p:nvPr/>
        </p:nvSpPr>
        <p:spPr>
          <a:xfrm>
            <a:off x="878986" y="821093"/>
            <a:ext cx="6029158" cy="717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latin typeface="Calibri"/>
                <a:ea typeface="Calibri"/>
                <a:cs typeface="Calibri"/>
              </a:rPr>
              <a:t>Síntese do cenário nacional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223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5048FF-BC76-C386-8BC4-FDFF75A72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7A48929-C884-7FA5-6CA4-D41198E5134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0564336-F9CA-19C9-6A19-F40C5B3E20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1" r="6731"/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B62FA2C7-861B-3944-5751-2DBC2D714B1F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A8DA8A93-0642-5BB0-299C-358715C7BCA3}"/>
              </a:ext>
            </a:extLst>
          </p:cNvPr>
          <p:cNvSpPr txBox="1">
            <a:spLocks/>
          </p:cNvSpPr>
          <p:nvPr/>
        </p:nvSpPr>
        <p:spPr>
          <a:xfrm>
            <a:off x="866793" y="1707521"/>
            <a:ext cx="10544337" cy="4105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indent="-8572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pt-BR" sz="6500" dirty="0">
              <a:solidFill>
                <a:srgbClr val="404040"/>
              </a:solidFill>
              <a:latin typeface="Calibri"/>
              <a:ea typeface="Calibri"/>
              <a:cs typeface="Calibri"/>
            </a:endParaRPr>
          </a:p>
          <a:p>
            <a:pPr marL="857250" indent="-8572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104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As </a:t>
            </a:r>
            <a:r>
              <a:rPr lang="pt-BR" sz="104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manifestações</a:t>
            </a:r>
            <a:r>
              <a:rPr lang="pt-BR" sz="104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 de Ouvidoria podem ser apresentadas de forma </a:t>
            </a:r>
            <a:r>
              <a:rPr lang="pt-BR" sz="104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identificada</a:t>
            </a:r>
            <a:r>
              <a:rPr lang="pt-BR" sz="104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pt-BR" sz="104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sigilosa</a:t>
            </a:r>
            <a:r>
              <a:rPr lang="pt-BR" sz="104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pt-BR" sz="104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anônima</a:t>
            </a:r>
            <a:r>
              <a:rPr lang="pt-BR" sz="104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marL="857250" indent="-8572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pt-BR" sz="10400" dirty="0">
              <a:solidFill>
                <a:srgbClr val="404040"/>
              </a:solidFill>
              <a:latin typeface="Calibri"/>
              <a:ea typeface="Calibri"/>
              <a:cs typeface="Calibri"/>
            </a:endParaRPr>
          </a:p>
          <a:p>
            <a:pPr marL="857250" indent="-8572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104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 O </a:t>
            </a:r>
            <a:r>
              <a:rPr lang="pt-BR" sz="104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sigilo</a:t>
            </a:r>
            <a:r>
              <a:rPr lang="pt-BR" sz="104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 é, na maioria, </a:t>
            </a:r>
            <a:r>
              <a:rPr lang="pt-BR" sz="104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solicitado</a:t>
            </a:r>
            <a:r>
              <a:rPr lang="pt-BR" sz="104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 pelo requerente - </a:t>
            </a:r>
            <a:r>
              <a:rPr lang="pt-BR" sz="104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59%.</a:t>
            </a:r>
          </a:p>
          <a:p>
            <a:pPr marL="857250" indent="-8572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pt-BR" sz="10400" dirty="0">
              <a:solidFill>
                <a:srgbClr val="404040"/>
              </a:solidFill>
              <a:latin typeface="Calibri"/>
              <a:ea typeface="Calibri"/>
              <a:cs typeface="Calibri"/>
            </a:endParaRPr>
          </a:p>
          <a:p>
            <a:pPr marL="857250" indent="-8572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104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As manifestações de Ouvidoria </a:t>
            </a:r>
            <a:r>
              <a:rPr lang="pt-BR" sz="104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identificadas</a:t>
            </a:r>
            <a:r>
              <a:rPr lang="pt-BR" sz="104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pt-BR" sz="104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anônimas</a:t>
            </a:r>
            <a:r>
              <a:rPr lang="pt-BR" sz="104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 recebem o </a:t>
            </a:r>
            <a:r>
              <a:rPr lang="pt-BR" sz="104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mesmo </a:t>
            </a:r>
            <a:r>
              <a:rPr lang="pt-BR" sz="104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tratamento - </a:t>
            </a:r>
            <a:r>
              <a:rPr lang="pt-BR" sz="104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52%.</a:t>
            </a:r>
          </a:p>
          <a:p>
            <a:pPr algn="just">
              <a:lnSpc>
                <a:spcPct val="120000"/>
              </a:lnSpc>
            </a:pPr>
            <a:endParaRPr lang="pt-BR" sz="10400" dirty="0">
              <a:solidFill>
                <a:schemeClr val="accent4">
                  <a:lumMod val="75000"/>
                </a:schemeClr>
              </a:solidFill>
              <a:latin typeface="Calibri"/>
              <a:ea typeface="Calibri"/>
              <a:cs typeface="Calibri"/>
            </a:endParaRPr>
          </a:p>
          <a:p>
            <a:pPr marL="857250" indent="-8572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104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Os</a:t>
            </a:r>
            <a:r>
              <a:rPr lang="pt-BR" sz="1040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BR" sz="104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servidores autorizados</a:t>
            </a:r>
            <a:r>
              <a:rPr lang="pt-BR" sz="1040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BR" sz="104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da Ouvidoria </a:t>
            </a:r>
            <a:r>
              <a:rPr lang="pt-BR" sz="104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e</a:t>
            </a:r>
            <a:r>
              <a:rPr lang="pt-BR" sz="1040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BR" sz="104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o(a) Ouvidor(a) tem acesso à identificação</a:t>
            </a:r>
            <a:r>
              <a:rPr lang="pt-BR" sz="1040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BR" sz="104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do requerente </a:t>
            </a:r>
            <a:r>
              <a:rPr lang="pt-BR" sz="104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-</a:t>
            </a:r>
            <a:r>
              <a:rPr lang="pt-BR" sz="104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 85,2%.</a:t>
            </a:r>
            <a:endParaRPr lang="pt-BR" sz="10400" b="1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120000"/>
              </a:lnSpc>
            </a:pPr>
            <a:endParaRPr lang="pt-BR" sz="6500" b="1" dirty="0">
              <a:solidFill>
                <a:schemeClr val="accent4">
                  <a:lumMod val="75000"/>
                </a:schemeClr>
              </a:solidFill>
              <a:latin typeface="Calibri"/>
              <a:ea typeface="Calibri"/>
              <a:cs typeface="Calibri"/>
            </a:endParaRPr>
          </a:p>
          <a:p>
            <a:endParaRPr lang="en-US" sz="2600" dirty="0">
              <a:solidFill>
                <a:srgbClr val="404040"/>
              </a:solidFill>
              <a:ea typeface="Calibri"/>
              <a:cs typeface="Calibri"/>
            </a:endParaRP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C74FFCA7-B9D6-F6E1-976E-1F0E8FA9C793}"/>
              </a:ext>
            </a:extLst>
          </p:cNvPr>
          <p:cNvSpPr txBox="1">
            <a:spLocks/>
          </p:cNvSpPr>
          <p:nvPr/>
        </p:nvSpPr>
        <p:spPr>
          <a:xfrm>
            <a:off x="866794" y="821093"/>
            <a:ext cx="6029158" cy="717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latin typeface="Calibri"/>
                <a:ea typeface="Calibri"/>
                <a:cs typeface="Calibri"/>
              </a:rPr>
              <a:t>Síntese do cenário nacional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009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F41B85-BE6E-C683-5508-4A4371A70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0111472-FF15-7A97-C2FC-A35E7FD5C01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50EDD84-42C6-EAB9-8D48-63AC7B3530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1" r="6731"/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CDF31383-F39A-8C80-1128-B8AB8232E35E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07CB6724-ED1B-21BF-7332-100742B29DA5}"/>
              </a:ext>
            </a:extLst>
          </p:cNvPr>
          <p:cNvSpPr txBox="1">
            <a:spLocks/>
          </p:cNvSpPr>
          <p:nvPr/>
        </p:nvSpPr>
        <p:spPr>
          <a:xfrm>
            <a:off x="878986" y="2047888"/>
            <a:ext cx="10325462" cy="3224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indent="-8572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55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As </a:t>
            </a:r>
            <a:r>
              <a:rPr lang="pt-BR" sz="55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denúncias/representações </a:t>
            </a:r>
            <a:r>
              <a:rPr lang="pt-BR" sz="55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exigem </a:t>
            </a:r>
            <a:r>
              <a:rPr lang="pt-BR" sz="55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descrição clara do fato e</a:t>
            </a:r>
            <a:r>
              <a:rPr lang="pt-BR" sz="55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BR" sz="55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fundamento legal</a:t>
            </a:r>
            <a:r>
              <a:rPr lang="pt-BR" sz="55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pt-BR" sz="55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provas ou indícios mínimos </a:t>
            </a:r>
            <a:r>
              <a:rPr lang="pt-BR" sz="55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e a </a:t>
            </a:r>
            <a:r>
              <a:rPr lang="pt-BR" sz="55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identificação do autor.</a:t>
            </a:r>
          </a:p>
          <a:p>
            <a:pPr marL="857250" indent="-8572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pt-BR" sz="5500" dirty="0">
              <a:solidFill>
                <a:srgbClr val="404040"/>
              </a:solidFill>
              <a:latin typeface="Calibri"/>
              <a:ea typeface="Calibri"/>
              <a:cs typeface="Calibri"/>
            </a:endParaRPr>
          </a:p>
          <a:p>
            <a:pPr marL="857250" indent="-8572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55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A </a:t>
            </a:r>
            <a:r>
              <a:rPr lang="pt-BR" sz="55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manifestação de Ouvidoria </a:t>
            </a:r>
            <a:r>
              <a:rPr lang="pt-BR" sz="55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identificada </a:t>
            </a:r>
            <a:r>
              <a:rPr lang="pt-BR" sz="55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exige </a:t>
            </a:r>
            <a:r>
              <a:rPr lang="pt-BR" sz="55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descrição do fato</a:t>
            </a:r>
            <a:r>
              <a:rPr lang="pt-BR" sz="55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pt-BR" sz="55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nome completo</a:t>
            </a:r>
            <a:r>
              <a:rPr lang="pt-BR" sz="55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pt-BR" sz="55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e-mail</a:t>
            </a:r>
            <a:r>
              <a:rPr lang="pt-BR" sz="55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pt-BR" sz="55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número de CPF </a:t>
            </a:r>
            <a:r>
              <a:rPr lang="pt-BR" sz="55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e </a:t>
            </a:r>
            <a:r>
              <a:rPr lang="pt-BR" sz="55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provas ou indícios mínimos</a:t>
            </a:r>
            <a:r>
              <a:rPr lang="pt-BR" sz="550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. </a:t>
            </a:r>
            <a:r>
              <a:rPr lang="pt-BR" sz="55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Já a </a:t>
            </a:r>
            <a:r>
              <a:rPr lang="pt-BR" sz="55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anônima</a:t>
            </a:r>
            <a:r>
              <a:rPr lang="pt-BR" sz="550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BR" sz="55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exige</a:t>
            </a:r>
            <a:r>
              <a:rPr lang="pt-BR" sz="550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BR" sz="55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descrição do fato.</a:t>
            </a:r>
          </a:p>
          <a:p>
            <a:endParaRPr lang="en-US" sz="2600" dirty="0">
              <a:solidFill>
                <a:srgbClr val="404040"/>
              </a:solidFill>
              <a:ea typeface="Calibri"/>
              <a:cs typeface="Calibri"/>
            </a:endParaRP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FE76156A-8D14-0408-B0C7-630F90B07163}"/>
              </a:ext>
            </a:extLst>
          </p:cNvPr>
          <p:cNvSpPr txBox="1">
            <a:spLocks/>
          </p:cNvSpPr>
          <p:nvPr/>
        </p:nvSpPr>
        <p:spPr>
          <a:xfrm>
            <a:off x="878986" y="975558"/>
            <a:ext cx="6029158" cy="717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latin typeface="Calibri"/>
                <a:ea typeface="Calibri"/>
                <a:cs typeface="Calibri"/>
              </a:rPr>
              <a:t>Síntese do cenário nacional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906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4BC3CE-663A-B077-36D1-6DA48FCCD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8D4C0B8-82EC-F2EA-5C37-32C385E935A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4D8CD83-2169-C3DC-9536-A0B1B151C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1" r="6731"/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3E194068-3F5C-2521-A26C-059C11CDAC1B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F790D7EB-0CF2-A564-3463-A77B394E7223}"/>
              </a:ext>
            </a:extLst>
          </p:cNvPr>
          <p:cNvSpPr txBox="1">
            <a:spLocks/>
          </p:cNvSpPr>
          <p:nvPr/>
        </p:nvSpPr>
        <p:spPr>
          <a:xfrm>
            <a:off x="878986" y="1741579"/>
            <a:ext cx="10325462" cy="44448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26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As </a:t>
            </a:r>
            <a:r>
              <a:rPr lang="pt-BR" sz="26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denúncias/representações </a:t>
            </a:r>
            <a:r>
              <a:rPr lang="pt-BR" sz="2600" dirty="0">
                <a:solidFill>
                  <a:srgbClr val="404040"/>
                </a:solidFill>
                <a:latin typeface="Calibri"/>
                <a:ea typeface="Calibri"/>
                <a:cs typeface="Calibri"/>
              </a:rPr>
              <a:t>possuem </a:t>
            </a:r>
            <a:r>
              <a:rPr lang="pt-BR" sz="26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tratamento distinto</a:t>
            </a:r>
            <a:r>
              <a:rPr lang="pt-BR" sz="2600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BR" sz="26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das</a:t>
            </a:r>
            <a:r>
              <a:rPr lang="pt-BR" sz="26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BR" sz="26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manifestações de Ouvidoria - </a:t>
            </a:r>
            <a:r>
              <a:rPr lang="pt-BR" sz="26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89%.</a:t>
            </a:r>
          </a:p>
          <a:p>
            <a:pPr algn="just">
              <a:lnSpc>
                <a:spcPct val="120000"/>
              </a:lnSpc>
            </a:pPr>
            <a:endParaRPr lang="pt-BR" sz="2600" b="1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26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A Ouvidoria </a:t>
            </a:r>
            <a:r>
              <a:rPr lang="pt-BR" sz="26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não</a:t>
            </a:r>
            <a:r>
              <a:rPr lang="pt-BR" sz="26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pode </a:t>
            </a:r>
            <a:r>
              <a:rPr lang="pt-BR" sz="26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arquivar de ofício denúncias/representações </a:t>
            </a:r>
            <a:r>
              <a:rPr lang="pt-BR" sz="26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recebidas e </a:t>
            </a:r>
            <a:r>
              <a:rPr lang="pt-BR" sz="26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não</a:t>
            </a:r>
            <a:r>
              <a:rPr lang="pt-BR" sz="26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pode fazer a </a:t>
            </a:r>
            <a:r>
              <a:rPr lang="pt-BR" sz="26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análise de seletividade </a:t>
            </a:r>
            <a:r>
              <a:rPr lang="pt-BR" sz="26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- </a:t>
            </a:r>
            <a:r>
              <a:rPr lang="pt-BR" sz="26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59,3%</a:t>
            </a:r>
            <a:r>
              <a:rPr lang="pt-BR" sz="26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pt-BR" sz="26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78%.</a:t>
            </a:r>
          </a:p>
          <a:p>
            <a:pPr algn="just">
              <a:lnSpc>
                <a:spcPct val="120000"/>
              </a:lnSpc>
            </a:pPr>
            <a:endParaRPr lang="pt-BR" sz="26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26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Caso uma denúncia/representação seja recebida por </a:t>
            </a:r>
            <a:r>
              <a:rPr lang="pt-BR" sz="26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um dos canais da Ouvidoria </a:t>
            </a:r>
            <a:r>
              <a:rPr lang="pt-BR" sz="26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ela será </a:t>
            </a:r>
            <a:r>
              <a:rPr lang="pt-BR" sz="26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encaminhada ao setor competente ou ao/à Relator(a)</a:t>
            </a:r>
            <a:r>
              <a:rPr lang="pt-BR" sz="26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- </a:t>
            </a:r>
            <a:r>
              <a:rPr lang="pt-BR" sz="26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52%.</a:t>
            </a: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5E6008B3-C1BC-7D73-9335-30E0B29A06C6}"/>
              </a:ext>
            </a:extLst>
          </p:cNvPr>
          <p:cNvSpPr txBox="1">
            <a:spLocks/>
          </p:cNvSpPr>
          <p:nvPr/>
        </p:nvSpPr>
        <p:spPr>
          <a:xfrm>
            <a:off x="878986" y="891973"/>
            <a:ext cx="6029158" cy="717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latin typeface="Calibri"/>
                <a:ea typeface="Calibri"/>
                <a:cs typeface="Calibri"/>
              </a:rPr>
              <a:t>Síntese do cenário nacional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254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6C6E1C-8443-34C4-4A12-CFBB3E965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30AA4F8-7F65-0281-7FE7-9A4DA01A98C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21CBA34-D375-D453-58A7-0951DC7220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1" r="6731"/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B4222B60-04D1-AF7F-54ED-B595F72481B5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95E43900-E0EC-B6AC-C7CF-ECF50D276626}"/>
              </a:ext>
            </a:extLst>
          </p:cNvPr>
          <p:cNvSpPr txBox="1">
            <a:spLocks/>
          </p:cNvSpPr>
          <p:nvPr/>
        </p:nvSpPr>
        <p:spPr>
          <a:xfrm>
            <a:off x="878986" y="1536531"/>
            <a:ext cx="10325462" cy="38906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</a:pPr>
            <a:endParaRPr lang="pt-BR" sz="9600" b="1" dirty="0">
              <a:solidFill>
                <a:srgbClr val="7030A0"/>
              </a:solidFill>
              <a:latin typeface="Calibri"/>
              <a:ea typeface="Calibri"/>
              <a:cs typeface="Calibri"/>
            </a:endParaRP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104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A </a:t>
            </a:r>
            <a:r>
              <a:rPr lang="pt-BR" sz="104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denúncia/representação </a:t>
            </a:r>
            <a:r>
              <a:rPr lang="pt-BR" sz="104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que </a:t>
            </a:r>
            <a:r>
              <a:rPr lang="pt-BR" sz="104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não</a:t>
            </a:r>
            <a:r>
              <a:rPr lang="pt-BR" sz="104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cumpra os </a:t>
            </a:r>
            <a:r>
              <a:rPr lang="pt-BR" sz="104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requisitos formais </a:t>
            </a:r>
            <a:r>
              <a:rPr lang="pt-BR" sz="104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pode ser </a:t>
            </a:r>
            <a:r>
              <a:rPr lang="pt-BR" sz="104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arquivada</a:t>
            </a:r>
            <a:r>
              <a:rPr lang="pt-BR" sz="104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ou é </a:t>
            </a:r>
            <a:r>
              <a:rPr lang="pt-BR" sz="104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aberto prazo para complementação.</a:t>
            </a: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pt-BR" sz="10400" b="1" dirty="0">
              <a:solidFill>
                <a:srgbClr val="7030A0"/>
              </a:solidFill>
              <a:latin typeface="Calibri"/>
              <a:ea typeface="Calibri"/>
              <a:cs typeface="Calibri"/>
            </a:endParaRP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104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Denúncias/representações </a:t>
            </a:r>
            <a:r>
              <a:rPr lang="pt-BR" sz="104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podem ser</a:t>
            </a:r>
            <a:r>
              <a:rPr lang="pt-BR" sz="10400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BR" sz="104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encaminhadas ao/à Conselheiro(a) ou Relator(a) e à Presidência </a:t>
            </a:r>
            <a:r>
              <a:rPr lang="pt-BR" sz="104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-</a:t>
            </a:r>
            <a:r>
              <a:rPr lang="pt-BR" sz="104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pt-BR" sz="10400" b="1" dirty="0">
                <a:solidFill>
                  <a:srgbClr val="7030A0"/>
                </a:solidFill>
                <a:latin typeface="Calibri"/>
                <a:ea typeface="Calibri"/>
                <a:cs typeface="Calibri"/>
              </a:rPr>
              <a:t>67% e 59,3%.</a:t>
            </a:r>
          </a:p>
          <a:p>
            <a:pPr algn="just">
              <a:lnSpc>
                <a:spcPct val="120000"/>
              </a:lnSpc>
            </a:pPr>
            <a:endParaRPr lang="pt-BR" sz="10400" b="1" dirty="0">
              <a:solidFill>
                <a:srgbClr val="7030A0"/>
              </a:solidFill>
              <a:latin typeface="Calibri"/>
              <a:ea typeface="Calibri"/>
              <a:cs typeface="Calibri"/>
            </a:endParaRP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10400" dirty="0">
                <a:solidFill>
                  <a:schemeClr val="tx1"/>
                </a:solidFill>
                <a:ea typeface="Calibri"/>
                <a:cs typeface="Calibri"/>
              </a:rPr>
              <a:t>Em</a:t>
            </a:r>
            <a:r>
              <a:rPr lang="pt-BR" sz="10400" b="1" dirty="0">
                <a:solidFill>
                  <a:schemeClr val="accent4">
                    <a:lumMod val="75000"/>
                  </a:schemeClr>
                </a:solidFill>
                <a:ea typeface="Calibri"/>
                <a:cs typeface="Calibri"/>
              </a:rPr>
              <a:t> 89% </a:t>
            </a:r>
            <a:r>
              <a:rPr lang="pt-BR" sz="10400" dirty="0">
                <a:solidFill>
                  <a:schemeClr val="tx1"/>
                </a:solidFill>
                <a:ea typeface="Calibri"/>
                <a:cs typeface="Calibri"/>
              </a:rPr>
              <a:t>das respostas, a Ouvidoria </a:t>
            </a:r>
            <a:r>
              <a:rPr lang="pt-BR" sz="10400" b="1" dirty="0">
                <a:solidFill>
                  <a:schemeClr val="accent4">
                    <a:lumMod val="75000"/>
                  </a:schemeClr>
                </a:solidFill>
                <a:ea typeface="Calibri"/>
                <a:cs typeface="Calibri"/>
              </a:rPr>
              <a:t>pode arquivar as manifestações </a:t>
            </a:r>
            <a:r>
              <a:rPr lang="pt-BR" sz="10400" dirty="0">
                <a:solidFill>
                  <a:schemeClr val="tx1"/>
                </a:solidFill>
                <a:ea typeface="Calibri"/>
                <a:cs typeface="Calibri"/>
              </a:rPr>
              <a:t>recebidas.</a:t>
            </a:r>
            <a:endParaRPr lang="pt-BR" sz="9600" dirty="0">
              <a:solidFill>
                <a:schemeClr val="tx1"/>
              </a:solidFill>
              <a:ea typeface="Calibri"/>
              <a:cs typeface="Calibri"/>
            </a:endParaRPr>
          </a:p>
          <a:p>
            <a:endParaRPr lang="en-US" sz="2600" dirty="0">
              <a:solidFill>
                <a:srgbClr val="404040"/>
              </a:solidFill>
              <a:ea typeface="Calibri"/>
              <a:cs typeface="Calibri"/>
            </a:endParaRP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D7F316DC-DAD7-845B-D207-A6B8910F7203}"/>
              </a:ext>
            </a:extLst>
          </p:cNvPr>
          <p:cNvSpPr txBox="1">
            <a:spLocks/>
          </p:cNvSpPr>
          <p:nvPr/>
        </p:nvSpPr>
        <p:spPr>
          <a:xfrm>
            <a:off x="878986" y="818764"/>
            <a:ext cx="6029158" cy="717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latin typeface="Calibri"/>
                <a:ea typeface="Calibri"/>
                <a:cs typeface="Calibri"/>
              </a:rPr>
              <a:t>Síntese do cenário nacional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979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F88BC8-9017-101F-49B8-6E14328EF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A436E48-9C08-811D-05F7-39664AA3F59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250AA83-A7C3-DCA2-D0E3-0D12621620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1" r="6731"/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144CA77F-D9F8-4620-9A9B-702D51A9A56D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E8BB17E4-B84F-3306-A204-0DEFFDD7D544}"/>
              </a:ext>
            </a:extLst>
          </p:cNvPr>
          <p:cNvSpPr txBox="1">
            <a:spLocks/>
          </p:cNvSpPr>
          <p:nvPr/>
        </p:nvSpPr>
        <p:spPr>
          <a:xfrm>
            <a:off x="902208" y="1305925"/>
            <a:ext cx="10301078" cy="38194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</a:pPr>
            <a:endParaRPr lang="pt-BR" sz="9600" b="1" dirty="0">
              <a:solidFill>
                <a:srgbClr val="7030A0"/>
              </a:solidFill>
              <a:latin typeface="Calibri"/>
              <a:ea typeface="Calibri"/>
              <a:cs typeface="Calibri"/>
            </a:endParaRP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5500" dirty="0">
                <a:solidFill>
                  <a:schemeClr val="tx1"/>
                </a:solidFill>
                <a:ea typeface="Calibri"/>
                <a:cs typeface="Calibri"/>
              </a:rPr>
              <a:t>As </a:t>
            </a:r>
            <a:r>
              <a:rPr lang="pt-BR" sz="5500" b="1" dirty="0">
                <a:solidFill>
                  <a:schemeClr val="accent4">
                    <a:lumMod val="75000"/>
                  </a:schemeClr>
                </a:solidFill>
                <a:ea typeface="Calibri"/>
                <a:cs typeface="Calibri"/>
              </a:rPr>
              <a:t>manifestações</a:t>
            </a:r>
            <a:r>
              <a:rPr lang="pt-BR" sz="5500" dirty="0">
                <a:solidFill>
                  <a:schemeClr val="tx1"/>
                </a:solidFill>
                <a:ea typeface="Calibri"/>
                <a:cs typeface="Calibri"/>
              </a:rPr>
              <a:t> de Ouvidoria que </a:t>
            </a:r>
            <a:r>
              <a:rPr lang="pt-BR" sz="5500" b="1" dirty="0">
                <a:solidFill>
                  <a:schemeClr val="accent4">
                    <a:lumMod val="75000"/>
                  </a:schemeClr>
                </a:solidFill>
                <a:ea typeface="Calibri"/>
                <a:cs typeface="Calibri"/>
              </a:rPr>
              <a:t>não</a:t>
            </a:r>
            <a:r>
              <a:rPr lang="pt-BR" sz="5500" dirty="0">
                <a:solidFill>
                  <a:schemeClr val="tx1"/>
                </a:solidFill>
                <a:ea typeface="Calibri"/>
                <a:cs typeface="Calibri"/>
              </a:rPr>
              <a:t> cumpram os </a:t>
            </a:r>
            <a:r>
              <a:rPr lang="pt-BR" sz="5500" b="1" dirty="0">
                <a:solidFill>
                  <a:schemeClr val="accent4">
                    <a:lumMod val="75000"/>
                  </a:schemeClr>
                </a:solidFill>
                <a:ea typeface="Calibri"/>
                <a:cs typeface="Calibri"/>
              </a:rPr>
              <a:t>requisitos</a:t>
            </a:r>
            <a:r>
              <a:rPr lang="pt-BR" sz="5500" dirty="0">
                <a:solidFill>
                  <a:schemeClr val="tx1"/>
                </a:solidFill>
                <a:ea typeface="Calibri"/>
                <a:cs typeface="Calibri"/>
              </a:rPr>
              <a:t> exigidos podem ser </a:t>
            </a:r>
            <a:r>
              <a:rPr lang="pt-BR" sz="5500" b="1" dirty="0">
                <a:solidFill>
                  <a:schemeClr val="accent4">
                    <a:lumMod val="75000"/>
                  </a:schemeClr>
                </a:solidFill>
                <a:ea typeface="Calibri"/>
                <a:cs typeface="Calibri"/>
              </a:rPr>
              <a:t>arquivadas</a:t>
            </a:r>
            <a:r>
              <a:rPr lang="pt-BR" sz="5500" dirty="0">
                <a:solidFill>
                  <a:schemeClr val="tx1"/>
                </a:solidFill>
                <a:ea typeface="Calibri"/>
                <a:cs typeface="Calibri"/>
              </a:rPr>
              <a:t> ou </a:t>
            </a:r>
            <a:r>
              <a:rPr lang="pt-BR" sz="5500" b="1" dirty="0">
                <a:solidFill>
                  <a:schemeClr val="accent4">
                    <a:lumMod val="75000"/>
                  </a:schemeClr>
                </a:solidFill>
                <a:ea typeface="Calibri"/>
                <a:cs typeface="Calibri"/>
              </a:rPr>
              <a:t>abre-se prazo para complementação </a:t>
            </a:r>
            <a:r>
              <a:rPr lang="pt-BR" sz="5500" dirty="0">
                <a:solidFill>
                  <a:schemeClr val="tx1"/>
                </a:solidFill>
                <a:ea typeface="Calibri"/>
                <a:cs typeface="Calibri"/>
              </a:rPr>
              <a:t>- </a:t>
            </a:r>
            <a:r>
              <a:rPr lang="pt-BR" sz="5500" b="1" dirty="0">
                <a:solidFill>
                  <a:schemeClr val="accent4">
                    <a:lumMod val="75000"/>
                  </a:schemeClr>
                </a:solidFill>
                <a:ea typeface="Calibri"/>
                <a:cs typeface="Calibri"/>
              </a:rPr>
              <a:t>48%.</a:t>
            </a:r>
          </a:p>
          <a:p>
            <a:pPr algn="just">
              <a:lnSpc>
                <a:spcPct val="120000"/>
              </a:lnSpc>
            </a:pPr>
            <a:endParaRPr lang="pt-BR" sz="65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685800" indent="-6858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55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A </a:t>
            </a:r>
            <a:r>
              <a:rPr lang="pt-BR" sz="5500" dirty="0">
                <a:solidFill>
                  <a:schemeClr val="tx1"/>
                </a:solidFill>
                <a:ea typeface="Calibri"/>
                <a:cs typeface="Calibri"/>
              </a:rPr>
              <a:t>Ouvidoria pode encaminhar </a:t>
            </a:r>
            <a:r>
              <a:rPr lang="pt-BR" sz="5500" b="1" dirty="0">
                <a:solidFill>
                  <a:schemeClr val="accent4">
                    <a:lumMod val="75000"/>
                  </a:schemeClr>
                </a:solidFill>
                <a:ea typeface="Calibri"/>
                <a:cs typeface="Calibri"/>
              </a:rPr>
              <a:t>manifestações (Lei nº 13.460/17)</a:t>
            </a:r>
            <a:r>
              <a:rPr lang="pt-BR" sz="5500" dirty="0">
                <a:solidFill>
                  <a:schemeClr val="tx1"/>
                </a:solidFill>
                <a:ea typeface="Calibri"/>
                <a:cs typeface="Calibri"/>
              </a:rPr>
              <a:t> para a </a:t>
            </a:r>
            <a:r>
              <a:rPr lang="pt-BR" sz="5500" b="1" dirty="0">
                <a:solidFill>
                  <a:schemeClr val="accent4">
                    <a:lumMod val="75000"/>
                  </a:schemeClr>
                </a:solidFill>
                <a:ea typeface="Calibri"/>
                <a:cs typeface="Calibri"/>
              </a:rPr>
              <a:t>área técnica de fiscalização</a:t>
            </a:r>
            <a:r>
              <a:rPr lang="pt-BR" sz="5500" dirty="0">
                <a:solidFill>
                  <a:schemeClr val="tx1"/>
                </a:solidFill>
                <a:ea typeface="Calibri"/>
                <a:cs typeface="Calibri"/>
              </a:rPr>
              <a:t>, </a:t>
            </a:r>
            <a:r>
              <a:rPr lang="pt-BR" sz="5500" b="1" dirty="0">
                <a:solidFill>
                  <a:schemeClr val="accent4">
                    <a:lumMod val="75000"/>
                  </a:schemeClr>
                </a:solidFill>
                <a:ea typeface="Calibri"/>
                <a:cs typeface="Calibri"/>
              </a:rPr>
              <a:t>unidade interna</a:t>
            </a:r>
            <a:r>
              <a:rPr lang="pt-BR" sz="5500" dirty="0">
                <a:solidFill>
                  <a:schemeClr val="tx1"/>
                </a:solidFill>
                <a:ea typeface="Calibri"/>
                <a:cs typeface="Calibri"/>
              </a:rPr>
              <a:t> e </a:t>
            </a:r>
            <a:r>
              <a:rPr lang="pt-BR" sz="5500" b="1" dirty="0">
                <a:solidFill>
                  <a:schemeClr val="accent4">
                    <a:lumMod val="75000"/>
                  </a:schemeClr>
                </a:solidFill>
                <a:ea typeface="Calibri"/>
                <a:cs typeface="Calibri"/>
              </a:rPr>
              <a:t>Presidência.</a:t>
            </a:r>
          </a:p>
          <a:p>
            <a:endParaRPr lang="en-US" sz="2600" dirty="0">
              <a:solidFill>
                <a:srgbClr val="404040"/>
              </a:solidFill>
              <a:ea typeface="Calibri"/>
              <a:cs typeface="Calibri"/>
            </a:endParaRP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59E01E3D-ADC5-8658-2C71-12920D9D50F7}"/>
              </a:ext>
            </a:extLst>
          </p:cNvPr>
          <p:cNvSpPr txBox="1">
            <a:spLocks/>
          </p:cNvSpPr>
          <p:nvPr/>
        </p:nvSpPr>
        <p:spPr>
          <a:xfrm>
            <a:off x="988714" y="967853"/>
            <a:ext cx="6029158" cy="717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latin typeface="Calibri"/>
                <a:ea typeface="Calibri"/>
                <a:cs typeface="Calibri"/>
              </a:rPr>
              <a:t>Síntese do cenário nacional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547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4C497E-F2D8-C7A6-1CC4-9FF5BE90A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B288FE2-D938-750F-D23A-E0F58EB181F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F490EDE-8DCF-145F-050C-DD18978947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1" r="6731"/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4CC157C-B1A5-2043-E254-DD29A225683E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79944F4E-86AC-2543-3AFB-CE59AA9653E1}"/>
              </a:ext>
            </a:extLst>
          </p:cNvPr>
          <p:cNvSpPr txBox="1">
            <a:spLocks/>
          </p:cNvSpPr>
          <p:nvPr/>
        </p:nvSpPr>
        <p:spPr>
          <a:xfrm>
            <a:off x="878987" y="1182945"/>
            <a:ext cx="9885230" cy="22276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600" dirty="0">
              <a:solidFill>
                <a:srgbClr val="404040"/>
              </a:solidFill>
              <a:ea typeface="Calibri"/>
              <a:cs typeface="Calibri"/>
            </a:endParaRP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98182B74-D4F7-D77E-D774-FAB9FB55AF26}"/>
              </a:ext>
            </a:extLst>
          </p:cNvPr>
          <p:cNvSpPr txBox="1">
            <a:spLocks/>
          </p:cNvSpPr>
          <p:nvPr/>
        </p:nvSpPr>
        <p:spPr>
          <a:xfrm>
            <a:off x="878986" y="999246"/>
            <a:ext cx="6029158" cy="717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ea typeface="Calibri"/>
                <a:cs typeface="Calibri"/>
              </a:rPr>
              <a:t>Síntese do cenário nacional</a:t>
            </a:r>
            <a:endParaRPr lang="en-US" sz="32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4E16241-D692-7E4C-FD0E-5E362AF9FB07}"/>
              </a:ext>
            </a:extLst>
          </p:cNvPr>
          <p:cNvSpPr txBox="1">
            <a:spLocks/>
          </p:cNvSpPr>
          <p:nvPr/>
        </p:nvSpPr>
        <p:spPr>
          <a:xfrm>
            <a:off x="878986" y="1701316"/>
            <a:ext cx="11062434" cy="22276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pt-BR" sz="4700" dirty="0">
                <a:solidFill>
                  <a:schemeClr val="tx1"/>
                </a:solidFill>
                <a:ea typeface="Calibri"/>
                <a:cs typeface="Calibri"/>
              </a:rPr>
              <a:t>As </a:t>
            </a:r>
            <a:r>
              <a:rPr lang="pt-BR" sz="4700" b="1" dirty="0">
                <a:solidFill>
                  <a:schemeClr val="accent4">
                    <a:lumMod val="75000"/>
                  </a:schemeClr>
                </a:solidFill>
                <a:ea typeface="Calibri"/>
                <a:cs typeface="Calibri"/>
              </a:rPr>
              <a:t>manifestações</a:t>
            </a:r>
            <a:r>
              <a:rPr lang="pt-BR" sz="4700" dirty="0">
                <a:solidFill>
                  <a:schemeClr val="tx1"/>
                </a:solidFill>
                <a:ea typeface="Calibri"/>
                <a:cs typeface="Calibri"/>
              </a:rPr>
              <a:t> de Ouvidoria contribuirão para:</a:t>
            </a:r>
          </a:p>
          <a:p>
            <a:pPr algn="just">
              <a:lnSpc>
                <a:spcPct val="120000"/>
              </a:lnSpc>
            </a:pPr>
            <a:endParaRPr lang="pt-BR" sz="470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457200" indent="-4572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4700" dirty="0">
                <a:solidFill>
                  <a:schemeClr val="tx1"/>
                </a:solidFill>
                <a:ea typeface="Calibri"/>
                <a:cs typeface="Calibri"/>
              </a:rPr>
              <a:t>o planejamento de ações de controle (ex. plano anual de fiscalização);</a:t>
            </a:r>
          </a:p>
          <a:p>
            <a:pPr marL="457200" indent="-4572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4700" dirty="0">
                <a:solidFill>
                  <a:schemeClr val="tx1"/>
                </a:solidFill>
                <a:ea typeface="Calibri"/>
                <a:cs typeface="Calibri"/>
              </a:rPr>
              <a:t>a apuração de irregularidades para posterior autuação de processo próprio;</a:t>
            </a:r>
          </a:p>
          <a:p>
            <a:pPr marL="457200" indent="-4572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4700" dirty="0">
                <a:solidFill>
                  <a:schemeClr val="tx1"/>
                </a:solidFill>
                <a:ea typeface="Calibri"/>
                <a:cs typeface="Calibri"/>
              </a:rPr>
              <a:t>Identificar temas para ações educativas.</a:t>
            </a:r>
          </a:p>
          <a:p>
            <a:endParaRPr lang="en-US" sz="2600" dirty="0">
              <a:solidFill>
                <a:srgbClr val="404040"/>
              </a:solidFill>
              <a:ea typeface="Calibri"/>
              <a:cs typeface="Calibri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6BF5C0E2-4319-865D-432B-F851FF696E0E}"/>
              </a:ext>
            </a:extLst>
          </p:cNvPr>
          <p:cNvSpPr txBox="1">
            <a:spLocks/>
          </p:cNvSpPr>
          <p:nvPr/>
        </p:nvSpPr>
        <p:spPr>
          <a:xfrm>
            <a:off x="1387854" y="4237371"/>
            <a:ext cx="9584946" cy="717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latin typeface="Calibri"/>
                <a:ea typeface="Calibri"/>
                <a:cs typeface="Calibri"/>
              </a:rPr>
              <a:t>Corregedoria          Ouvidoria        Controles Interno e Social</a:t>
            </a:r>
            <a:endParaRPr lang="en-US" dirty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12BCF055-E4C1-DF85-0C00-1D0F9373A856}"/>
              </a:ext>
            </a:extLst>
          </p:cNvPr>
          <p:cNvSpPr txBox="1">
            <a:spLocks/>
          </p:cNvSpPr>
          <p:nvPr/>
        </p:nvSpPr>
        <p:spPr>
          <a:xfrm>
            <a:off x="1804416" y="5005453"/>
            <a:ext cx="8458020" cy="717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b="1" dirty="0"/>
              <a:t>Integração das macrofunções e seus reflexos no Controle Externo</a:t>
            </a:r>
            <a:endParaRPr lang="en-US" sz="2400" b="1" dirty="0"/>
          </a:p>
        </p:txBody>
      </p:sp>
      <p:sp>
        <p:nvSpPr>
          <p:cNvPr id="8" name="Seta para a Esquerda e para a Direita 7">
            <a:extLst>
              <a:ext uri="{FF2B5EF4-FFF2-40B4-BE49-F238E27FC236}">
                <a16:creationId xmlns:a16="http://schemas.microsoft.com/office/drawing/2014/main" id="{DBB38D01-633A-2ABA-E1F4-4229A8E90EDC}"/>
              </a:ext>
            </a:extLst>
          </p:cNvPr>
          <p:cNvSpPr/>
          <p:nvPr/>
        </p:nvSpPr>
        <p:spPr>
          <a:xfrm>
            <a:off x="3713871" y="4473526"/>
            <a:ext cx="520504" cy="267286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Seta para a Esquerda e para a Direita 8">
            <a:extLst>
              <a:ext uri="{FF2B5EF4-FFF2-40B4-BE49-F238E27FC236}">
                <a16:creationId xmlns:a16="http://schemas.microsoft.com/office/drawing/2014/main" id="{26154669-E33B-1DDD-6D72-7662B8700880}"/>
              </a:ext>
            </a:extLst>
          </p:cNvPr>
          <p:cNvSpPr/>
          <p:nvPr/>
        </p:nvSpPr>
        <p:spPr>
          <a:xfrm>
            <a:off x="6039888" y="4473014"/>
            <a:ext cx="520504" cy="267286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50360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70B9F-655D-120B-EEB4-EB620F875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4D90A1-07C0-BC16-9A07-A19EE157E0D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5ED109C-D78A-1D54-D0C2-159C099E6D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1" r="6731"/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2070CD42-3CB8-9236-39A8-508451954AA1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9563EB4F-6FEB-20F7-E31E-A71B08423F75}"/>
              </a:ext>
            </a:extLst>
          </p:cNvPr>
          <p:cNvSpPr txBox="1">
            <a:spLocks/>
          </p:cNvSpPr>
          <p:nvPr/>
        </p:nvSpPr>
        <p:spPr>
          <a:xfrm>
            <a:off x="878987" y="1182945"/>
            <a:ext cx="9885230" cy="22276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600" dirty="0">
              <a:solidFill>
                <a:srgbClr val="404040"/>
              </a:solidFill>
              <a:ea typeface="Calibri"/>
              <a:cs typeface="Calibri"/>
            </a:endParaRP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BAF0B2A3-9389-213E-042B-F616DAF15161}"/>
              </a:ext>
            </a:extLst>
          </p:cNvPr>
          <p:cNvSpPr txBox="1">
            <a:spLocks/>
          </p:cNvSpPr>
          <p:nvPr/>
        </p:nvSpPr>
        <p:spPr>
          <a:xfrm>
            <a:off x="878987" y="711912"/>
            <a:ext cx="6029158" cy="717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ea typeface="Calibri"/>
                <a:cs typeface="Calibri"/>
              </a:rPr>
              <a:t>Outras perspectivas</a:t>
            </a:r>
            <a:endParaRPr lang="en-US" sz="32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AC87931-4D9B-6A27-73A2-34CF1725C805}"/>
              </a:ext>
            </a:extLst>
          </p:cNvPr>
          <p:cNvSpPr txBox="1">
            <a:spLocks/>
          </p:cNvSpPr>
          <p:nvPr/>
        </p:nvSpPr>
        <p:spPr>
          <a:xfrm>
            <a:off x="795874" y="1393003"/>
            <a:ext cx="10517139" cy="31189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pt-BR" sz="6000" dirty="0">
                <a:solidFill>
                  <a:schemeClr val="tx1"/>
                </a:solidFill>
                <a:ea typeface="Calibri"/>
                <a:cs typeface="Calibri"/>
              </a:rPr>
              <a:t>As </a:t>
            </a:r>
            <a:r>
              <a:rPr lang="pt-BR" sz="6000" b="1" dirty="0">
                <a:solidFill>
                  <a:schemeClr val="accent4">
                    <a:lumMod val="75000"/>
                  </a:schemeClr>
                </a:solidFill>
                <a:ea typeface="Calibri"/>
                <a:cs typeface="Calibri"/>
              </a:rPr>
              <a:t>manifestações</a:t>
            </a:r>
            <a:r>
              <a:rPr lang="pt-BR" sz="6000" dirty="0">
                <a:solidFill>
                  <a:schemeClr val="tx1"/>
                </a:solidFill>
                <a:ea typeface="Calibri"/>
                <a:cs typeface="Calibri"/>
              </a:rPr>
              <a:t> de Ouvidoria contribuirão, </a:t>
            </a:r>
            <a:r>
              <a:rPr lang="pt-BR" sz="6000" b="1" dirty="0">
                <a:solidFill>
                  <a:schemeClr val="accent4">
                    <a:lumMod val="75000"/>
                  </a:schemeClr>
                </a:solidFill>
                <a:ea typeface="Calibri"/>
                <a:cs typeface="Calibri"/>
              </a:rPr>
              <a:t>também</a:t>
            </a:r>
            <a:r>
              <a:rPr lang="pt-BR" sz="6000" dirty="0">
                <a:solidFill>
                  <a:schemeClr val="tx1"/>
                </a:solidFill>
                <a:ea typeface="Calibri"/>
                <a:cs typeface="Calibri"/>
              </a:rPr>
              <a:t>, para:</a:t>
            </a:r>
          </a:p>
          <a:p>
            <a:pPr algn="just">
              <a:lnSpc>
                <a:spcPct val="120000"/>
              </a:lnSpc>
            </a:pPr>
            <a:endParaRPr lang="pt-BR" sz="600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457200" indent="-4572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6000" dirty="0">
                <a:solidFill>
                  <a:schemeClr val="tx1"/>
                </a:solidFill>
                <a:ea typeface="Calibri"/>
                <a:cs typeface="Calibri"/>
              </a:rPr>
              <a:t>o fortalecimento da cultura da integridade, da ética e do cumprimento aos deveres funcionais;</a:t>
            </a:r>
          </a:p>
          <a:p>
            <a:pPr marL="457200" indent="-4572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6000" dirty="0">
                <a:solidFill>
                  <a:schemeClr val="tx1"/>
                </a:solidFill>
                <a:ea typeface="Calibri"/>
                <a:cs typeface="Calibri"/>
              </a:rPr>
              <a:t>identificar a necessidade de atuação correicional;</a:t>
            </a:r>
          </a:p>
          <a:p>
            <a:pPr marL="457200" indent="-4572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6000" dirty="0">
                <a:solidFill>
                  <a:schemeClr val="tx1"/>
                </a:solidFill>
                <a:ea typeface="Calibri"/>
                <a:cs typeface="Calibri"/>
              </a:rPr>
              <a:t>apoiar o aperfeiçoamento de normas, procedimentos interno e códigos de conduta.</a:t>
            </a:r>
          </a:p>
          <a:p>
            <a:endParaRPr lang="en-US" sz="2600" dirty="0">
              <a:solidFill>
                <a:srgbClr val="404040"/>
              </a:solidFill>
              <a:ea typeface="Calibri"/>
              <a:cs typeface="Calibri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7816C12E-DCF6-F67E-BDDD-A2A1B3FB1A7B}"/>
              </a:ext>
            </a:extLst>
          </p:cNvPr>
          <p:cNvSpPr txBox="1">
            <a:spLocks/>
          </p:cNvSpPr>
          <p:nvPr/>
        </p:nvSpPr>
        <p:spPr>
          <a:xfrm>
            <a:off x="1472468" y="4458500"/>
            <a:ext cx="9584946" cy="717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latin typeface="Calibri"/>
                <a:ea typeface="Calibri"/>
                <a:cs typeface="Calibri"/>
              </a:rPr>
              <a:t>Corregedoria          Ouvidoria        Controles Interno e Social</a:t>
            </a:r>
            <a:endParaRPr lang="en-US" dirty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C634E962-CCD8-878A-4200-90E482E95F69}"/>
              </a:ext>
            </a:extLst>
          </p:cNvPr>
          <p:cNvSpPr txBox="1">
            <a:spLocks/>
          </p:cNvSpPr>
          <p:nvPr/>
        </p:nvSpPr>
        <p:spPr>
          <a:xfrm>
            <a:off x="1929564" y="5076622"/>
            <a:ext cx="8640900" cy="717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b="1" dirty="0"/>
              <a:t>Integração das macrofunções e seus reflexos no Controle Externo</a:t>
            </a:r>
            <a:endParaRPr lang="en-US" sz="2400" b="1" dirty="0"/>
          </a:p>
        </p:txBody>
      </p:sp>
      <p:sp>
        <p:nvSpPr>
          <p:cNvPr id="8" name="Seta para a Esquerda e para a Direita 7">
            <a:extLst>
              <a:ext uri="{FF2B5EF4-FFF2-40B4-BE49-F238E27FC236}">
                <a16:creationId xmlns:a16="http://schemas.microsoft.com/office/drawing/2014/main" id="{37FFC772-94F1-858E-AEF4-5E6B55CB7559}"/>
              </a:ext>
            </a:extLst>
          </p:cNvPr>
          <p:cNvSpPr/>
          <p:nvPr/>
        </p:nvSpPr>
        <p:spPr>
          <a:xfrm>
            <a:off x="3770142" y="4683484"/>
            <a:ext cx="520504" cy="267798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Seta para a Esquerda e para a Direita 8">
            <a:extLst>
              <a:ext uri="{FF2B5EF4-FFF2-40B4-BE49-F238E27FC236}">
                <a16:creationId xmlns:a16="http://schemas.microsoft.com/office/drawing/2014/main" id="{90CD650D-A162-3A9B-F92F-1AC2F7D9592D}"/>
              </a:ext>
            </a:extLst>
          </p:cNvPr>
          <p:cNvSpPr/>
          <p:nvPr/>
        </p:nvSpPr>
        <p:spPr>
          <a:xfrm>
            <a:off x="6133538" y="4683996"/>
            <a:ext cx="520504" cy="267286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95166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792375-442E-DC29-4E5F-3C927A35D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9752B95-69F1-174D-C408-BA0DEEEC301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94E0451-61FC-D798-7FC0-AB82758049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1" r="6731"/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EB743D48-E7CB-9C8D-6E77-F73276832511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DD8625F6-1CFF-C4F9-46DC-ED6847A7731A}"/>
              </a:ext>
            </a:extLst>
          </p:cNvPr>
          <p:cNvSpPr txBox="1">
            <a:spLocks/>
          </p:cNvSpPr>
          <p:nvPr/>
        </p:nvSpPr>
        <p:spPr>
          <a:xfrm>
            <a:off x="878987" y="1182945"/>
            <a:ext cx="9885230" cy="22276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600" dirty="0">
              <a:solidFill>
                <a:srgbClr val="404040"/>
              </a:solidFill>
              <a:ea typeface="Calibri"/>
              <a:cs typeface="Calibri"/>
            </a:endParaRP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AE968BC6-F2F0-4CE0-EB7A-B9490DB9C37F}"/>
              </a:ext>
            </a:extLst>
          </p:cNvPr>
          <p:cNvSpPr txBox="1">
            <a:spLocks/>
          </p:cNvSpPr>
          <p:nvPr/>
        </p:nvSpPr>
        <p:spPr>
          <a:xfrm>
            <a:off x="878986" y="821093"/>
            <a:ext cx="6029158" cy="717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ea typeface="Calibri"/>
                <a:cs typeface="Calibri"/>
              </a:rPr>
              <a:t>Outras perspectivas</a:t>
            </a:r>
            <a:endParaRPr lang="en-US" sz="32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AF23407-A0C3-D016-B69D-DE0B097816B8}"/>
              </a:ext>
            </a:extLst>
          </p:cNvPr>
          <p:cNvSpPr txBox="1">
            <a:spLocks/>
          </p:cNvSpPr>
          <p:nvPr/>
        </p:nvSpPr>
        <p:spPr>
          <a:xfrm>
            <a:off x="878986" y="1613983"/>
            <a:ext cx="11062434" cy="26244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pt-BR" sz="4700" dirty="0">
                <a:solidFill>
                  <a:schemeClr val="tx1"/>
                </a:solidFill>
                <a:ea typeface="Calibri"/>
                <a:cs typeface="Calibri"/>
              </a:rPr>
              <a:t>As </a:t>
            </a:r>
            <a:r>
              <a:rPr lang="pt-BR" sz="4700" b="1" dirty="0">
                <a:solidFill>
                  <a:schemeClr val="accent4">
                    <a:lumMod val="75000"/>
                  </a:schemeClr>
                </a:solidFill>
                <a:ea typeface="Calibri"/>
                <a:cs typeface="Calibri"/>
              </a:rPr>
              <a:t>manifestações</a:t>
            </a:r>
            <a:r>
              <a:rPr lang="pt-BR" sz="4700" dirty="0">
                <a:solidFill>
                  <a:schemeClr val="tx1"/>
                </a:solidFill>
                <a:ea typeface="Calibri"/>
                <a:cs typeface="Calibri"/>
              </a:rPr>
              <a:t> de Ouvidoria contribuirão, </a:t>
            </a:r>
            <a:r>
              <a:rPr lang="pt-BR" sz="4700" b="1" dirty="0">
                <a:solidFill>
                  <a:schemeClr val="accent4">
                    <a:lumMod val="75000"/>
                  </a:schemeClr>
                </a:solidFill>
                <a:ea typeface="Calibri"/>
                <a:cs typeface="Calibri"/>
              </a:rPr>
              <a:t>também</a:t>
            </a:r>
            <a:r>
              <a:rPr lang="pt-BR" sz="4700" dirty="0">
                <a:solidFill>
                  <a:schemeClr val="tx1"/>
                </a:solidFill>
                <a:ea typeface="Calibri"/>
                <a:cs typeface="Calibri"/>
              </a:rPr>
              <a:t>, para:</a:t>
            </a:r>
          </a:p>
          <a:p>
            <a:pPr algn="just">
              <a:lnSpc>
                <a:spcPct val="120000"/>
              </a:lnSpc>
            </a:pPr>
            <a:endParaRPr lang="pt-BR" sz="470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457200" indent="-4572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4700" dirty="0">
                <a:solidFill>
                  <a:schemeClr val="tx1"/>
                </a:solidFill>
                <a:ea typeface="Calibri"/>
                <a:cs typeface="Calibri"/>
              </a:rPr>
              <a:t>subsidiar a avaliação de riscos, considerando a frequência, a gravidade, a relevância e materialidade das manifestações;</a:t>
            </a:r>
          </a:p>
          <a:p>
            <a:pPr marL="457200" indent="-4572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4700" dirty="0">
                <a:solidFill>
                  <a:schemeClr val="tx1"/>
                </a:solidFill>
                <a:ea typeface="Calibri"/>
                <a:cs typeface="Calibri"/>
              </a:rPr>
              <a:t>identificar falhas em controles, procedimentos e fluxos de trabalho;</a:t>
            </a:r>
          </a:p>
          <a:p>
            <a:pPr marL="457200" indent="-4572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4700" dirty="0">
                <a:solidFill>
                  <a:schemeClr val="tx1"/>
                </a:solidFill>
                <a:ea typeface="Calibri"/>
                <a:cs typeface="Calibri"/>
              </a:rPr>
              <a:t>apontar áreas com maior recorrência de reclamações e irregularidades.</a:t>
            </a:r>
          </a:p>
          <a:p>
            <a:endParaRPr lang="en-US" sz="2600" dirty="0">
              <a:solidFill>
                <a:srgbClr val="404040"/>
              </a:solidFill>
              <a:ea typeface="Calibri"/>
              <a:cs typeface="Calibri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C52BAB67-4E10-BCE1-88CF-3F4C65B8001A}"/>
              </a:ext>
            </a:extLst>
          </p:cNvPr>
          <p:cNvSpPr txBox="1">
            <a:spLocks/>
          </p:cNvSpPr>
          <p:nvPr/>
        </p:nvSpPr>
        <p:spPr>
          <a:xfrm>
            <a:off x="1303527" y="4435742"/>
            <a:ext cx="9584946" cy="717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latin typeface="Calibri"/>
                <a:ea typeface="Calibri"/>
                <a:cs typeface="Calibri"/>
              </a:rPr>
              <a:t>Corregedoria          Ouvidoria        Controles Interno e Social</a:t>
            </a:r>
            <a:endParaRPr lang="en-US" dirty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57495E21-D5E3-B6ED-A6FC-7F96203097C0}"/>
              </a:ext>
            </a:extLst>
          </p:cNvPr>
          <p:cNvSpPr txBox="1">
            <a:spLocks/>
          </p:cNvSpPr>
          <p:nvPr/>
        </p:nvSpPr>
        <p:spPr>
          <a:xfrm>
            <a:off x="1910442" y="5153509"/>
            <a:ext cx="8647830" cy="717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b="1" dirty="0"/>
              <a:t>Integração das macrofunções e seus reflexos no Controle Externo</a:t>
            </a:r>
            <a:endParaRPr lang="en-US" sz="2400" b="1" dirty="0"/>
          </a:p>
        </p:txBody>
      </p:sp>
      <p:sp>
        <p:nvSpPr>
          <p:cNvPr id="8" name="Seta para a Esquerda e para a Direita 7">
            <a:extLst>
              <a:ext uri="{FF2B5EF4-FFF2-40B4-BE49-F238E27FC236}">
                <a16:creationId xmlns:a16="http://schemas.microsoft.com/office/drawing/2014/main" id="{50BFDFED-AB5B-06BE-2561-7FD0DB6AF798}"/>
              </a:ext>
            </a:extLst>
          </p:cNvPr>
          <p:cNvSpPr/>
          <p:nvPr/>
        </p:nvSpPr>
        <p:spPr>
          <a:xfrm>
            <a:off x="3633313" y="4653907"/>
            <a:ext cx="520504" cy="267286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Seta para a Esquerda e para a Direita 8">
            <a:extLst>
              <a:ext uri="{FF2B5EF4-FFF2-40B4-BE49-F238E27FC236}">
                <a16:creationId xmlns:a16="http://schemas.microsoft.com/office/drawing/2014/main" id="{ACF17790-20F5-26FC-E48E-63FD38DB5E07}"/>
              </a:ext>
            </a:extLst>
          </p:cNvPr>
          <p:cNvSpPr/>
          <p:nvPr/>
        </p:nvSpPr>
        <p:spPr>
          <a:xfrm>
            <a:off x="5963099" y="4653907"/>
            <a:ext cx="520504" cy="267286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89030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734C6A-9C33-3D91-34B6-579C9157C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74F39AA-519E-21EE-B391-81E54588D9E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42D55330-6A8F-2ACA-AA40-85B334401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1" r="6731"/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CDEA7B41-1707-6581-CD9A-1C3749193A7B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99B340B7-7EA8-0CE8-6812-D7671F90BCC0}"/>
              </a:ext>
            </a:extLst>
          </p:cNvPr>
          <p:cNvSpPr txBox="1">
            <a:spLocks/>
          </p:cNvSpPr>
          <p:nvPr/>
        </p:nvSpPr>
        <p:spPr>
          <a:xfrm>
            <a:off x="878987" y="1182945"/>
            <a:ext cx="9885230" cy="22276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600" dirty="0">
              <a:solidFill>
                <a:srgbClr val="404040"/>
              </a:solidFill>
              <a:ea typeface="Calibri"/>
              <a:cs typeface="Calibri"/>
            </a:endParaRP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F9DAF7DD-629A-8462-AC7C-F9962E9ADC8C}"/>
              </a:ext>
            </a:extLst>
          </p:cNvPr>
          <p:cNvSpPr txBox="1">
            <a:spLocks/>
          </p:cNvSpPr>
          <p:nvPr/>
        </p:nvSpPr>
        <p:spPr>
          <a:xfrm>
            <a:off x="878986" y="824061"/>
            <a:ext cx="6029158" cy="717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ea typeface="Calibri"/>
                <a:cs typeface="Calibri"/>
              </a:rPr>
              <a:t>Outras perspectivas</a:t>
            </a:r>
            <a:endParaRPr lang="en-US" sz="32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A74EB92-87A9-4006-93C5-E4098E50DCDA}"/>
              </a:ext>
            </a:extLst>
          </p:cNvPr>
          <p:cNvSpPr txBox="1">
            <a:spLocks/>
          </p:cNvSpPr>
          <p:nvPr/>
        </p:nvSpPr>
        <p:spPr>
          <a:xfrm>
            <a:off x="878986" y="1592143"/>
            <a:ext cx="11062434" cy="2536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pt-BR" sz="6500" dirty="0">
                <a:solidFill>
                  <a:schemeClr val="tx1"/>
                </a:solidFill>
                <a:ea typeface="Calibri"/>
                <a:cs typeface="Calibri"/>
              </a:rPr>
              <a:t>As </a:t>
            </a:r>
            <a:r>
              <a:rPr lang="pt-BR" sz="6500" b="1" dirty="0">
                <a:solidFill>
                  <a:schemeClr val="accent4">
                    <a:lumMod val="75000"/>
                  </a:schemeClr>
                </a:solidFill>
                <a:ea typeface="Calibri"/>
                <a:cs typeface="Calibri"/>
              </a:rPr>
              <a:t>manifestações</a:t>
            </a:r>
            <a:r>
              <a:rPr lang="pt-BR" sz="6500" dirty="0">
                <a:solidFill>
                  <a:schemeClr val="tx1"/>
                </a:solidFill>
                <a:ea typeface="Calibri"/>
                <a:cs typeface="Calibri"/>
              </a:rPr>
              <a:t> de Ouvidoria contribuirão, </a:t>
            </a:r>
            <a:r>
              <a:rPr lang="pt-BR" sz="6500" b="1" dirty="0">
                <a:solidFill>
                  <a:schemeClr val="accent4">
                    <a:lumMod val="75000"/>
                  </a:schemeClr>
                </a:solidFill>
                <a:ea typeface="Calibri"/>
                <a:cs typeface="Calibri"/>
              </a:rPr>
              <a:t>sobretudo</a:t>
            </a:r>
            <a:r>
              <a:rPr lang="pt-BR" sz="6500" dirty="0">
                <a:solidFill>
                  <a:schemeClr val="tx1"/>
                </a:solidFill>
                <a:ea typeface="Calibri"/>
                <a:cs typeface="Calibri"/>
              </a:rPr>
              <a:t>, para:</a:t>
            </a:r>
          </a:p>
          <a:p>
            <a:pPr algn="just">
              <a:lnSpc>
                <a:spcPct val="120000"/>
              </a:lnSpc>
            </a:pPr>
            <a:endParaRPr lang="pt-BR" sz="6500" dirty="0">
              <a:solidFill>
                <a:schemeClr val="tx1"/>
              </a:solidFill>
              <a:ea typeface="Calibri"/>
              <a:cs typeface="Calibri"/>
            </a:endParaRPr>
          </a:p>
          <a:p>
            <a:pPr marL="457200" indent="-4572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6500" dirty="0">
                <a:solidFill>
                  <a:schemeClr val="tx1"/>
                </a:solidFill>
                <a:ea typeface="Calibri"/>
                <a:cs typeface="Calibri"/>
              </a:rPr>
              <a:t>transformar as manifestações individuais em informações estratégicas para a gestão;</a:t>
            </a:r>
          </a:p>
          <a:p>
            <a:pPr marL="457200" indent="-4572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6500" dirty="0">
                <a:solidFill>
                  <a:schemeClr val="tx1"/>
                </a:solidFill>
                <a:ea typeface="Calibri"/>
                <a:cs typeface="Calibri"/>
              </a:rPr>
              <a:t>fortalecer a cultura da transparência;</a:t>
            </a:r>
          </a:p>
          <a:p>
            <a:pPr marL="457200" indent="-45720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t-BR" sz="6500" dirty="0">
                <a:solidFill>
                  <a:schemeClr val="tx1"/>
                </a:solidFill>
                <a:ea typeface="Calibri"/>
                <a:cs typeface="Calibri"/>
              </a:rPr>
              <a:t>gerar maior confiança na Instituição.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83FC2F26-8916-00C0-A6A2-1792F33C9FAC}"/>
              </a:ext>
            </a:extLst>
          </p:cNvPr>
          <p:cNvSpPr txBox="1">
            <a:spLocks/>
          </p:cNvSpPr>
          <p:nvPr/>
        </p:nvSpPr>
        <p:spPr>
          <a:xfrm>
            <a:off x="1507667" y="4537396"/>
            <a:ext cx="9584946" cy="717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200" b="1" dirty="0">
                <a:latin typeface="Calibri"/>
                <a:ea typeface="Calibri"/>
                <a:cs typeface="Calibri"/>
              </a:rPr>
              <a:t>Corregedoria          Ouvidoria        Controles Interno e Social</a:t>
            </a:r>
            <a:endParaRPr lang="en-US" dirty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382C151C-A7F1-C09D-3531-C4103ABAE5E4}"/>
              </a:ext>
            </a:extLst>
          </p:cNvPr>
          <p:cNvSpPr txBox="1">
            <a:spLocks/>
          </p:cNvSpPr>
          <p:nvPr/>
        </p:nvSpPr>
        <p:spPr>
          <a:xfrm>
            <a:off x="1873452" y="5262682"/>
            <a:ext cx="8745780" cy="717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400" b="1" dirty="0"/>
              <a:t>Integração das macrofunções e seus reflexos no Controle Externo</a:t>
            </a:r>
            <a:endParaRPr lang="en-US" sz="2400" b="1" dirty="0"/>
          </a:p>
        </p:txBody>
      </p:sp>
      <p:sp>
        <p:nvSpPr>
          <p:cNvPr id="8" name="Seta para a Esquerda e para a Direita 7">
            <a:extLst>
              <a:ext uri="{FF2B5EF4-FFF2-40B4-BE49-F238E27FC236}">
                <a16:creationId xmlns:a16="http://schemas.microsoft.com/office/drawing/2014/main" id="{E29CB2B6-41B5-B5FE-B3B2-041E514EF9BF}"/>
              </a:ext>
            </a:extLst>
          </p:cNvPr>
          <p:cNvSpPr/>
          <p:nvPr/>
        </p:nvSpPr>
        <p:spPr>
          <a:xfrm>
            <a:off x="3770142" y="4769736"/>
            <a:ext cx="520504" cy="267286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Seta para a Esquerda e para a Direita 8">
            <a:extLst>
              <a:ext uri="{FF2B5EF4-FFF2-40B4-BE49-F238E27FC236}">
                <a16:creationId xmlns:a16="http://schemas.microsoft.com/office/drawing/2014/main" id="{F79ECA6F-5011-76BE-170C-D3AA6D863035}"/>
              </a:ext>
            </a:extLst>
          </p:cNvPr>
          <p:cNvSpPr/>
          <p:nvPr/>
        </p:nvSpPr>
        <p:spPr>
          <a:xfrm>
            <a:off x="6149951" y="4784066"/>
            <a:ext cx="520504" cy="267286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37460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-1" y="0"/>
            <a:ext cx="12192000" cy="6850406"/>
          </a:xfrm>
          <a:prstGeom prst="rect">
            <a:avLst/>
          </a:prstGeom>
          <a:solidFill>
            <a:srgbClr val="C6ABDB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6C38D7A9-9299-4108-BB08-026F4B9CAE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0680" y="4450615"/>
            <a:ext cx="3733800" cy="1013215"/>
          </a:xfrm>
          <a:solidFill>
            <a:schemeClr val="bg1">
              <a:alpha val="0"/>
            </a:schemeClr>
          </a:solidFill>
        </p:spPr>
        <p:txBody>
          <a:bodyPr rtlCol="0"/>
          <a:lstStyle/>
          <a:p>
            <a:pPr algn="ctr" rtl="0"/>
            <a:r>
              <a:rPr lang="pt-BR" sz="3600" b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Obrigada!</a:t>
            </a:r>
            <a:endParaRPr lang="pt-BR" sz="3600" b="0" noProof="1">
              <a:solidFill>
                <a:schemeClr val="tx1">
                  <a:lumMod val="75000"/>
                  <a:lumOff val="25000"/>
                </a:schemeClr>
              </a:solidFill>
              <a:cs typeface="Calibri Light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0828E04-9C2A-4859-8050-C2DF67A249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6001" y="4506850"/>
            <a:ext cx="3578160" cy="316653"/>
          </a:xfrm>
          <a:noFill/>
        </p:spPr>
        <p:txBody>
          <a:bodyPr rtlCol="0">
            <a:noAutofit/>
          </a:bodyPr>
          <a:lstStyle/>
          <a:p>
            <a:r>
              <a:rPr lang="pt-BR" noProof="1">
                <a:solidFill>
                  <a:schemeClr val="tx1"/>
                </a:solidFill>
              </a:rPr>
              <a:t>Walkiria Machado Rodrigues Maciel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8" name="Elemento gráfico 7" descr="Usuário" title="Ícone – Nome do Apresentador">
            <a:extLst>
              <a:ext uri="{FF2B5EF4-FFF2-40B4-BE49-F238E27FC236}">
                <a16:creationId xmlns:a16="http://schemas.microsoft.com/office/drawing/2014/main" id="{111541C4-DB03-4E53-994D-499C7D73C4D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75682" y="4543650"/>
            <a:ext cx="218799" cy="218799"/>
          </a:xfrm>
          <a:prstGeom prst="rect">
            <a:avLst/>
          </a:prstGeom>
        </p:spPr>
      </p:pic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1265965-2271-4C1C-BD0A-6F85F80FF9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63819" y="4839605"/>
            <a:ext cx="2910342" cy="316653"/>
          </a:xfrm>
          <a:noFill/>
        </p:spPr>
        <p:txBody>
          <a:bodyPr rtlCol="0">
            <a:normAutofit lnSpcReduction="10000"/>
          </a:bodyPr>
          <a:lstStyle/>
          <a:p>
            <a:r>
              <a:rPr lang="pt-BR" noProof="1">
                <a:solidFill>
                  <a:schemeClr val="tx1"/>
                </a:solidFill>
              </a:rPr>
              <a:t>+55 48 321-3610</a:t>
            </a:r>
          </a:p>
        </p:txBody>
      </p:sp>
      <p:pic>
        <p:nvPicPr>
          <p:cNvPr id="10" name="Elemento gráfico 9" descr="Smartphone" title="Ícone – Número de Telefone do Apresentador">
            <a:extLst>
              <a:ext uri="{FF2B5EF4-FFF2-40B4-BE49-F238E27FC236}">
                <a16:creationId xmlns:a16="http://schemas.microsoft.com/office/drawing/2014/main" id="{A29DE31C-E099-4579-BB03-675E0A40C5F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75682" y="4893522"/>
            <a:ext cx="218799" cy="218799"/>
          </a:xfrm>
          <a:prstGeom prst="rect">
            <a:avLst/>
          </a:prstGeom>
        </p:spPr>
      </p:pic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50A3BCC3-A277-4C0B-9EBA-EB53990D8EB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63819" y="5188461"/>
            <a:ext cx="2910342" cy="316653"/>
          </a:xfrm>
          <a:noFill/>
        </p:spPr>
        <p:txBody>
          <a:bodyPr rtlCol="0">
            <a:noAutofit/>
          </a:bodyPr>
          <a:lstStyle/>
          <a:p>
            <a:r>
              <a:rPr lang="pt-BR" noProof="1">
                <a:solidFill>
                  <a:schemeClr val="tx1"/>
                </a:solidFill>
              </a:rPr>
              <a:t>ouvidoria@tcesc.tc.br</a:t>
            </a:r>
          </a:p>
        </p:txBody>
      </p:sp>
      <p:pic>
        <p:nvPicPr>
          <p:cNvPr id="9" name="Elemento gráfico 8" descr="Envelope" title="Ícone – Email do Apresentador">
            <a:extLst>
              <a:ext uri="{FF2B5EF4-FFF2-40B4-BE49-F238E27FC236}">
                <a16:creationId xmlns:a16="http://schemas.microsoft.com/office/drawing/2014/main" id="{773C1382-ACE1-460F-A1B6-AB761A7D2E6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75682" y="5240224"/>
            <a:ext cx="218799" cy="218799"/>
          </a:xfrm>
          <a:prstGeom prst="rect">
            <a:avLst/>
          </a:prstGeom>
        </p:spPr>
      </p:pic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FD8A1232-50A8-4535-AAF9-7F4180EAA0D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63819" y="5537316"/>
            <a:ext cx="2910342" cy="316653"/>
          </a:xfrm>
          <a:noFill/>
        </p:spPr>
        <p:txBody>
          <a:bodyPr rtlCol="0">
            <a:noAutofit/>
          </a:bodyPr>
          <a:lstStyle/>
          <a:p>
            <a:pPr rtl="0"/>
            <a:r>
              <a:rPr lang="pt-BR" sz="1800" noProof="1">
                <a:solidFill>
                  <a:schemeClr val="tx1"/>
                </a:solidFill>
              </a:rPr>
              <a:t>www.tcesc.tc.br</a:t>
            </a:r>
          </a:p>
        </p:txBody>
      </p:sp>
      <p:pic>
        <p:nvPicPr>
          <p:cNvPr id="11" name="Elemento gráfico 10" descr="Link">
            <a:extLst>
              <a:ext uri="{FF2B5EF4-FFF2-40B4-BE49-F238E27FC236}">
                <a16:creationId xmlns:a16="http://schemas.microsoft.com/office/drawing/2014/main" id="{0718E6E0-05A2-479C-AEA8-1A385EB7347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5682" y="5565848"/>
            <a:ext cx="244673" cy="244673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1" r="6731"/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070" y="1095982"/>
            <a:ext cx="5839857" cy="225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399566"/>
      </p:ext>
    </p:extLst>
  </p:cSld>
  <p:clrMapOvr>
    <a:masterClrMapping/>
  </p:clrMapOvr>
</p:sld>
</file>

<file path=ppt/theme/theme1.xml><?xml version="1.0" encoding="utf-8"?>
<a:theme xmlns:a="http://schemas.openxmlformats.org/drawingml/2006/main" name="22º Ciclo_PPT_template_Joseane Aparecida Corrêa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2º Ciclo_PPT_template_geral_01" id="{1DD2E016-6028-4125-9BD4-6BED2F35FC48}" vid="{DCC178CB-033D-43A1-A2CF-DB021AF8C02E}"/>
    </a:ext>
  </a:extLst>
</a:theme>
</file>

<file path=ppt/theme/theme2.xml><?xml version="1.0" encoding="utf-8"?>
<a:theme xmlns:a="http://schemas.openxmlformats.org/drawingml/2006/main" name="Tema do Offic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C1D5E6508FB2A4C828CAAD8E19836BE" ma:contentTypeVersion="16" ma:contentTypeDescription="Crie um novo documento." ma:contentTypeScope="" ma:versionID="893b72e89fc80d74275d505197a54d2f">
  <xsd:schema xmlns:xsd="http://www.w3.org/2001/XMLSchema" xmlns:xs="http://www.w3.org/2001/XMLSchema" xmlns:p="http://schemas.microsoft.com/office/2006/metadata/properties" xmlns:ns2="e4077838-ffc9-4e55-8582-887b9c80ee80" xmlns:ns3="f43dbbe6-ab21-462b-9918-ef0a31d733dc" targetNamespace="http://schemas.microsoft.com/office/2006/metadata/properties" ma:root="true" ma:fieldsID="21eccda6ee6472822778cfee83ea1879" ns2:_="" ns3:_="">
    <xsd:import namespace="e4077838-ffc9-4e55-8582-887b9c80ee80"/>
    <xsd:import namespace="f43dbbe6-ab21-462b-9918-ef0a31d733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077838-ffc9-4e55-8582-887b9c80ee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4ec4d449-cc40-4ed3-840b-478290d670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3dbbe6-ab21-462b-9918-ef0a31d733d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ba609a7-3a86-4bb1-85bf-aca40552cd36}" ma:internalName="TaxCatchAll" ma:showField="CatchAllData" ma:web="f43dbbe6-ab21-462b-9918-ef0a31d733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4077838-ffc9-4e55-8582-887b9c80ee80">
      <Terms xmlns="http://schemas.microsoft.com/office/infopath/2007/PartnerControls"/>
    </lcf76f155ced4ddcb4097134ff3c332f>
    <TaxCatchAll xmlns="f43dbbe6-ab21-462b-9918-ef0a31d733dc" xsi:nil="true"/>
  </documentManagement>
</p:properties>
</file>

<file path=customXml/itemProps1.xml><?xml version="1.0" encoding="utf-8"?>
<ds:datastoreItem xmlns:ds="http://schemas.openxmlformats.org/officeDocument/2006/customXml" ds:itemID="{6077856E-28BC-45CF-933D-1B320C99A76D}"/>
</file>

<file path=customXml/itemProps2.xml><?xml version="1.0" encoding="utf-8"?>
<ds:datastoreItem xmlns:ds="http://schemas.openxmlformats.org/officeDocument/2006/customXml" ds:itemID="{7F9D7CDE-862A-44A2-AA9A-A08FF02A601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33BA91D-CC03-4A80-8B25-E3FE65191154}">
  <ds:schemaRefs>
    <ds:schemaRef ds:uri="1ae3ea05-53a8-4f32-b802-dfbe623c3b8a"/>
    <ds:schemaRef ds:uri="b22e846b-2e75-4a71-8f67-cc4f94cb4e52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1042</TotalTime>
  <Words>789</Words>
  <Application>Microsoft Macintosh PowerPoint</Application>
  <PresentationFormat>Personalizar</PresentationFormat>
  <Paragraphs>91</Paragraphs>
  <Slides>14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22º Ciclo_PPT_template_Joseane Aparecida Corrêa</vt:lpstr>
      <vt:lpstr>Tratamento de denúncia/representação e manifestações de Ouvidoria no âmbito dos Tribunais de Contas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Obrigada!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WALKIRIA MACHADO RODRIGUES MACIEL</cp:lastModifiedBy>
  <cp:revision>307</cp:revision>
  <dcterms:created xsi:type="dcterms:W3CDTF">2022-06-01T22:49:47Z</dcterms:created>
  <dcterms:modified xsi:type="dcterms:W3CDTF">2026-09-22T14:01:35Z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0x0101000C1D5E6508FB2A4C828CAAD8E19836BE</vt:lpwstr>
  </property>
  <property fmtid="{D5CDD505-2E9C-101B-9397-08002B2CF9AE}" pid="3" name="MediaServiceImageTags">
    <vt:lpwstr/>
  </property>
</Properties>
</file>