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3"/>
  </p:notesMasterIdLst>
  <p:sldIdLst>
    <p:sldId id="592" r:id="rId5"/>
    <p:sldId id="598" r:id="rId6"/>
    <p:sldId id="516" r:id="rId7"/>
    <p:sldId id="599" r:id="rId8"/>
    <p:sldId id="604" r:id="rId9"/>
    <p:sldId id="603" r:id="rId10"/>
    <p:sldId id="600" r:id="rId11"/>
    <p:sldId id="601" r:id="rId12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6ABDB"/>
    <a:srgbClr val="9AABBF"/>
    <a:srgbClr val="000000"/>
    <a:srgbClr val="E3E9F7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152" autoAdjust="0"/>
    <p:restoredTop sz="94694"/>
  </p:normalViewPr>
  <p:slideViewPr>
    <p:cSldViewPr snapToGrid="0">
      <p:cViewPr varScale="1">
        <p:scale>
          <a:sx n="109" d="100"/>
          <a:sy n="109" d="100"/>
        </p:scale>
        <p:origin x="-384" y="-90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3020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pPr rtl="0"/>
              <a:t>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259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=""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=""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=""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1802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=""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286" y="4863272"/>
            <a:ext cx="9354206" cy="292125"/>
          </a:xfrm>
        </p:spPr>
        <p:txBody>
          <a:bodyPr>
            <a:no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latin typeface="+mj-lt"/>
              </a:rPr>
              <a:t>Boas Práticas dos Tribunais de Contas do Brasil e dos Organismos de Controle Externo da Argentina.</a:t>
            </a:r>
            <a:endParaRPr lang="pt-BR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809897" y="4259656"/>
            <a:ext cx="10546080" cy="618803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</a:rPr>
              <a:t>Transparência, Controle Social e Participação Cidadã</a:t>
            </a:r>
            <a:endParaRPr lang="pt-BR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62445" y="4014652"/>
            <a:ext cx="4223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C000"/>
                </a:solidFill>
              </a:rPr>
              <a:t>EBOOK INSTITUCIONAL - 2026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6608" y="338993"/>
            <a:ext cx="10515600" cy="839514"/>
          </a:xfrm>
        </p:spPr>
        <p:txBody>
          <a:bodyPr>
            <a:normAutofit/>
          </a:bodyPr>
          <a:lstStyle/>
          <a:p>
            <a:r>
              <a:rPr lang="pt-BR" sz="3600" b="1" dirty="0" smtClean="0"/>
              <a:t>COOPERAÇÃO INTERNACIONAL</a:t>
            </a:r>
            <a:endParaRPr lang="pt-BR" sz="35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0082" y="1217586"/>
            <a:ext cx="10515600" cy="4127057"/>
          </a:xfrm>
        </p:spPr>
        <p:txBody>
          <a:bodyPr/>
          <a:lstStyle/>
          <a:p>
            <a:r>
              <a:rPr lang="pt-BR" b="1" dirty="0" smtClean="0">
                <a:latin typeface="+mj-lt"/>
              </a:rPr>
              <a:t>Convênio Institucional IRB, IETEI e ASUR</a:t>
            </a:r>
            <a:endParaRPr lang="pt-BR" dirty="0">
              <a:latin typeface="+mj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8434" name="AutoShape 2" descr="image.pn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6" name="AutoShape 4" descr="image.pn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8" name="AutoShape 6" descr="image.png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6011" y="1795445"/>
            <a:ext cx="5319395" cy="465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3898" y="3028360"/>
            <a:ext cx="62309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8787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2800" y="1382713"/>
            <a:ext cx="10564813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325" y="1020763"/>
            <a:ext cx="10545763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b="66426"/>
          <a:stretch>
            <a:fillRect/>
          </a:stretch>
        </p:blipFill>
        <p:spPr bwMode="auto">
          <a:xfrm>
            <a:off x="717961" y="1449541"/>
            <a:ext cx="6484027" cy="105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ixaDeTexto 7"/>
          <p:cNvSpPr txBox="1"/>
          <p:nvPr/>
        </p:nvSpPr>
        <p:spPr>
          <a:xfrm>
            <a:off x="3570514" y="609599"/>
            <a:ext cx="4946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Pesquisa de Boas Práticas - 2026</a:t>
            </a:r>
            <a:endParaRPr lang="pt-B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 t="48534"/>
          <a:stretch>
            <a:fillRect/>
          </a:stretch>
        </p:blipFill>
        <p:spPr bwMode="auto">
          <a:xfrm>
            <a:off x="4694783" y="4798424"/>
            <a:ext cx="6965995" cy="82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Conector em curva 10"/>
          <p:cNvCxnSpPr/>
          <p:nvPr/>
        </p:nvCxnSpPr>
        <p:spPr>
          <a:xfrm>
            <a:off x="3413760" y="3675017"/>
            <a:ext cx="1611086" cy="10972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 l="-1268" t="74178"/>
          <a:stretch>
            <a:fillRect/>
          </a:stretch>
        </p:blipFill>
        <p:spPr bwMode="auto">
          <a:xfrm>
            <a:off x="775063" y="2699657"/>
            <a:ext cx="6566262" cy="81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3145" y="574764"/>
            <a:ext cx="564315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/>
              <a:t>	</a:t>
            </a:r>
            <a:r>
              <a:rPr lang="pt-BR" sz="1600" dirty="0" smtClean="0"/>
              <a:t> O e-book </a:t>
            </a:r>
            <a:r>
              <a:rPr lang="pt-BR" sz="1600" b="1" dirty="0" smtClean="0"/>
              <a:t>“Transparência, Controle Social e Participação Cidadã”</a:t>
            </a:r>
            <a:r>
              <a:rPr lang="pt-BR" sz="1600" dirty="0" smtClean="0"/>
              <a:t> apresenta boas práticas desenvolvidas pelos Tribunais de Contas do Brasil e organismos de controle externo da Argentina, destacando a cooperação entre as instituições e a importância da participação da sociedade na fiscalização da gestão pública</a:t>
            </a:r>
            <a:r>
              <a:rPr lang="pt-BR" sz="1600" dirty="0" smtClean="0"/>
              <a:t>.</a:t>
            </a:r>
            <a:endParaRPr lang="pt-BR" sz="1600" dirty="0" smtClean="0"/>
          </a:p>
          <a:p>
            <a:pPr algn="just">
              <a:lnSpc>
                <a:spcPct val="150000"/>
              </a:lnSpc>
            </a:pPr>
            <a:r>
              <a:rPr lang="pt-BR" sz="1600" dirty="0" smtClean="0"/>
              <a:t>	Entre </a:t>
            </a:r>
            <a:r>
              <a:rPr lang="pt-BR" sz="1600" dirty="0" smtClean="0"/>
              <a:t>as iniciativas apresentadas estão o fortalecimento das Ouvidorias, o Dia da Ouvidoria, painéis de transparência e alertas digitais, planejamento participativo, além de ações de capacitação de conselheiros municipais, parcerias com universidades e atividades itinerantes, dentre muitas outras boas práticas</a:t>
            </a:r>
            <a:r>
              <a:rPr lang="pt-BR" sz="1600" dirty="0" smtClean="0"/>
              <a:t>.</a:t>
            </a:r>
            <a:endParaRPr lang="pt-BR" sz="1600" dirty="0" smtClean="0"/>
          </a:p>
          <a:p>
            <a:pPr algn="just">
              <a:lnSpc>
                <a:spcPct val="150000"/>
              </a:lnSpc>
            </a:pPr>
            <a:r>
              <a:rPr lang="pt-BR" sz="1600" dirty="0" smtClean="0"/>
              <a:t>	Na </a:t>
            </a:r>
            <a:r>
              <a:rPr lang="pt-BR" sz="1600" dirty="0" smtClean="0"/>
              <a:t>comparação entre Brasil e Argentina, são apontados avanços como linguagem clara, Ouvidorias e alinhamento às diretrizes internacionais, além de desafios relacionados à comunicação dos resultados, à medição do impacto das ações e à inclusão digital.</a:t>
            </a:r>
            <a:endParaRPr lang="pt-BR" sz="1600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5" cstate="print"/>
          <a:srcRect l="9486" t="614" r="6950"/>
          <a:stretch>
            <a:fillRect/>
          </a:stretch>
        </p:blipFill>
        <p:spPr bwMode="auto">
          <a:xfrm>
            <a:off x="6871065" y="1872343"/>
            <a:ext cx="4833257" cy="422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613" y="1063625"/>
            <a:ext cx="1051718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9475" y="1068388"/>
            <a:ext cx="1043146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27745964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EFD384E9-FFC1-46FE-8B3B-939ED0588512}"/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BA91D-CC03-4A80-8B25-E3FE65191154}">
  <ds:schemaRefs>
    <ds:schemaRef ds:uri="http://schemas.microsoft.com/office/2006/metadata/properties"/>
    <ds:schemaRef ds:uri="http://www.w3.org/2000/xmlns/"/>
    <ds:schemaRef ds:uri="1ae3ea05-53a8-4f32-b802-dfbe623c3b8a"/>
    <ds:schemaRef ds:uri="http://schemas.microsoft.com/office/infopath/2007/PartnerControls"/>
    <ds:schemaRef ds:uri="b22e846b-2e75-4a71-8f67-cc4f94cb4e52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876</TotalTime>
  <Words>50</Words>
  <Application>Microsoft Office PowerPoint</Application>
  <PresentationFormat>Personalizar</PresentationFormat>
  <Paragraphs>16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22º Ciclo_PPT_template_Joseane Aparecida Corrêa</vt:lpstr>
      <vt:lpstr>Transparência, Controle Social e Participação Cidadã</vt:lpstr>
      <vt:lpstr>COOPERAÇÃO INTERNACIONAL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70532764498</cp:lastModifiedBy>
  <cp:revision>34</cp:revision>
  <dcterms:created xsi:type="dcterms:W3CDTF">2022-06-01T22:49:47Z</dcterms:created>
  <dcterms:modified xsi:type="dcterms:W3CDTF">2026-09-21T21:35:16Z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