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8"/>
  </p:notesMasterIdLst>
  <p:sldIdLst>
    <p:sldId id="592" r:id="rId5"/>
    <p:sldId id="593" r:id="rId6"/>
    <p:sldId id="515" r:id="rId7"/>
  </p:sldIdLst>
  <p:sldSz cx="12192000" cy="68548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DDFE81-D85E-DA9A-4118-31034CB9D065}" name="ANA BEATRIZ OLIVEIRA RIBEIRO" initials="AR" userId="S::9715@tcesc.tc.br::82b2d8ea-f63b-426b-ad2a-4a97c5e86423" providerId="AD"/>
  <p188:author id="{6C16E1BD-3F23-1642-4ECD-53062B52FCB8}" name="JOSEANE APARECIDA CORREA" initials="JAC" userId="S::4507827@tcesc.tc.br::e0ab9136-e8d4-47f1-84df-425b4e3400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ABDB"/>
    <a:srgbClr val="9AABBF"/>
    <a:srgbClr val="000000"/>
    <a:srgbClr val="E3E9F7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23"/>
    <p:restoredTop sz="94694"/>
  </p:normalViewPr>
  <p:slideViewPr>
    <p:cSldViewPr snapToGrid="0">
      <p:cViewPr varScale="1">
        <p:scale>
          <a:sx n="104" d="100"/>
          <a:sy n="104" d="100"/>
        </p:scale>
        <p:origin x="912" y="102"/>
      </p:cViewPr>
      <p:guideLst>
        <p:guide orient="horz" pos="2158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B7FE7-E905-4154-B9D1-CF0D2B83D50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30C6B-4E59-412C-925B-66FD3E505B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771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919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1843"/>
            <a:ext cx="9144000" cy="2386495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0371"/>
            <a:ext cx="9144000" cy="16549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296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929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8947"/>
            <a:ext cx="10515600" cy="28514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7339"/>
            <a:ext cx="10515600" cy="14994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039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8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4957"/>
            <a:ext cx="10515600" cy="13249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0384"/>
            <a:ext cx="5157787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3915"/>
            <a:ext cx="5157787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384"/>
            <a:ext cx="5183188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3915"/>
            <a:ext cx="5183188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96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70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493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6968"/>
            <a:ext cx="6172200" cy="4871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868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6968"/>
            <a:ext cx="6172200" cy="487136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62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477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4956"/>
            <a:ext cx="2628900" cy="58091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4956"/>
            <a:ext cx="7734300" cy="58091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11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título da página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2277" y="1564722"/>
            <a:ext cx="11339513" cy="359833"/>
          </a:xfrm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0"/>
              <a:t>Subtítulo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fld id="{19B51A1E-902D-48AF-9020-955120F399B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0D32884E-EBB5-47FA-9B0A-E32B264BC5A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513654" y="2121908"/>
            <a:ext cx="11248136" cy="412203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354560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F0F9B-AB13-29C0-37F7-0A80D845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780C7AD-6E14-D547-8954-DFAB53A1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430C39D-3EA5-31EC-A5CA-1A2713631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F546A36-6162-BB22-E1EF-6ADEA185D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020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riga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ço Reservado para Imagem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780102" cy="680087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199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noProof="1"/>
              <a:t>Insira ou Arraste e Solte sua Foto Aqui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0925" y="4148553"/>
            <a:ext cx="3733800" cy="101321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800" b="1" spc="-300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algn="r" rtl="0"/>
            <a:r>
              <a:rPr lang="pt-BR" noProof="1"/>
              <a:t>Obrigado (a)!</a:t>
            </a:r>
          </a:p>
        </p:txBody>
      </p:sp>
      <p:sp>
        <p:nvSpPr>
          <p:cNvPr id="9" name="Espaço Reservado para Texto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5873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Nome completo</a:t>
            </a:r>
          </a:p>
        </p:txBody>
      </p:sp>
      <p:sp>
        <p:nvSpPr>
          <p:cNvPr id="10" name="Espaço Reservado para Texto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4728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Número do telefone</a:t>
            </a:r>
          </a:p>
        </p:txBody>
      </p:sp>
      <p:sp>
        <p:nvSpPr>
          <p:cNvPr id="11" name="Espaço Reservado para Texto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3584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Contato por Email ou Mídia Social</a:t>
            </a:r>
          </a:p>
        </p:txBody>
      </p:sp>
      <p:sp>
        <p:nvSpPr>
          <p:cNvPr id="12" name="Espaço Reservado para Texto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2439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Site da empresa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0201"/>
            <a:ext cx="432000" cy="54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0201"/>
            <a:ext cx="9780104" cy="54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4" y="6800201"/>
            <a:ext cx="1979897" cy="546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4668"/>
            <a:ext cx="3733800" cy="114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noProof="1"/>
          </a:p>
        </p:txBody>
      </p:sp>
    </p:spTree>
    <p:extLst>
      <p:ext uri="{BB962C8B-B14F-4D97-AF65-F5344CB8AC3E}">
        <p14:creationId xmlns:p14="http://schemas.microsoft.com/office/powerpoint/2010/main" val="397583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780"/>
            <a:ext cx="10515600" cy="434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0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6" r:id="rId12"/>
    <p:sldLayoutId id="2147483693" r:id="rId13"/>
    <p:sldLayoutId id="214748369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svg"/><Relationship Id="rId11" Type="http://schemas.openxmlformats.org/officeDocument/2006/relationships/image" Target="../media/image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" y="-1"/>
            <a:ext cx="12186356" cy="6854825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5B52503F-C95D-A8E7-AC16-688B0FA88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8897" y="4799100"/>
            <a:ext cx="9354206" cy="618803"/>
          </a:xfrm>
        </p:spPr>
        <p:txBody>
          <a:bodyPr>
            <a:no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Grupo de Trabalho “Tratamento das Demandas de Assédio e Discriminação no Âmbito dos Tribunais de Contas”</a:t>
            </a:r>
          </a:p>
        </p:txBody>
      </p:sp>
      <p:sp>
        <p:nvSpPr>
          <p:cNvPr id="11" name="Título 10"/>
          <p:cNvSpPr>
            <a:spLocks noGrp="1"/>
          </p:cNvSpPr>
          <p:nvPr>
            <p:ph type="ctrTitle"/>
          </p:nvPr>
        </p:nvSpPr>
        <p:spPr>
          <a:xfrm>
            <a:off x="1387366" y="3980982"/>
            <a:ext cx="9354206" cy="618803"/>
          </a:xfrm>
        </p:spPr>
        <p:txBody>
          <a:bodyPr>
            <a:normAutofit fontScale="90000"/>
          </a:bodyPr>
          <a:lstStyle/>
          <a:p>
            <a:r>
              <a:rPr lang="pt-BR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Boas Práticas de Prevenção e Enfrentamento ao Assédio e à Discriminação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578" y="677603"/>
            <a:ext cx="7672844" cy="289077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39" y="5539792"/>
            <a:ext cx="7669123" cy="94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53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29DFCE-E5A4-72B8-C3E5-C2F99D33C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356" y="910771"/>
            <a:ext cx="9229531" cy="669945"/>
          </a:xfrm>
        </p:spPr>
        <p:txBody>
          <a:bodyPr>
            <a:noAutofit/>
          </a:bodyPr>
          <a:lstStyle/>
          <a:p>
            <a:pPr algn="ctr"/>
            <a:r>
              <a:rPr lang="pt-BR" sz="4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Tribunais de Contas e o fortalecimento dos sistemas de </a:t>
            </a:r>
            <a:r>
              <a:rPr lang="pt-BR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INTEGRIDADE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0BF773-EB2D-ABD9-B58A-8183DEA9023C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47808" y="2869970"/>
            <a:ext cx="10884172" cy="325503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dirty="0">
                <a:solidFill>
                  <a:srgbClr val="7030A0"/>
                </a:solidFill>
                <a:cs typeface="Calibri" panose="020F0502020204030204"/>
              </a:rPr>
              <a:t>Integridade é a coerência entre os valores que a instituição declara e as práticas que efetivamente adota.</a:t>
            </a:r>
          </a:p>
          <a:p>
            <a:pPr marL="0" indent="0"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dirty="0">
              <a:solidFill>
                <a:srgbClr val="7030A0"/>
              </a:solidFill>
              <a:cs typeface="Calibri" panose="020F0502020204030204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sz="3200" b="1" dirty="0">
                <a:solidFill>
                  <a:srgbClr val="7030A0"/>
                </a:solidFill>
                <a:cs typeface="Calibri" panose="020F0502020204030204"/>
              </a:rPr>
              <a:t>Ética • Respeito • Segurança • Inclusão • Acolhimento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dirty="0">
              <a:cs typeface="Calibri" panose="020F0502020204030204"/>
            </a:endParaRPr>
          </a:p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i="1" dirty="0">
                <a:solidFill>
                  <a:srgbClr val="7030A0"/>
                </a:solidFill>
                <a:cs typeface="Calibri" panose="020F0502020204030204"/>
              </a:rPr>
              <a:t>“Prevenir e enfrentar o assédio e a discriminação é fortalecer a cultura de integridade institucional”.</a:t>
            </a:r>
          </a:p>
        </p:txBody>
      </p:sp>
      <p:sp>
        <p:nvSpPr>
          <p:cNvPr id="6" name="Espaço Reservado para Texto 2">
            <a:extLst>
              <a:ext uri="{FF2B5EF4-FFF2-40B4-BE49-F238E27FC236}">
                <a16:creationId xmlns:a16="http://schemas.microsoft.com/office/drawing/2014/main" id="{1BA8BD7E-566C-D894-A9DA-9D24D9868BE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93990" y="2156405"/>
            <a:ext cx="10972592" cy="338818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pt-BR" sz="3200" b="1" dirty="0">
                <a:solidFill>
                  <a:srgbClr val="7030A0"/>
                </a:solidFill>
                <a:cs typeface="Calibri"/>
              </a:rPr>
              <a:t>Integridade para além da conformidade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7E91724-07FA-4FA5-A3D4-3533F2FF1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" y="-1"/>
            <a:ext cx="12179880" cy="685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823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12192000" cy="6850406"/>
          </a:xfrm>
          <a:prstGeom prst="rect">
            <a:avLst/>
          </a:prstGeom>
          <a:solidFill>
            <a:srgbClr val="C6ABDB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1982" y="4339400"/>
            <a:ext cx="3733800" cy="1013215"/>
          </a:xfrm>
          <a:solidFill>
            <a:schemeClr val="bg1">
              <a:alpha val="0"/>
            </a:schemeClr>
          </a:solidFill>
        </p:spPr>
        <p:txBody>
          <a:bodyPr rtlCol="0"/>
          <a:lstStyle/>
          <a:p>
            <a:pPr algn="ctr" rtl="0"/>
            <a:r>
              <a:rPr lang="pt-BR" sz="6000" b="0" noProof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Obrigada!</a:t>
            </a:r>
            <a:endParaRPr lang="pt-BR" sz="6000" b="0" noProof="1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 Light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828E04-9C2A-4859-8050-C2DF67A24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63819" y="4490750"/>
            <a:ext cx="2910342" cy="316653"/>
          </a:xfrm>
          <a:noFill/>
        </p:spPr>
        <p:txBody>
          <a:bodyPr rtlCol="0">
            <a:normAutofit lnSpcReduction="10000"/>
          </a:bodyPr>
          <a:lstStyle/>
          <a:p>
            <a:r>
              <a:rPr lang="pt-BR" dirty="0">
                <a:solidFill>
                  <a:srgbClr val="7030A0"/>
                </a:solidFill>
              </a:rPr>
              <a:t>Rafaella Queiroz de Carvalho</a:t>
            </a:r>
          </a:p>
        </p:txBody>
      </p:sp>
      <p:pic>
        <p:nvPicPr>
          <p:cNvPr id="8" name="Elemento gráfico 7" descr="Usuário" title="Ícone – Nome do Apresentador">
            <a:extLst>
              <a:ext uri="{FF2B5EF4-FFF2-40B4-BE49-F238E27FC236}">
                <a16:creationId xmlns:a16="http://schemas.microsoft.com/office/drawing/2014/main" id="{111541C4-DB03-4E53-994D-499C7D73C4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5682" y="4543650"/>
            <a:ext cx="218799" cy="218799"/>
          </a:xfrm>
          <a:prstGeom prst="rect">
            <a:avLst/>
          </a:prstGeo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1265965-2271-4C1C-BD0A-6F85F80FF9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63819" y="4839605"/>
            <a:ext cx="2910342" cy="316653"/>
          </a:xfrm>
          <a:noFill/>
        </p:spPr>
        <p:txBody>
          <a:bodyPr rtlCol="0">
            <a:normAutofit lnSpcReduction="10000"/>
          </a:bodyPr>
          <a:lstStyle/>
          <a:p>
            <a:r>
              <a:rPr lang="pt-BR" noProof="1">
                <a:solidFill>
                  <a:srgbClr val="7030A0"/>
                </a:solidFill>
              </a:rPr>
              <a:t>+55 62 98276.4614</a:t>
            </a:r>
          </a:p>
        </p:txBody>
      </p:sp>
      <p:pic>
        <p:nvPicPr>
          <p:cNvPr id="10" name="Elemento gráfico 9" descr="Smartphone" title="Ícone – Número de Telefone do Apresentador">
            <a:extLst>
              <a:ext uri="{FF2B5EF4-FFF2-40B4-BE49-F238E27FC236}">
                <a16:creationId xmlns:a16="http://schemas.microsoft.com/office/drawing/2014/main" id="{A29DE31C-E099-4579-BB03-675E0A40C5F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75682" y="4893522"/>
            <a:ext cx="218799" cy="218799"/>
          </a:xfrm>
          <a:prstGeom prst="rect">
            <a:avLst/>
          </a:prstGeom>
        </p:spPr>
      </p:pic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50A3BCC3-A277-4C0B-9EBA-EB53990D8E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63819" y="5188461"/>
            <a:ext cx="2910342" cy="316653"/>
          </a:xfrm>
          <a:noFill/>
        </p:spPr>
        <p:txBody>
          <a:bodyPr rtlCol="0">
            <a:normAutofit fontScale="92500" lnSpcReduction="10000"/>
          </a:bodyPr>
          <a:lstStyle/>
          <a:p>
            <a:r>
              <a:rPr lang="pt-BR" noProof="1">
                <a:solidFill>
                  <a:srgbClr val="7030A0"/>
                </a:solidFill>
              </a:rPr>
              <a:t>rqueiroz@tce.go.gov.br</a:t>
            </a:r>
          </a:p>
        </p:txBody>
      </p:sp>
      <p:pic>
        <p:nvPicPr>
          <p:cNvPr id="9" name="Elemento gráfico 8" descr="Envelope" title="Ícone – Email do Apresentador">
            <a:extLst>
              <a:ext uri="{FF2B5EF4-FFF2-40B4-BE49-F238E27FC236}">
                <a16:creationId xmlns:a16="http://schemas.microsoft.com/office/drawing/2014/main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5682" y="5240224"/>
            <a:ext cx="218799" cy="218799"/>
          </a:xfrm>
          <a:prstGeom prst="rect">
            <a:avLst/>
          </a:prstGeom>
        </p:spPr>
      </p:pic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FD8A1232-50A8-4535-AAF9-7F4180EAA0D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63819" y="5537316"/>
            <a:ext cx="2910342" cy="316653"/>
          </a:xfrm>
          <a:noFill/>
        </p:spPr>
        <p:txBody>
          <a:bodyPr rtlCol="0">
            <a:normAutofit fontScale="92500" lnSpcReduction="20000"/>
          </a:bodyPr>
          <a:lstStyle/>
          <a:p>
            <a:pPr rtl="0"/>
            <a:r>
              <a:rPr lang="pt-BR" noProof="1">
                <a:solidFill>
                  <a:srgbClr val="7030A0"/>
                </a:solidFill>
              </a:rPr>
              <a:t>www.tce.go.gov.br</a:t>
            </a:r>
          </a:p>
        </p:txBody>
      </p:sp>
      <p:pic>
        <p:nvPicPr>
          <p:cNvPr id="11" name="Elemento gráfico 10" descr="Link">
            <a:extLst>
              <a:ext uri="{FF2B5EF4-FFF2-40B4-BE49-F238E27FC236}">
                <a16:creationId xmlns:a16="http://schemas.microsoft.com/office/drawing/2014/main" id="{0718E6E0-05A2-479C-AEA8-1A385EB7347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5682" y="5565848"/>
            <a:ext cx="244673" cy="244673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071" y="1235662"/>
            <a:ext cx="5839857" cy="225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99566"/>
      </p:ext>
    </p:extLst>
  </p:cSld>
  <p:clrMapOvr>
    <a:masterClrMapping/>
  </p:clrMapOvr>
</p:sld>
</file>

<file path=ppt/theme/theme1.xml><?xml version="1.0" encoding="utf-8"?>
<a:theme xmlns:a="http://schemas.openxmlformats.org/drawingml/2006/main" name="22º Ciclo_PPT_template_Joseane Aparecida Corrê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º Ciclo_PPT_template_geral_01" id="{1DD2E016-6028-4125-9BD4-6BED2F35FC48}" vid="{DCC178CB-033D-43A1-A2CF-DB021AF8C02E}"/>
    </a:ext>
  </a:extLst>
</a:theme>
</file>

<file path=ppt/theme/theme2.xml><?xml version="1.0" encoding="utf-8"?>
<a:theme xmlns:a="http://schemas.openxmlformats.org/drawingml/2006/main" name="Tema do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3BA91D-CC03-4A80-8B25-E3FE65191154}">
  <ds:schemaRefs>
    <ds:schemaRef ds:uri="1ae3ea05-53a8-4f32-b802-dfbe623c3b8a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22e846b-2e75-4a71-8f67-cc4f94cb4e52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F9D7CDE-862A-44A2-AA9A-A08FF02A60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AC08BC-2001-4AB9-A282-E3B2E3D8E268}"/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1910</TotalTime>
  <Words>116</Words>
  <Application>Microsoft Office PowerPoint</Application>
  <PresentationFormat>Personalizar</PresentationFormat>
  <Paragraphs>15</Paragraphs>
  <Slides>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22º Ciclo_PPT_template_Joseane Aparecida Corrêa</vt:lpstr>
      <vt:lpstr>Boas Práticas de Prevenção e Enfrentamento ao Assédio e à Discriminação</vt:lpstr>
      <vt:lpstr>Tribunais de Contas e o fortalecimento dos sistemas de INTEGRIDADE</vt:lpstr>
      <vt:lpstr>Obrigada!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Rafaella Queiroz de Carvalho</cp:lastModifiedBy>
  <cp:revision>33</cp:revision>
  <dcterms:created xsi:type="dcterms:W3CDTF">2022-06-01T22:49:47Z</dcterms:created>
  <dcterms:modified xsi:type="dcterms:W3CDTF">2026-09-15T15:04:24Z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  <property fmtid="{D5CDD505-2E9C-101B-9397-08002B2CF9AE}" pid="3" name="MediaServiceImageTags">
    <vt:lpwstr/>
  </property>
</Properties>
</file>