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4"/>
  </p:notesMasterIdLst>
  <p:sldIdLst>
    <p:sldId id="592" r:id="rId5"/>
    <p:sldId id="593" r:id="rId6"/>
    <p:sldId id="597" r:id="rId7"/>
    <p:sldId id="613" r:id="rId8"/>
    <p:sldId id="598" r:id="rId9"/>
    <p:sldId id="614" r:id="rId10"/>
    <p:sldId id="600" r:id="rId11"/>
    <p:sldId id="601" r:id="rId12"/>
    <p:sldId id="602" r:id="rId13"/>
    <p:sldId id="603" r:id="rId14"/>
    <p:sldId id="604" r:id="rId15"/>
    <p:sldId id="610" r:id="rId16"/>
    <p:sldId id="605" r:id="rId17"/>
    <p:sldId id="611" r:id="rId18"/>
    <p:sldId id="606" r:id="rId19"/>
    <p:sldId id="607" r:id="rId20"/>
    <p:sldId id="608" r:id="rId21"/>
    <p:sldId id="609" r:id="rId22"/>
    <p:sldId id="515" r:id="rId23"/>
  </p:sldIdLst>
  <p:sldSz cx="12192000" cy="68548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4DDFE81-D85E-DA9A-4118-31034CB9D065}" name="ANA BEATRIZ OLIVEIRA RIBEIRO" initials="AR" userId="S::9715@tcesc.tc.br::82b2d8ea-f63b-426b-ad2a-4a97c5e86423" providerId="AD"/>
  <p188:author id="{6C16E1BD-3F23-1642-4ECD-53062B52FCB8}" name="JOSEANE APARECIDA CORREA" initials="JAC" userId="S::4507827@tcesc.tc.br::e0ab9136-e8d4-47f1-84df-425b4e3400f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9F7"/>
    <a:srgbClr val="C6ABDB"/>
    <a:srgbClr val="9AABBF"/>
    <a:srgbClr val="000000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23"/>
    <p:restoredTop sz="94694"/>
  </p:normalViewPr>
  <p:slideViewPr>
    <p:cSldViewPr snapToGrid="0">
      <p:cViewPr varScale="1">
        <p:scale>
          <a:sx n="105" d="100"/>
          <a:sy n="105" d="100"/>
        </p:scale>
        <p:origin x="954" y="96"/>
      </p:cViewPr>
      <p:guideLst>
        <p:guide orient="horz" pos="2158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0B7FE7-E905-4154-B9D1-CF0D2B83D502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730C6B-4E59-412C-925B-66FD3E505B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2771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50977-C064-F8F0-144C-6231B80C7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5C94AAE-35BD-7E5E-3219-E933DCDC30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7F2C7C8-1F54-FC78-23BC-650E40267B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00B52BA-185E-8B71-E87F-269DC79D01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0C6B-4E59-412C-925B-66FD3E505B3B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1116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0C6B-4E59-412C-925B-66FD3E505B3B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0204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92771-0A85-150F-1A57-D54BDD293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9DDEEA1-AD53-76D4-B6CD-A87AAD01F4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8906EF4-ECD1-DCB5-6D8B-552A5F2064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4B54A13-0F39-77BA-5C5B-BA72DCA301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0C6B-4E59-412C-925B-66FD3E505B3B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2746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F74A8-4A6D-0266-3CB9-C3C7494FB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F6F2ECA-8E8F-9CDB-EA8C-7152CA3559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B9733AF-6104-2EA9-D1AC-CE3B450657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641F0FD-355F-067B-B276-8FB069F55D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0C6B-4E59-412C-925B-66FD3E505B3B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8392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053D5-125D-13AC-CF7B-EE90384D8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828B23D-08DA-B84C-3C34-4ECD68852A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E69C8C7-D76F-C1B2-FA5C-35B6ABF961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882AAE2-9BE7-78E1-0291-984ED66DD5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0C6B-4E59-412C-925B-66FD3E505B3B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52594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A17BB-726D-821E-39E2-684A6AEFF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BC66312-6F80-76E2-5CB4-569B0F31A1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91B34BD-9EA1-8E1D-EB38-EA735549C6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2C4F524-C3FD-0B90-7C71-680A512A24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0C6B-4E59-412C-925B-66FD3E505B3B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0720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17AE3-BEDA-784E-BDCE-F9D872D8B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B2BCF78-B509-DBC3-A84B-63C16D2B05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93F74C0-B391-A258-37C3-1E7991EF1D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A63D041-4BCC-F089-C49E-1408BA834F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0C6B-4E59-412C-925B-66FD3E505B3B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9718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F2998-D515-E014-892E-E2312FE35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86AFA0F-DB26-FE6E-86F0-0861A8E685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864C6C9-3D51-1046-6B31-73707F215F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2362CAA-2205-5DF5-C146-38E1C56F2E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0C6B-4E59-412C-925B-66FD3E505B3B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41048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66EA8-C137-7321-6D95-F455B6FE7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0BA9B18-A918-F3C0-6705-ED2AE02B2E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17BA6E6-D9FE-CA98-FCDF-390AB2E8BA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474DB09-82E0-14AA-A9CD-B8E66F77B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0C6B-4E59-412C-925B-66FD3E505B3B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34123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890D3-0646-88CA-8166-17EB7F02F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F7825F5-AB7E-B895-B7AE-F6AF18DD14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2C6047B-CBA3-39A7-BD1D-684F679D44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CC7F658-A6C3-8497-9ECE-51A1E565F3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0C6B-4E59-412C-925B-66FD3E505B3B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5796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DD5CB-A99B-7011-B7E8-67E50B808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5FCC414-5C57-4A56-1E9B-1207D22EAC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FBE438C-4040-9B53-75B7-DA6DEC6598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BB62810-BB21-7752-B700-48B5952B16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0C6B-4E59-412C-925B-66FD3E505B3B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97943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5981F-79A8-A6DF-57B8-B10A39557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B8DBEB4-131C-8477-1FCC-7838C22B19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B5246DC-1620-86CD-715B-8F42E60A85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0B1A4F2-1A10-8F35-F97E-580A751597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0C6B-4E59-412C-925B-66FD3E505B3B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54761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2681F-520C-C2B7-FB03-117768AE2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D9FCFA4-B6B7-B8F4-0264-EB719BBDBF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D33E1F0-7FA2-DAFE-BB96-AA73B3D0CB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43744FD-60A6-2CD3-CBA7-7685C247BB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0C6B-4E59-412C-925B-66FD3E505B3B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54512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30B16-C878-1977-9D05-AC2884B1D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D8D4D58-9DA0-402D-EBD6-C7475D2BFD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EBC81D4-611B-558C-E771-C3FBA4588D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489950B-DBB7-FE91-3F2E-662164BB07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0C6B-4E59-412C-925B-66FD3E505B3B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79118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3CB95-7563-367A-4026-001B62B3D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977CFCF-17FF-68CB-B45E-AA43BD11A3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7DDDAA4-FC6C-B6DE-9C4D-9DDDC5EADD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6E76B1B-9BE1-F505-668C-613DCE7334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0C6B-4E59-412C-925B-66FD3E505B3B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82938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9193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1843"/>
            <a:ext cx="9144000" cy="2386495"/>
          </a:xfrm>
        </p:spPr>
        <p:txBody>
          <a:bodyPr anchor="b"/>
          <a:lstStyle>
            <a:lvl1pPr algn="ctr">
              <a:defRPr sz="6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0371"/>
            <a:ext cx="9144000" cy="165499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2967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9292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8947"/>
            <a:ext cx="10515600" cy="285141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7339"/>
            <a:ext cx="10515600" cy="149949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0039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4780"/>
            <a:ext cx="5181600" cy="4349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4780"/>
            <a:ext cx="5181600" cy="4349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885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4957"/>
            <a:ext cx="10515600" cy="132494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0384"/>
            <a:ext cx="5157787" cy="8235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3915"/>
            <a:ext cx="5157787" cy="3682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0384"/>
            <a:ext cx="5183188" cy="8235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3915"/>
            <a:ext cx="5183188" cy="3682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4962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1703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4939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6988"/>
            <a:ext cx="3932237" cy="159945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6968"/>
            <a:ext cx="6172200" cy="4871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6448"/>
            <a:ext cx="3932237" cy="38098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8680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6988"/>
            <a:ext cx="3932237" cy="159945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6968"/>
            <a:ext cx="6172200" cy="487136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6448"/>
            <a:ext cx="3932237" cy="38098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7621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0477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4956"/>
            <a:ext cx="2628900" cy="58091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4956"/>
            <a:ext cx="7734300" cy="58091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1110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para editar o título da página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22277" y="1564722"/>
            <a:ext cx="11339513" cy="359833"/>
          </a:xfrm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0"/>
              <a:t>Subtítulo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853CF994-8B2C-443F-B695-7378DD360DA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>
            <a:lvl1pPr>
              <a:defRPr b="1">
                <a:solidFill>
                  <a:srgbClr val="000000"/>
                </a:solidFill>
              </a:defRPr>
            </a:lvl1pPr>
          </a:lstStyle>
          <a:p>
            <a:fld id="{19B51A1E-902D-48AF-9020-955120F399B6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0D32884E-EBB5-47FA-9B0A-E32B264BC5A1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513654" y="2121908"/>
            <a:ext cx="11248136" cy="412203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</p:txBody>
      </p:sp>
    </p:spTree>
    <p:extLst>
      <p:ext uri="{BB962C8B-B14F-4D97-AF65-F5344CB8AC3E}">
        <p14:creationId xmlns:p14="http://schemas.microsoft.com/office/powerpoint/2010/main" val="3545609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7F0F9B-AB13-29C0-37F7-0A80D8459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780C7AD-6E14-D547-8954-DFAB53A1D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430C39D-3EA5-31EC-A5CA-1A2713631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F546A36-6162-BB22-E1EF-6ADEA185D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80205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brigad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Espaço Reservado para Imagem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9780102" cy="6800875"/>
          </a:xfrm>
          <a:solidFill>
            <a:schemeClr val="bg1">
              <a:lumMod val="85000"/>
            </a:schemeClr>
          </a:solidFill>
        </p:spPr>
        <p:txBody>
          <a:bodyPr tIns="0" rtlCol="0" anchor="ctr"/>
          <a:lstStyle>
            <a:lvl1pPr marL="0" indent="0" algn="ctr">
              <a:buNone/>
              <a:defRPr sz="1199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pt-BR" noProof="1"/>
              <a:t>Insira ou Arraste e Solte sua Foto Aqui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0925" y="4148553"/>
            <a:ext cx="3733800" cy="101321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4800" b="1" spc="-300" baseline="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algn="r" rtl="0"/>
            <a:r>
              <a:rPr lang="pt-BR" noProof="1"/>
              <a:t>Obrigado (a)!</a:t>
            </a:r>
          </a:p>
        </p:txBody>
      </p:sp>
      <p:sp>
        <p:nvSpPr>
          <p:cNvPr id="9" name="Espaço Reservado para Texto 5">
            <a:extLst>
              <a:ext uri="{FF2B5EF4-FFF2-40B4-BE49-F238E27FC236}">
                <a16:creationId xmlns:a16="http://schemas.microsoft.com/office/drawing/2014/main" id="{52FA7FC9-E40E-4144-84E4-34E3722E9A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58200" y="3955873"/>
            <a:ext cx="2910342" cy="316653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1"/>
              <a:t>Nome completo</a:t>
            </a:r>
          </a:p>
        </p:txBody>
      </p:sp>
      <p:sp>
        <p:nvSpPr>
          <p:cNvPr id="10" name="Espaço Reservado para Texto 6">
            <a:extLst>
              <a:ext uri="{FF2B5EF4-FFF2-40B4-BE49-F238E27FC236}">
                <a16:creationId xmlns:a16="http://schemas.microsoft.com/office/drawing/2014/main" id="{97289182-4FE6-4A18-9775-4588D5801C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304728"/>
            <a:ext cx="2910342" cy="316653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1"/>
              <a:t>Número do telefone</a:t>
            </a:r>
          </a:p>
        </p:txBody>
      </p:sp>
      <p:sp>
        <p:nvSpPr>
          <p:cNvPr id="11" name="Espaço Reservado para Texto 7">
            <a:extLst>
              <a:ext uri="{FF2B5EF4-FFF2-40B4-BE49-F238E27FC236}">
                <a16:creationId xmlns:a16="http://schemas.microsoft.com/office/drawing/2014/main" id="{BD4E94C7-6CAF-4FEE-9E02-D3D3A2AC5E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58200" y="4653584"/>
            <a:ext cx="2910342" cy="316653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1"/>
              <a:t>Contato por Email ou Mídia Social</a:t>
            </a:r>
          </a:p>
        </p:txBody>
      </p:sp>
      <p:sp>
        <p:nvSpPr>
          <p:cNvPr id="12" name="Espaço Reservado para Texto 8">
            <a:extLst>
              <a:ext uri="{FF2B5EF4-FFF2-40B4-BE49-F238E27FC236}">
                <a16:creationId xmlns:a16="http://schemas.microsoft.com/office/drawing/2014/main" id="{0DE421A3-3C59-48FC-BC3B-007ADFBEB4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58200" y="5002439"/>
            <a:ext cx="2910342" cy="316653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1"/>
              <a:t>Site da empresa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0201"/>
            <a:ext cx="432000" cy="54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799" noProof="1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0201"/>
            <a:ext cx="9780104" cy="54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799" noProof="1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4" y="6800201"/>
            <a:ext cx="1979897" cy="5462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799" noProof="1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8458200" y="2684668"/>
            <a:ext cx="3733800" cy="1147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799" noProof="1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222FB6A7-1E80-487C-93E6-DCAA8751EF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pt-BR" smtClean="0"/>
              <a:pPr rtl="0"/>
              <a:t>‹nº›</a:t>
            </a:fld>
            <a:endParaRPr lang="pt-BR" noProof="1"/>
          </a:p>
        </p:txBody>
      </p:sp>
    </p:spTree>
    <p:extLst>
      <p:ext uri="{BB962C8B-B14F-4D97-AF65-F5344CB8AC3E}">
        <p14:creationId xmlns:p14="http://schemas.microsoft.com/office/powerpoint/2010/main" val="3975831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4957"/>
            <a:ext cx="10515600" cy="13249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4780"/>
            <a:ext cx="10515600" cy="4349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3408"/>
            <a:ext cx="2743200" cy="364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6B566-C0D6-4B3D-93C8-DDC15F0AC65A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3408"/>
            <a:ext cx="4114800" cy="364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3408"/>
            <a:ext cx="2743200" cy="364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4015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6" r:id="rId12"/>
    <p:sldLayoutId id="2147483693" r:id="rId13"/>
    <p:sldLayoutId id="214748369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br/cgu/pt-br/assuntos/auditoria-e-fiscalizacao/modelo-de-capacidade-de-auditoria-intern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sv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709" y="-1"/>
            <a:ext cx="12186356" cy="6854825"/>
          </a:xfrm>
          <a:prstGeom prst="rect">
            <a:avLst/>
          </a:prstGeom>
        </p:spPr>
      </p:pic>
      <p:sp>
        <p:nvSpPr>
          <p:cNvPr id="9" name="Subtítulo 2">
            <a:extLst>
              <a:ext uri="{FF2B5EF4-FFF2-40B4-BE49-F238E27FC236}">
                <a16:creationId xmlns:a16="http://schemas.microsoft.com/office/drawing/2014/main" id="{5B52503F-C95D-A8E7-AC16-688B0FA888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7366" y="4613436"/>
            <a:ext cx="9354206" cy="926356"/>
          </a:xfrm>
        </p:spPr>
        <p:txBody>
          <a:bodyPr>
            <a:normAutofit fontScale="92500" lnSpcReduction="20000"/>
          </a:bodyPr>
          <a:lstStyle/>
          <a:p>
            <a:r>
              <a:rPr lang="pt-B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Paulo José Barbosa</a:t>
            </a:r>
          </a:p>
          <a:p>
            <a:r>
              <a:rPr lang="pt-B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TCE-PR</a:t>
            </a:r>
          </a:p>
          <a:p>
            <a:r>
              <a:rPr lang="pt-B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ENCCO 2026 | TCE-SC | Setembro de 2026</a:t>
            </a:r>
          </a:p>
        </p:txBody>
      </p:sp>
      <p:sp>
        <p:nvSpPr>
          <p:cNvPr id="11" name="Título 10"/>
          <p:cNvSpPr>
            <a:spLocks noGrp="1"/>
          </p:cNvSpPr>
          <p:nvPr>
            <p:ph type="ctrTitle"/>
          </p:nvPr>
        </p:nvSpPr>
        <p:spPr>
          <a:xfrm>
            <a:off x="1387366" y="3687081"/>
            <a:ext cx="9354206" cy="702645"/>
          </a:xfrm>
        </p:spPr>
        <p:txBody>
          <a:bodyPr>
            <a:normAutofit fontScale="90000"/>
          </a:bodyPr>
          <a:lstStyle/>
          <a:p>
            <a:r>
              <a:rPr lang="pt-BR" sz="3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Jornada dos Tribunais de Contas rumo ao Nível 2 do IA-CM</a:t>
            </a:r>
            <a:br>
              <a:rPr lang="pt-BR" sz="3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Auditoria Interna, maturidade institucional e geração de valor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047" y="446184"/>
            <a:ext cx="7672844" cy="272156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439" y="5539792"/>
            <a:ext cx="7669123" cy="94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453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29DFCE-E5A4-72B8-C3E5-C2F99D33C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692687"/>
            <a:ext cx="9448800" cy="1021336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 Light"/>
              </a:rPr>
              <a:t>GRUPO DE TRABALHO </a:t>
            </a:r>
            <a:b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 Light"/>
              </a:rPr>
            </a:b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 Light"/>
              </a:rPr>
              <a:t>GT 04 |Auditoria Interna Modelo IA-CM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60BF773-EB2D-ABD9-B58A-8183DEA9023C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762000" y="1714022"/>
            <a:ext cx="10884172" cy="4610577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pt-BR" b="1" dirty="0">
                <a:cs typeface="Calibri" panose="020F0502020204030204"/>
              </a:rPr>
              <a:t>Portaria nº 25/2026 - IRB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pt-BR" b="1" dirty="0"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pt-BR" b="1" dirty="0">
                <a:cs typeface="Calibri" panose="020F0502020204030204"/>
              </a:rPr>
              <a:t>Coordenação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pt-BR" dirty="0">
                <a:cs typeface="Calibri" panose="020F0502020204030204"/>
              </a:rPr>
              <a:t>Conselheira Marianna  Montebello </a:t>
            </a:r>
            <a:r>
              <a:rPr lang="pt-BR" dirty="0" err="1">
                <a:cs typeface="Calibri" panose="020F0502020204030204"/>
              </a:rPr>
              <a:t>Willeman</a:t>
            </a:r>
            <a:r>
              <a:rPr lang="pt-BR" dirty="0">
                <a:cs typeface="Calibri" panose="020F0502020204030204"/>
              </a:rPr>
              <a:t> – TCE/RJ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pt-BR" dirty="0"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pt-BR" b="1" dirty="0">
                <a:cs typeface="Calibri" panose="020F0502020204030204"/>
              </a:rPr>
              <a:t>Assistentes Técnicos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pt-BR" dirty="0">
                <a:cs typeface="Calibri" panose="020F0502020204030204"/>
              </a:rPr>
              <a:t>Ana Carolina da Rocha – TCE/PR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pt-BR" dirty="0">
                <a:cs typeface="Calibri" panose="020F0502020204030204"/>
              </a:rPr>
              <a:t>Daniel do Nascimento Rodrigues – TCE/RJ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pt-BR" dirty="0">
                <a:cs typeface="Calibri" panose="020F0502020204030204"/>
              </a:rPr>
              <a:t>Paulo José Barbosa – TCE/PR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pt-BR" dirty="0"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pt-BR" b="1" dirty="0">
                <a:cs typeface="Calibri" panose="020F0502020204030204"/>
              </a:rPr>
              <a:t>Contribuição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pt-BR" dirty="0">
                <a:cs typeface="Calibri" panose="020F0502020204030204"/>
              </a:rPr>
              <a:t>Patrícia Fernandes Marques – TCM Rio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pt-BR" dirty="0"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pt-BR" b="1" dirty="0">
                <a:highlight>
                  <a:srgbClr val="E3E9F7"/>
                </a:highlight>
                <a:cs typeface="Calibri" panose="020F0502020204030204"/>
              </a:rPr>
              <a:t>Propósito do GT 04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pt-BR" dirty="0">
                <a:highlight>
                  <a:srgbClr val="E3E9F7"/>
                </a:highlight>
                <a:cs typeface="Calibri" panose="020F0502020204030204"/>
              </a:rPr>
              <a:t>Promover o nivelamento técnico e apoiar os Tribunais de Contas na jornada de maturidade da Auditoria Interna com base no IA-CM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pt-BR" dirty="0">
              <a:cs typeface="Calibri" panose="020F0502020204030204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823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8209" y="1648522"/>
            <a:ext cx="3932237" cy="1599459"/>
          </a:xfrm>
        </p:spPr>
        <p:txBody>
          <a:bodyPr/>
          <a:lstStyle/>
          <a:p>
            <a:r>
              <a:rPr lang="pt-BR" dirty="0"/>
              <a:t>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18457" y="1635547"/>
            <a:ext cx="10863943" cy="4637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Apresentar: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A </a:t>
            </a:r>
            <a:r>
              <a:rPr lang="pt-BR" b="1" dirty="0"/>
              <a:t>evolução da agenda do IA-CM </a:t>
            </a:r>
            <a:r>
              <a:rPr lang="pt-BR" dirty="0"/>
              <a:t>nos Tribunais de Contas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Os desdobramentos da </a:t>
            </a:r>
            <a:r>
              <a:rPr lang="pt-BR" b="1" dirty="0"/>
              <a:t>Carta de Macapá (2025)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A atuação do </a:t>
            </a:r>
            <a:r>
              <a:rPr lang="pt-BR" b="1" dirty="0"/>
              <a:t>GT 04 em 2026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Os principais aprendizados sobre o </a:t>
            </a:r>
            <a:r>
              <a:rPr lang="pt-BR" b="1" dirty="0"/>
              <a:t>Nível 2 </a:t>
            </a:r>
            <a:r>
              <a:rPr lang="pt-BR" dirty="0"/>
              <a:t>do IA-CM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O papel da </a:t>
            </a:r>
            <a:r>
              <a:rPr lang="pt-BR" b="1" dirty="0"/>
              <a:t>autoavaliação</a:t>
            </a:r>
            <a:r>
              <a:rPr lang="pt-BR" dirty="0"/>
              <a:t> na jornada da </a:t>
            </a:r>
            <a:r>
              <a:rPr lang="pt-BR" b="1" dirty="0"/>
              <a:t>maturidade </a:t>
            </a:r>
            <a:r>
              <a:rPr lang="pt-BR" dirty="0"/>
              <a:t>da Auditoria Interna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42186" y="935637"/>
            <a:ext cx="5259900" cy="553529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pt-BR" sz="4600" b="1" dirty="0"/>
              <a:t>Objetivos da Apresentação</a:t>
            </a:r>
          </a:p>
          <a:p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58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85CB4C-3F52-6610-5063-7D7B3A14A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60D8C0-26DF-D471-FB23-1564C322B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732" y="821093"/>
            <a:ext cx="10515601" cy="804008"/>
          </a:xfrm>
        </p:spPr>
        <p:txBody>
          <a:bodyPr>
            <a:normAutofit/>
          </a:bodyPr>
          <a:lstStyle/>
          <a:p>
            <a:r>
              <a:rPr lang="pt-BR" sz="3500" b="1" dirty="0"/>
              <a:t>O que é o IA-CM?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AB01223-F7FA-FCF2-2EB9-BF319AB77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749" y="1696546"/>
            <a:ext cx="10515600" cy="412705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pt-BR" sz="4200" dirty="0"/>
          </a:p>
          <a:p>
            <a:pPr marL="0" indent="0">
              <a:buNone/>
            </a:pPr>
            <a:r>
              <a:rPr lang="pt-BR" sz="9600" dirty="0"/>
              <a:t>O IA-CM é um </a:t>
            </a:r>
            <a:r>
              <a:rPr lang="pt-BR" sz="9600" b="1" dirty="0"/>
              <a:t>Modelo da Capacidade </a:t>
            </a:r>
            <a:r>
              <a:rPr lang="pt-BR" sz="9600" dirty="0"/>
              <a:t>de Auditoria Interna.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9600" dirty="0"/>
              <a:t>Foi desenvolvido em 2009 pelo </a:t>
            </a:r>
            <a:r>
              <a:rPr lang="pt-BR" sz="9600" b="1" dirty="0"/>
              <a:t>Instituto dos Auditores Internos (IIA)</a:t>
            </a:r>
            <a:r>
              <a:rPr lang="pt-BR" sz="9600" dirty="0"/>
              <a:t>, com apoio do </a:t>
            </a:r>
            <a:r>
              <a:rPr lang="pt-BR" sz="9600" b="1" dirty="0"/>
              <a:t>Banco Mundial</a:t>
            </a:r>
            <a:r>
              <a:rPr lang="pt-BR" sz="9600" dirty="0"/>
              <a:t>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9600" dirty="0"/>
              <a:t>É uma </a:t>
            </a:r>
            <a:r>
              <a:rPr lang="pt-BR" sz="9600" b="1" dirty="0"/>
              <a:t>estrutura</a:t>
            </a:r>
            <a:r>
              <a:rPr lang="pt-BR" sz="9600" dirty="0"/>
              <a:t> internacional que </a:t>
            </a:r>
            <a:r>
              <a:rPr lang="pt-BR" sz="9600" b="1" dirty="0"/>
              <a:t>identifica os fundamentos</a:t>
            </a:r>
            <a:r>
              <a:rPr lang="pt-BR" sz="9600" dirty="0"/>
              <a:t> necessários para uma </a:t>
            </a:r>
            <a:r>
              <a:rPr lang="pt-BR" sz="9600" b="1" dirty="0"/>
              <a:t>auditoria interna efetiva</a:t>
            </a:r>
            <a:r>
              <a:rPr lang="pt-BR" sz="9600" dirty="0"/>
              <a:t>, de modo a atender às necessidades da administração da organização e às expectativas profissionais da função.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9600" dirty="0"/>
              <a:t>Organizado em </a:t>
            </a:r>
            <a:r>
              <a:rPr lang="pt-BR" sz="9600" b="1" dirty="0"/>
              <a:t>Níveis</a:t>
            </a:r>
            <a:r>
              <a:rPr lang="pt-BR" sz="9600" dirty="0"/>
              <a:t> e </a:t>
            </a:r>
            <a:r>
              <a:rPr lang="pt-BR" sz="9600" b="1" dirty="0"/>
              <a:t>Elementos fundamentais</a:t>
            </a:r>
            <a:r>
              <a:rPr lang="pt-BR" sz="9600" dirty="0"/>
              <a:t>, desdobrados em 41 processos (</a:t>
            </a:r>
            <a:r>
              <a:rPr lang="pt-BR" sz="9600" dirty="0" err="1"/>
              <a:t>KPAs</a:t>
            </a:r>
            <a:r>
              <a:rPr lang="pt-BR" sz="9600" dirty="0"/>
              <a:t>).</a:t>
            </a:r>
          </a:p>
          <a:p>
            <a:pPr marL="0" indent="0">
              <a:buNone/>
            </a:pPr>
            <a:endParaRPr lang="pt-BR" dirty="0">
              <a:highlight>
                <a:srgbClr val="E3E9F7"/>
              </a:highlight>
            </a:endParaRPr>
          </a:p>
          <a:p>
            <a:pPr marL="0" indent="0">
              <a:buNone/>
            </a:pPr>
            <a:r>
              <a:rPr lang="pt-BR" sz="6400" dirty="0">
                <a:highlight>
                  <a:srgbClr val="E3E9F7"/>
                </a:highlight>
              </a:rPr>
              <a:t> Fonte: (</a:t>
            </a:r>
            <a:r>
              <a:rPr lang="pt-BR" sz="6400" dirty="0">
                <a:hlinkClick r:id="rId3"/>
              </a:rPr>
              <a:t>https://www.gov.br/</a:t>
            </a:r>
            <a:r>
              <a:rPr lang="pt-BR" sz="6400" dirty="0" err="1">
                <a:hlinkClick r:id="rId3"/>
              </a:rPr>
              <a:t>cgu</a:t>
            </a:r>
            <a:r>
              <a:rPr lang="pt-BR" sz="6400" dirty="0">
                <a:hlinkClick r:id="rId3"/>
              </a:rPr>
              <a:t>/</a:t>
            </a:r>
            <a:r>
              <a:rPr lang="pt-BR" sz="6400" dirty="0" err="1">
                <a:hlinkClick r:id="rId3"/>
              </a:rPr>
              <a:t>pt-br</a:t>
            </a:r>
            <a:r>
              <a:rPr lang="pt-BR" sz="6400" dirty="0">
                <a:hlinkClick r:id="rId3"/>
              </a:rPr>
              <a:t>/assuntos/auditoria-e-</a:t>
            </a:r>
            <a:r>
              <a:rPr lang="pt-BR" sz="6400" dirty="0" err="1">
                <a:hlinkClick r:id="rId3"/>
              </a:rPr>
              <a:t>fiscalizacao</a:t>
            </a:r>
            <a:r>
              <a:rPr lang="pt-BR" sz="6400" dirty="0">
                <a:hlinkClick r:id="rId3"/>
              </a:rPr>
              <a:t>/modelo-de-capacidade-de-auditoria-interna</a:t>
            </a:r>
            <a:r>
              <a:rPr lang="pt-BR" sz="6400" dirty="0"/>
              <a:t>)	</a:t>
            </a:r>
            <a:endParaRPr lang="pt-BR" sz="6400" dirty="0">
              <a:highlight>
                <a:srgbClr val="E3E9F7"/>
              </a:highlight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4A18168-5BAC-B12A-C2E1-36FBCBE44FF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7E03AB6-BE47-C157-FD42-2981D7428A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24446131-04D0-B85C-B2AD-7D0F44375D53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529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21CBAB6-CF42-EE78-F93F-95F75C248B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886" y="933062"/>
            <a:ext cx="11342914" cy="539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871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AAD4E2-0EB6-2056-AE82-9EC2674AD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4FAF4A-7D5F-D2CE-E142-9E2D232F6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733" y="1079221"/>
            <a:ext cx="10515600" cy="804008"/>
          </a:xfrm>
        </p:spPr>
        <p:txBody>
          <a:bodyPr>
            <a:normAutofit/>
          </a:bodyPr>
          <a:lstStyle/>
          <a:p>
            <a:r>
              <a:rPr lang="pt-BR" sz="3500" b="1" dirty="0"/>
              <a:t>Por que falar de IA-CM?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310663E-1DE6-AB66-A46E-A1488AEE2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733" y="2053609"/>
            <a:ext cx="10515600" cy="412705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dirty="0"/>
              <a:t>O IA-CM </a:t>
            </a:r>
            <a:r>
              <a:rPr lang="pt-BR" b="1" dirty="0"/>
              <a:t>contribui</a:t>
            </a:r>
            <a:r>
              <a:rPr lang="pt-BR" dirty="0"/>
              <a:t> para que a Auditoria Interna:</a:t>
            </a:r>
          </a:p>
          <a:p>
            <a:r>
              <a:rPr lang="pt-BR" b="1" dirty="0"/>
              <a:t>Avalie</a:t>
            </a:r>
            <a:r>
              <a:rPr lang="pt-BR" dirty="0"/>
              <a:t> seu grau de </a:t>
            </a:r>
            <a:r>
              <a:rPr lang="pt-BR" b="1" dirty="0"/>
              <a:t>maturidade institucional</a:t>
            </a:r>
          </a:p>
          <a:p>
            <a:r>
              <a:rPr lang="pt-BR" dirty="0"/>
              <a:t>Identifique </a:t>
            </a:r>
            <a:r>
              <a:rPr lang="pt-BR" b="1" dirty="0"/>
              <a:t>lacunas</a:t>
            </a:r>
            <a:r>
              <a:rPr lang="pt-BR" dirty="0"/>
              <a:t> e </a:t>
            </a:r>
            <a:r>
              <a:rPr lang="pt-BR" b="1" dirty="0"/>
              <a:t>oportunidades de melhoria</a:t>
            </a:r>
          </a:p>
          <a:p>
            <a:r>
              <a:rPr lang="pt-BR" dirty="0"/>
              <a:t>Fortaleça a </a:t>
            </a:r>
            <a:r>
              <a:rPr lang="pt-BR" b="1" dirty="0"/>
              <a:t>governança</a:t>
            </a:r>
            <a:r>
              <a:rPr lang="pt-BR" dirty="0"/>
              <a:t>, a </a:t>
            </a:r>
            <a:r>
              <a:rPr lang="pt-BR" b="1" dirty="0"/>
              <a:t>gestão de riscos </a:t>
            </a:r>
            <a:r>
              <a:rPr lang="pt-BR" dirty="0"/>
              <a:t>e os </a:t>
            </a:r>
            <a:r>
              <a:rPr lang="pt-BR" b="1" dirty="0"/>
              <a:t>controles internos</a:t>
            </a:r>
          </a:p>
          <a:p>
            <a:r>
              <a:rPr lang="pt-BR" b="1" dirty="0"/>
              <a:t>Estruture</a:t>
            </a:r>
            <a:r>
              <a:rPr lang="pt-BR" dirty="0"/>
              <a:t> uma </a:t>
            </a:r>
            <a:r>
              <a:rPr lang="pt-BR" b="1" dirty="0"/>
              <a:t>trajetória evolutiva</a:t>
            </a:r>
            <a:r>
              <a:rPr lang="pt-BR" dirty="0"/>
              <a:t> de capacidade</a:t>
            </a:r>
          </a:p>
          <a:p>
            <a:r>
              <a:rPr lang="pt-BR" dirty="0"/>
              <a:t>Amplie sua </a:t>
            </a:r>
            <a:r>
              <a:rPr lang="pt-BR" b="1" dirty="0"/>
              <a:t>contribuição</a:t>
            </a:r>
            <a:r>
              <a:rPr lang="pt-BR" dirty="0"/>
              <a:t> para a </a:t>
            </a:r>
            <a:r>
              <a:rPr lang="pt-BR" b="1" dirty="0"/>
              <a:t>geração de valor público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b="1" dirty="0">
                <a:highlight>
                  <a:srgbClr val="E3E9F7"/>
                </a:highlight>
              </a:rPr>
              <a:t>Mensagem-chave</a:t>
            </a:r>
          </a:p>
          <a:p>
            <a:pPr marL="0" indent="0">
              <a:buNone/>
            </a:pPr>
            <a:r>
              <a:rPr lang="pt-BR" dirty="0">
                <a:highlight>
                  <a:srgbClr val="E3E9F7"/>
                </a:highlight>
              </a:rPr>
              <a:t>Maturidade institucional não é um fim. É um processo contínuo de fortalecimento da Auditoria Interna.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3F75BD8-4252-FE74-B8C1-31A6F58924C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9965B6B-40EE-0182-BC47-D81A4B1EAB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CDFC0F01-79B9-ADEE-1A83-919270534855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875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E28707-FF1F-4A69-E115-34C7AC0BD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07BA8F-F409-7A78-A2BE-FC2CA6A94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733" y="1079221"/>
            <a:ext cx="10515600" cy="839514"/>
          </a:xfrm>
        </p:spPr>
        <p:txBody>
          <a:bodyPr>
            <a:normAutofit/>
          </a:bodyPr>
          <a:lstStyle/>
          <a:p>
            <a:r>
              <a:rPr lang="pt-BR" sz="3500" b="1" dirty="0"/>
              <a:t>Carta-Compromisso de Aracaju | 2024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DA86C47-A894-1664-B8CC-CE3B6F74B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733" y="2053609"/>
            <a:ext cx="10515600" cy="41270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Marco inicial da agenda IA-CM nos Tribunais de Contas (ENCCO)</a:t>
            </a:r>
          </a:p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r>
              <a:rPr lang="pt-BR" b="1" dirty="0"/>
              <a:t>Fomentar a adoção</a:t>
            </a:r>
            <a:r>
              <a:rPr lang="pt-BR" dirty="0"/>
              <a:t>, pelas Auditorias Internas, do </a:t>
            </a:r>
            <a:r>
              <a:rPr lang="pt-BR" b="1" dirty="0"/>
              <a:t>modelo IA-CM</a:t>
            </a:r>
            <a:r>
              <a:rPr lang="pt-BR" dirty="0"/>
              <a:t>.</a:t>
            </a:r>
          </a:p>
          <a:p>
            <a:pPr marL="0" indent="0">
              <a:buNone/>
            </a:pPr>
            <a:r>
              <a:rPr lang="pt-BR" dirty="0"/>
              <a:t>Principais efeitos institucionais:</a:t>
            </a:r>
          </a:p>
          <a:p>
            <a:r>
              <a:rPr lang="pt-BR" b="1" dirty="0"/>
              <a:t>Inserção</a:t>
            </a:r>
            <a:r>
              <a:rPr lang="pt-BR" dirty="0"/>
              <a:t> do IA-CM </a:t>
            </a:r>
            <a:r>
              <a:rPr lang="pt-BR" b="1" dirty="0"/>
              <a:t>na agenda </a:t>
            </a:r>
            <a:r>
              <a:rPr lang="pt-BR" dirty="0"/>
              <a:t>dos Tribunais de Contas</a:t>
            </a:r>
          </a:p>
          <a:p>
            <a:r>
              <a:rPr lang="pt-BR" b="1" dirty="0"/>
              <a:t>Sensibilização</a:t>
            </a:r>
            <a:r>
              <a:rPr lang="pt-BR" dirty="0"/>
              <a:t> das Auditorias Internas </a:t>
            </a:r>
            <a:r>
              <a:rPr lang="pt-BR" b="1" dirty="0"/>
              <a:t>para adoção do modelo</a:t>
            </a:r>
          </a:p>
          <a:p>
            <a:r>
              <a:rPr lang="pt-BR" b="1" dirty="0"/>
              <a:t>Início da jornada </a:t>
            </a:r>
            <a:r>
              <a:rPr lang="pt-BR" dirty="0"/>
              <a:t>estruturada de </a:t>
            </a:r>
            <a:r>
              <a:rPr lang="pt-BR" b="1" dirty="0"/>
              <a:t>maturidade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CA788A4-1AD2-E2B0-717B-35195B1E38A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5AF8EA8-D197-496B-0C3D-81C0EB6DFD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CC547CED-A0E0-F5FA-60D8-722C9E02F44C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F5A1BF0-FFA7-51D8-AF7B-1488525574A9}"/>
              </a:ext>
            </a:extLst>
          </p:cNvPr>
          <p:cNvSpPr/>
          <p:nvPr/>
        </p:nvSpPr>
        <p:spPr>
          <a:xfrm>
            <a:off x="789819" y="2738394"/>
            <a:ext cx="1289353" cy="29518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2800" b="1" dirty="0"/>
              <a:t>Item 6</a:t>
            </a:r>
          </a:p>
        </p:txBody>
      </p:sp>
    </p:spTree>
    <p:extLst>
      <p:ext uri="{BB962C8B-B14F-4D97-AF65-F5344CB8AC3E}">
        <p14:creationId xmlns:p14="http://schemas.microsoft.com/office/powerpoint/2010/main" val="3362321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FEBD28-04A7-E50E-C258-9E955DEEA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5207D8-3DA2-4DF3-7C9D-0523CCCB2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533" y="632202"/>
            <a:ext cx="9159724" cy="839514"/>
          </a:xfrm>
        </p:spPr>
        <p:txBody>
          <a:bodyPr>
            <a:normAutofit/>
          </a:bodyPr>
          <a:lstStyle/>
          <a:p>
            <a:r>
              <a:rPr lang="pt-BR" sz="3500" b="1" dirty="0"/>
              <a:t>Carta-Compromisso de Macapá |2025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290928-D4FF-B98C-693B-E3CE60CBA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4" y="1788347"/>
            <a:ext cx="10852089" cy="44342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/>
              <a:t>Evolução da agenda</a:t>
            </a:r>
            <a:r>
              <a:rPr lang="pt-BR" dirty="0"/>
              <a:t>: da </a:t>
            </a:r>
            <a:r>
              <a:rPr lang="pt-BR" b="1" dirty="0"/>
              <a:t>adoção</a:t>
            </a:r>
            <a:r>
              <a:rPr lang="pt-BR" dirty="0"/>
              <a:t> à </a:t>
            </a:r>
            <a:r>
              <a:rPr lang="pt-BR" b="1" dirty="0"/>
              <a:t>avaliação</a:t>
            </a:r>
            <a:r>
              <a:rPr lang="pt-BR" dirty="0"/>
              <a:t> da </a:t>
            </a:r>
            <a:r>
              <a:rPr lang="pt-BR" b="1" dirty="0"/>
              <a:t>maturidade</a:t>
            </a:r>
            <a:r>
              <a:rPr lang="pt-BR" dirty="0"/>
              <a:t> (ENCCO)</a:t>
            </a:r>
          </a:p>
          <a:p>
            <a:pPr marL="0" indent="0">
              <a:buNone/>
            </a:pPr>
            <a:r>
              <a:rPr lang="pt-BR" dirty="0"/>
              <a:t>Item 8: </a:t>
            </a:r>
            <a:r>
              <a:rPr lang="pt-BR" b="1" dirty="0"/>
              <a:t>Avaliar</a:t>
            </a:r>
            <a:r>
              <a:rPr lang="pt-BR" dirty="0"/>
              <a:t> a </a:t>
            </a:r>
            <a:r>
              <a:rPr lang="pt-BR" b="1" dirty="0"/>
              <a:t>maturidade</a:t>
            </a:r>
            <a:r>
              <a:rPr lang="pt-BR" dirty="0"/>
              <a:t> das Auditorias Internas com base no </a:t>
            </a:r>
            <a:r>
              <a:rPr lang="pt-BR" b="1" dirty="0"/>
              <a:t>IA-CM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0CCA76E-F06C-E0ED-076A-F1CFECF770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CC2FD07-FEC8-E9A4-5DD2-94063B638C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DC752F98-4103-EB63-317F-193F2C2C4A88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6644EFF1-A82D-FBC8-D406-934981AC8E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8661126"/>
              </p:ext>
            </p:extLst>
          </p:nvPr>
        </p:nvGraphicFramePr>
        <p:xfrm>
          <a:off x="446314" y="3148095"/>
          <a:ext cx="10765972" cy="2447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82986">
                  <a:extLst>
                    <a:ext uri="{9D8B030D-6E8A-4147-A177-3AD203B41FA5}">
                      <a16:colId xmlns:a16="http://schemas.microsoft.com/office/drawing/2014/main" val="4266347318"/>
                    </a:ext>
                  </a:extLst>
                </a:gridCol>
                <a:gridCol w="5382986">
                  <a:extLst>
                    <a:ext uri="{9D8B030D-6E8A-4147-A177-3AD203B41FA5}">
                      <a16:colId xmlns:a16="http://schemas.microsoft.com/office/drawing/2014/main" val="2402439125"/>
                    </a:ext>
                  </a:extLst>
                </a:gridCol>
              </a:tblGrid>
              <a:tr h="592672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583520"/>
                  </a:ext>
                </a:extLst>
              </a:tr>
              <a:tr h="669145">
                <a:tc>
                  <a:txBody>
                    <a:bodyPr/>
                    <a:lstStyle/>
                    <a:p>
                      <a:r>
                        <a:rPr lang="pt-BR" sz="2400" b="1" dirty="0"/>
                        <a:t>Fomentar a adoção </a:t>
                      </a:r>
                      <a:r>
                        <a:rPr lang="pt-BR" sz="2400" dirty="0"/>
                        <a:t>do IA-CM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b="1" dirty="0"/>
                        <a:t>Avaliar a maturidade </a:t>
                      </a:r>
                      <a:r>
                        <a:rPr lang="pt-BR" sz="2400" dirty="0"/>
                        <a:t>da Auditoria Interna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65727"/>
                  </a:ext>
                </a:extLst>
              </a:tr>
              <a:tr h="592672">
                <a:tc>
                  <a:txBody>
                    <a:bodyPr/>
                    <a:lstStyle/>
                    <a:p>
                      <a:r>
                        <a:rPr lang="pt-BR" sz="2400" b="1" dirty="0"/>
                        <a:t>Sensibilização</a:t>
                      </a:r>
                      <a:r>
                        <a:rPr lang="pt-BR" sz="2400" dirty="0"/>
                        <a:t> institucional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b="1" dirty="0"/>
                        <a:t>Diagnóstico</a:t>
                      </a:r>
                      <a:r>
                        <a:rPr lang="pt-BR" sz="2400" dirty="0"/>
                        <a:t> de </a:t>
                      </a:r>
                      <a:r>
                        <a:rPr lang="pt-BR" sz="2400" b="1" dirty="0"/>
                        <a:t>capacidade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872827"/>
                  </a:ext>
                </a:extLst>
              </a:tr>
              <a:tr h="592672">
                <a:tc>
                  <a:txBody>
                    <a:bodyPr/>
                    <a:lstStyle/>
                    <a:p>
                      <a:r>
                        <a:rPr lang="pt-BR" sz="2400" b="1" dirty="0"/>
                        <a:t>Conhecimento</a:t>
                      </a:r>
                      <a:r>
                        <a:rPr lang="pt-BR" sz="2400" dirty="0"/>
                        <a:t> do modelo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b="1" dirty="0"/>
                        <a:t>Mensuração</a:t>
                      </a:r>
                      <a:r>
                        <a:rPr lang="pt-BR" sz="2400" dirty="0"/>
                        <a:t> da </a:t>
                      </a:r>
                      <a:r>
                        <a:rPr lang="pt-BR" sz="2400" b="1" dirty="0"/>
                        <a:t>maturidade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8223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7462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AE5DC2-1127-13F0-DD7B-1F8CEC258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2C5C-90C9-D8A1-DD95-9C03C93FD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733" y="630357"/>
            <a:ext cx="8321524" cy="839514"/>
          </a:xfrm>
        </p:spPr>
        <p:txBody>
          <a:bodyPr>
            <a:normAutofit fontScale="90000"/>
          </a:bodyPr>
          <a:lstStyle/>
          <a:p>
            <a:r>
              <a:rPr lang="pt-BR" sz="3500" b="1" dirty="0"/>
              <a:t>Formação do Grupo de Trabalho – GT 04 |2026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79D8520-9278-06CB-CEC6-FF94B29C2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733" y="1696546"/>
            <a:ext cx="10515600" cy="412705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t-BR" b="1" dirty="0"/>
              <a:t>Auditoria Interna Modelo IA-CM</a:t>
            </a:r>
          </a:p>
          <a:p>
            <a:pPr marL="0" indent="0">
              <a:buNone/>
            </a:pPr>
            <a:r>
              <a:rPr lang="pt-BR" dirty="0"/>
              <a:t>O GT 04 foi constituído com </a:t>
            </a:r>
            <a:r>
              <a:rPr lang="pt-BR" b="1" dirty="0"/>
              <a:t>representantes dos Tribunais de Contas</a:t>
            </a:r>
            <a:r>
              <a:rPr lang="pt-BR" dirty="0"/>
              <a:t>, reunindo </a:t>
            </a:r>
            <a:r>
              <a:rPr lang="pt-BR" b="1" dirty="0"/>
              <a:t>diferentes experiências</a:t>
            </a:r>
            <a:r>
              <a:rPr lang="pt-BR" dirty="0"/>
              <a:t> institucionais sobre Auditoria Interna e maturidade</a:t>
            </a:r>
            <a:r>
              <a:rPr lang="pt-BR" b="1" dirty="0"/>
              <a:t>.</a:t>
            </a:r>
          </a:p>
          <a:p>
            <a:pPr marL="0" indent="0">
              <a:buNone/>
            </a:pPr>
            <a:r>
              <a:rPr lang="pt-BR" b="1" dirty="0"/>
              <a:t>Composição</a:t>
            </a:r>
          </a:p>
          <a:p>
            <a:pPr marL="0" indent="0">
              <a:buNone/>
            </a:pPr>
            <a:r>
              <a:rPr lang="pt-BR" sz="3500" b="1" dirty="0"/>
              <a:t>32 </a:t>
            </a:r>
            <a:r>
              <a:rPr lang="pt-BR" dirty="0"/>
              <a:t>integrantes, representando </a:t>
            </a:r>
            <a:r>
              <a:rPr lang="pt-BR" sz="3500" b="1" dirty="0"/>
              <a:t>19</a:t>
            </a:r>
            <a:r>
              <a:rPr lang="pt-BR" dirty="0"/>
              <a:t> Tribunais de Contas.</a:t>
            </a:r>
          </a:p>
          <a:p>
            <a:pPr marL="0" indent="0">
              <a:buNone/>
            </a:pPr>
            <a:r>
              <a:rPr lang="pt-BR" b="1" dirty="0"/>
              <a:t>Objetivos do GT 04</a:t>
            </a:r>
          </a:p>
          <a:p>
            <a:r>
              <a:rPr lang="pt-BR" b="1" dirty="0"/>
              <a:t>Compartilhar</a:t>
            </a:r>
            <a:r>
              <a:rPr lang="pt-BR" dirty="0"/>
              <a:t> experiências</a:t>
            </a:r>
          </a:p>
          <a:p>
            <a:r>
              <a:rPr lang="pt-BR" b="1" dirty="0"/>
              <a:t>Estudar </a:t>
            </a:r>
            <a:r>
              <a:rPr lang="pt-BR" dirty="0"/>
              <a:t>o IA-CM</a:t>
            </a:r>
          </a:p>
          <a:p>
            <a:r>
              <a:rPr lang="pt-BR" b="1" dirty="0"/>
              <a:t>Apoiar</a:t>
            </a:r>
            <a:r>
              <a:rPr lang="pt-BR" dirty="0"/>
              <a:t> a </a:t>
            </a:r>
            <a:r>
              <a:rPr lang="pt-BR" b="1" dirty="0"/>
              <a:t>autoavaliação</a:t>
            </a:r>
            <a:r>
              <a:rPr lang="pt-BR" dirty="0"/>
              <a:t> das Auditorias Internas</a:t>
            </a:r>
          </a:p>
          <a:p>
            <a:r>
              <a:rPr lang="pt-BR" b="1" dirty="0"/>
              <a:t>Construir</a:t>
            </a:r>
            <a:r>
              <a:rPr lang="pt-BR" dirty="0"/>
              <a:t> entendimento</a:t>
            </a:r>
            <a:r>
              <a:rPr lang="pt-BR" b="1" dirty="0"/>
              <a:t> comum </a:t>
            </a:r>
            <a:r>
              <a:rPr lang="pt-BR" dirty="0"/>
              <a:t>sobre </a:t>
            </a:r>
            <a:r>
              <a:rPr lang="pt-BR" b="1" dirty="0"/>
              <a:t>maturidade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46C22EB-E596-9E16-E160-639D2F12CD1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0464576-1EC8-9845-A1A2-7ADFC63813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8EB4C4F4-BC77-26B8-7DBC-C1EC5CE4EDB7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265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E2652C-3666-81CE-B082-307A5B103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C61720-D079-BEC9-5D19-8C2643332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962" y="659464"/>
            <a:ext cx="7309153" cy="839514"/>
          </a:xfrm>
        </p:spPr>
        <p:txBody>
          <a:bodyPr>
            <a:normAutofit/>
          </a:bodyPr>
          <a:lstStyle/>
          <a:p>
            <a:r>
              <a:rPr lang="pt-BR" sz="3500" b="1" dirty="0"/>
              <a:t>Primeiras Percepções dos Tribunais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1E60953D-E14E-C4FB-C8B6-DEADBC0FDD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0755466"/>
              </p:ext>
            </p:extLst>
          </p:nvPr>
        </p:nvGraphicFramePr>
        <p:xfrm>
          <a:off x="515664" y="2601381"/>
          <a:ext cx="10515600" cy="2782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5022">
                  <a:extLst>
                    <a:ext uri="{9D8B030D-6E8A-4147-A177-3AD203B41FA5}">
                      <a16:colId xmlns:a16="http://schemas.microsoft.com/office/drawing/2014/main" val="206192950"/>
                    </a:ext>
                  </a:extLst>
                </a:gridCol>
                <a:gridCol w="8810578">
                  <a:extLst>
                    <a:ext uri="{9D8B030D-6E8A-4147-A177-3AD203B41FA5}">
                      <a16:colId xmlns:a16="http://schemas.microsoft.com/office/drawing/2014/main" val="2826530488"/>
                    </a:ext>
                  </a:extLst>
                </a:gridCol>
              </a:tblGrid>
              <a:tr h="653219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Tribunal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Situação Observada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169952"/>
                  </a:ext>
                </a:extLst>
              </a:tr>
              <a:tr h="653219">
                <a:tc>
                  <a:txBody>
                    <a:bodyPr/>
                    <a:lstStyle/>
                    <a:p>
                      <a:r>
                        <a:rPr lang="pt-BR" sz="2400" dirty="0"/>
                        <a:t>TCE-PR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dirty="0"/>
                        <a:t>Autoavaliação em </a:t>
                      </a:r>
                      <a:r>
                        <a:rPr lang="pt-BR" sz="2400" b="1" dirty="0"/>
                        <a:t>elaboração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03503"/>
                  </a:ext>
                </a:extLst>
              </a:tr>
              <a:tr h="653219">
                <a:tc>
                  <a:txBody>
                    <a:bodyPr/>
                    <a:lstStyle/>
                    <a:p>
                      <a:r>
                        <a:rPr lang="pt-BR" sz="2400" dirty="0"/>
                        <a:t>TCE-PE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dirty="0"/>
                        <a:t>Autoavaliação </a:t>
                      </a:r>
                      <a:r>
                        <a:rPr lang="pt-BR" sz="2400" b="1" dirty="0"/>
                        <a:t>realizada em 2025 e aperfeiçoamentos normativos </a:t>
                      </a:r>
                      <a:r>
                        <a:rPr lang="pt-BR" sz="2400" dirty="0"/>
                        <a:t>em andamento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629912"/>
                  </a:ext>
                </a:extLst>
              </a:tr>
              <a:tr h="653219">
                <a:tc>
                  <a:txBody>
                    <a:bodyPr/>
                    <a:lstStyle/>
                    <a:p>
                      <a:r>
                        <a:rPr lang="pt-BR" sz="2400" dirty="0"/>
                        <a:t>TCE-RJ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dirty="0"/>
                        <a:t>Autoavaliação em </a:t>
                      </a:r>
                      <a:r>
                        <a:rPr lang="pt-BR" sz="2400" b="1" dirty="0"/>
                        <a:t>estágio avançado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343839"/>
                  </a:ext>
                </a:extLst>
              </a:tr>
            </a:tbl>
          </a:graphicData>
        </a:graphic>
      </p:graphicFrame>
      <p:pic>
        <p:nvPicPr>
          <p:cNvPr id="7" name="Imagem 6">
            <a:extLst>
              <a:ext uri="{FF2B5EF4-FFF2-40B4-BE49-F238E27FC236}">
                <a16:creationId xmlns:a16="http://schemas.microsoft.com/office/drawing/2014/main" id="{004A6666-4B3F-25B1-D492-C63E7DC7743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6208AF54-B7A7-0A90-5529-EED8C5CD64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9D6EAD9E-3D6B-1279-026B-F194F9377A11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8FA7A88-2F0E-1C20-55A7-0AFD99884138}"/>
              </a:ext>
            </a:extLst>
          </p:cNvPr>
          <p:cNvSpPr txBox="1"/>
          <p:nvPr/>
        </p:nvSpPr>
        <p:spPr>
          <a:xfrm>
            <a:off x="680962" y="1731186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Cenário inicial identificado: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15762EF3-681B-223D-DBCC-9709E764C3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632816"/>
              </p:ext>
            </p:extLst>
          </p:nvPr>
        </p:nvGraphicFramePr>
        <p:xfrm>
          <a:off x="602749" y="5460736"/>
          <a:ext cx="7311165" cy="629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1165">
                  <a:extLst>
                    <a:ext uri="{9D8B030D-6E8A-4147-A177-3AD203B41FA5}">
                      <a16:colId xmlns:a16="http://schemas.microsoft.com/office/drawing/2014/main" val="1456742061"/>
                    </a:ext>
                  </a:extLst>
                </a:gridCol>
              </a:tblGrid>
              <a:tr h="629735">
                <a:tc>
                  <a:txBody>
                    <a:bodyPr/>
                    <a:lstStyle/>
                    <a:p>
                      <a:r>
                        <a:rPr lang="pt-BR" sz="3200" dirty="0">
                          <a:solidFill>
                            <a:schemeClr val="bg1"/>
                          </a:solidFill>
                        </a:rPr>
                        <a:t>“Estágios distintos, necessidade comum”.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382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4034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A97985-F521-F32B-F3DC-A45354DC4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262B8-34A2-CDDF-181E-C42B2E89E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819" y="555736"/>
            <a:ext cx="5306181" cy="839514"/>
          </a:xfrm>
        </p:spPr>
        <p:txBody>
          <a:bodyPr>
            <a:normAutofit/>
          </a:bodyPr>
          <a:lstStyle/>
          <a:p>
            <a:r>
              <a:rPr lang="pt-BR" sz="3500" b="1" dirty="0"/>
              <a:t>Da Pesquisa às Oficinas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C354852-C5DE-57AA-0EBE-1B96C4D85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732" y="1578429"/>
            <a:ext cx="10955867" cy="481148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b="1" dirty="0"/>
              <a:t>Proposta Inicia</a:t>
            </a:r>
            <a:r>
              <a:rPr lang="pt-BR" dirty="0"/>
              <a:t>l</a:t>
            </a:r>
          </a:p>
          <a:p>
            <a:pPr marL="0" indent="0">
              <a:buNone/>
            </a:pPr>
            <a:r>
              <a:rPr lang="pt-BR" dirty="0"/>
              <a:t>Realizar </a:t>
            </a:r>
            <a:r>
              <a:rPr lang="pt-BR" b="1" dirty="0"/>
              <a:t>pesquisa nacional </a:t>
            </a:r>
            <a:r>
              <a:rPr lang="pt-BR" dirty="0"/>
              <a:t>sobre a </a:t>
            </a:r>
            <a:r>
              <a:rPr lang="pt-BR" b="1" dirty="0"/>
              <a:t>maturidade</a:t>
            </a:r>
            <a:r>
              <a:rPr lang="pt-BR" dirty="0"/>
              <a:t> das Auditorias Internas nos Tribunais de Contas</a:t>
            </a:r>
          </a:p>
          <a:p>
            <a:pPr marL="0" indent="0">
              <a:buNone/>
            </a:pPr>
            <a:r>
              <a:rPr lang="pt-BR" b="1" dirty="0"/>
              <a:t>Desafio Identificado</a:t>
            </a:r>
          </a:p>
          <a:p>
            <a:r>
              <a:rPr lang="pt-BR" b="1" dirty="0"/>
              <a:t>Diferentes interpretações </a:t>
            </a:r>
            <a:r>
              <a:rPr lang="pt-BR" dirty="0"/>
              <a:t>sobre o IA-CM</a:t>
            </a:r>
          </a:p>
          <a:p>
            <a:r>
              <a:rPr lang="pt-BR" b="1" dirty="0"/>
              <a:t>Entendimento não uniforme </a:t>
            </a:r>
            <a:r>
              <a:rPr lang="pt-BR" dirty="0"/>
              <a:t>sobre os </a:t>
            </a:r>
            <a:r>
              <a:rPr lang="pt-BR" dirty="0" err="1"/>
              <a:t>KPAs</a:t>
            </a:r>
            <a:endParaRPr lang="pt-BR" dirty="0"/>
          </a:p>
          <a:p>
            <a:r>
              <a:rPr lang="pt-BR" b="1" dirty="0"/>
              <a:t>Risco</a:t>
            </a:r>
            <a:r>
              <a:rPr lang="pt-BR" dirty="0"/>
              <a:t> de avaliações </a:t>
            </a:r>
            <a:r>
              <a:rPr lang="pt-BR" b="1" dirty="0"/>
              <a:t>inconsistentes</a:t>
            </a:r>
          </a:p>
          <a:p>
            <a:pPr marL="0" indent="0">
              <a:buNone/>
            </a:pPr>
            <a:r>
              <a:rPr lang="pt-BR" b="1" dirty="0"/>
              <a:t>Decisão do GT 04</a:t>
            </a:r>
          </a:p>
          <a:p>
            <a:pPr marL="0" indent="0">
              <a:buNone/>
            </a:pPr>
            <a:r>
              <a:rPr lang="pt-BR" dirty="0"/>
              <a:t>Priorizar </a:t>
            </a:r>
            <a:r>
              <a:rPr lang="pt-BR" b="1" dirty="0"/>
              <a:t>oficinas técnicas </a:t>
            </a:r>
            <a:r>
              <a:rPr lang="pt-BR" dirty="0"/>
              <a:t>e </a:t>
            </a:r>
            <a:r>
              <a:rPr lang="pt-BR" b="1" dirty="0"/>
              <a:t>capacitação</a:t>
            </a:r>
            <a:r>
              <a:rPr lang="pt-BR" dirty="0"/>
              <a:t> antes da aplicação de instrumentos nacionais de avaliação</a:t>
            </a:r>
          </a:p>
          <a:p>
            <a:pPr marL="0" indent="0">
              <a:buNone/>
            </a:pPr>
            <a:r>
              <a:rPr lang="pt-BR" b="1" dirty="0"/>
              <a:t>Mensagem-chave</a:t>
            </a:r>
          </a:p>
          <a:p>
            <a:pPr marL="0" indent="0">
              <a:buNone/>
            </a:pPr>
            <a:r>
              <a:rPr lang="pt-BR" dirty="0">
                <a:solidFill>
                  <a:schemeClr val="accent2">
                    <a:lumMod val="75000"/>
                  </a:schemeClr>
                </a:solidFill>
              </a:rPr>
              <a:t>Antes de medir, era preciso compreender.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FC67459-235E-51E1-935B-22CFF752886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F813385-C0D9-F07C-4756-D6064AFF06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EDD1CD43-004B-8C07-C045-996965DB9A1D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475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17459A-64EC-3C06-820B-D5D88334E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C6F233-0A19-13B2-961E-720FEF722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749" y="555736"/>
            <a:ext cx="7550651" cy="804978"/>
          </a:xfrm>
        </p:spPr>
        <p:txBody>
          <a:bodyPr>
            <a:normAutofit/>
          </a:bodyPr>
          <a:lstStyle/>
          <a:p>
            <a:r>
              <a:rPr lang="pt-BR" sz="3500" b="1" dirty="0"/>
              <a:t>Oficinas e Contribuição Técnica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737130C-5E32-597A-E338-CE7311083F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749" y="1535219"/>
            <a:ext cx="11012308" cy="476387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t-BR" dirty="0"/>
              <a:t>Coordenação das oficinas</a:t>
            </a:r>
          </a:p>
          <a:p>
            <a:pPr marL="0" indent="0">
              <a:buNone/>
            </a:pPr>
            <a:r>
              <a:rPr lang="pt-BR" b="1" dirty="0"/>
              <a:t>Professor Daniel Rodrigues |TCE-RJ</a:t>
            </a:r>
          </a:p>
          <a:p>
            <a:pPr marL="0" indent="0">
              <a:buNone/>
            </a:pPr>
            <a:r>
              <a:rPr lang="pt-BR" dirty="0"/>
              <a:t>Assistentes Técnicos: </a:t>
            </a:r>
          </a:p>
          <a:p>
            <a:pPr marL="0" indent="0">
              <a:buNone/>
            </a:pPr>
            <a:r>
              <a:rPr lang="pt-BR" b="1" dirty="0"/>
              <a:t>Ana Carolina da Rocha | TCE-PR </a:t>
            </a:r>
            <a:r>
              <a:rPr lang="pt-BR" dirty="0"/>
              <a:t>e</a:t>
            </a:r>
            <a:r>
              <a:rPr lang="pt-BR" b="1" dirty="0"/>
              <a:t> Paulo José Barbosa | TCE-PR</a:t>
            </a:r>
          </a:p>
          <a:p>
            <a:pPr marL="0" indent="0">
              <a:buNone/>
            </a:pPr>
            <a:r>
              <a:rPr lang="pt-BR" dirty="0"/>
              <a:t>Temas abordados</a:t>
            </a:r>
          </a:p>
          <a:p>
            <a:r>
              <a:rPr lang="pt-BR" b="1" dirty="0"/>
              <a:t>Estrutura do IA-CM</a:t>
            </a:r>
          </a:p>
          <a:p>
            <a:r>
              <a:rPr lang="pt-BR" b="1" dirty="0"/>
              <a:t>Níveis de Capacidade da Auditoria Interna</a:t>
            </a:r>
          </a:p>
          <a:p>
            <a:r>
              <a:rPr lang="pt-BR" b="1" dirty="0" err="1"/>
              <a:t>KPAs</a:t>
            </a:r>
            <a:r>
              <a:rPr lang="pt-BR" b="1" dirty="0"/>
              <a:t> e atividades essenciais para atingimento</a:t>
            </a:r>
          </a:p>
          <a:p>
            <a:r>
              <a:rPr lang="pt-BR" b="1" dirty="0"/>
              <a:t>Instrumentos de suporte</a:t>
            </a:r>
          </a:p>
          <a:p>
            <a:r>
              <a:rPr lang="pt-BR" b="1" dirty="0"/>
              <a:t>Evidências para autoavaliação</a:t>
            </a:r>
          </a:p>
          <a:p>
            <a:pPr marL="0" indent="0">
              <a:buNone/>
            </a:pPr>
            <a:r>
              <a:rPr lang="pt-BR" dirty="0"/>
              <a:t>Contribuição especial</a:t>
            </a:r>
          </a:p>
          <a:p>
            <a:pPr marL="0" indent="0">
              <a:buNone/>
            </a:pPr>
            <a:r>
              <a:rPr lang="pt-BR" b="1" dirty="0"/>
              <a:t>Professor </a:t>
            </a:r>
            <a:r>
              <a:rPr lang="pt-BR" b="1" dirty="0" err="1"/>
              <a:t>Diocesio</a:t>
            </a:r>
            <a:r>
              <a:rPr lang="pt-BR" b="1" dirty="0"/>
              <a:t> Sant’Ana, </a:t>
            </a:r>
            <a:r>
              <a:rPr lang="pt-BR" dirty="0"/>
              <a:t>com experiência prática na implementação dos Níveis 2 e 3 no STJ.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9B6C065-80F4-7148-6C15-5AD22D17CD3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8F4BF30-5AC6-82FB-4B4F-742585EBA2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F6A614E6-1DA3-9383-CC2D-35129C77EA47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908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324D09-8DFA-D70A-50E5-B7538DFFF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9DABB6-374F-87B9-596B-EBFDBA55B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892" y="401336"/>
            <a:ext cx="7550651" cy="839514"/>
          </a:xfrm>
        </p:spPr>
        <p:txBody>
          <a:bodyPr>
            <a:normAutofit/>
          </a:bodyPr>
          <a:lstStyle/>
          <a:p>
            <a:r>
              <a:rPr lang="pt-BR" sz="3500" b="1" dirty="0"/>
              <a:t>Oficinas e Contribuição Técnica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659236F-1648-8639-2098-F303FCC1BA9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1226095-7249-B7DF-AD2F-9D2537E8F6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BF4D97E7-32F6-0721-3630-B63C78A02732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026" name="Imagem 1">
            <a:extLst>
              <a:ext uri="{FF2B5EF4-FFF2-40B4-BE49-F238E27FC236}">
                <a16:creationId xmlns:a16="http://schemas.microsoft.com/office/drawing/2014/main" id="{563AA2C5-2A11-1A79-17A6-975643612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92" y="1404831"/>
            <a:ext cx="10783709" cy="4874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1440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E3DB1A-45D2-0524-E307-37621300B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EA1AEB-3716-5A86-97AC-7FAA31F6A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549" y="389843"/>
            <a:ext cx="7550651" cy="839514"/>
          </a:xfrm>
        </p:spPr>
        <p:txBody>
          <a:bodyPr>
            <a:normAutofit/>
          </a:bodyPr>
          <a:lstStyle/>
          <a:p>
            <a:r>
              <a:rPr lang="pt-BR" sz="3500" b="1" dirty="0"/>
              <a:t>Oficinas e Contribuição Técnica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B5AA27F-8F16-1EFC-32E3-95F120AB917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3B4F59D-C685-5A0D-D519-73A5117C27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A274B7D4-8B7A-9F7E-4EFD-D10F09AD7740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2051" name="Imagem 1">
            <a:extLst>
              <a:ext uri="{FF2B5EF4-FFF2-40B4-BE49-F238E27FC236}">
                <a16:creationId xmlns:a16="http://schemas.microsoft.com/office/drawing/2014/main" id="{635DBC4D-8CB5-6129-0107-0E8FD3152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29" y="1382287"/>
            <a:ext cx="11266714" cy="4996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9836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2EFFA5-3134-EFFA-9292-EB1487555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8FD4A5-0651-2A4A-A547-3BCAF0524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733" y="919726"/>
            <a:ext cx="10515600" cy="702245"/>
          </a:xfrm>
        </p:spPr>
        <p:txBody>
          <a:bodyPr>
            <a:normAutofit/>
          </a:bodyPr>
          <a:lstStyle/>
          <a:p>
            <a:r>
              <a:rPr lang="pt-BR" sz="3500" b="1" dirty="0"/>
              <a:t>Foco no Nível 2 | Infraestrutura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ED73D6-889E-44C6-E0CA-431FC77A7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733" y="1862873"/>
            <a:ext cx="10515600" cy="430932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t-BR" b="1" dirty="0"/>
              <a:t>Prioridade dos Trabalhos</a:t>
            </a:r>
          </a:p>
          <a:p>
            <a:pPr marL="0" indent="0">
              <a:buNone/>
            </a:pPr>
            <a:r>
              <a:rPr lang="pt-BR" b="1" dirty="0"/>
              <a:t>Compreender</a:t>
            </a:r>
            <a:r>
              <a:rPr lang="pt-BR" dirty="0"/>
              <a:t> os </a:t>
            </a:r>
            <a:r>
              <a:rPr lang="pt-BR" b="1" dirty="0"/>
              <a:t>requisitos do Nível 2 do IA-CM</a:t>
            </a:r>
            <a:r>
              <a:rPr lang="pt-BR" dirty="0"/>
              <a:t>, voltado à Infraestrutura básica da Auditoria Interna.</a:t>
            </a:r>
          </a:p>
          <a:p>
            <a:pPr marL="0" indent="0">
              <a:buNone/>
            </a:pPr>
            <a:r>
              <a:rPr lang="pt-BR" b="1" dirty="0"/>
              <a:t>Aspectos discutidos</a:t>
            </a:r>
          </a:p>
          <a:p>
            <a:r>
              <a:rPr lang="pt-BR" dirty="0" err="1"/>
              <a:t>KPAs</a:t>
            </a:r>
            <a:r>
              <a:rPr lang="pt-BR" dirty="0"/>
              <a:t> do </a:t>
            </a:r>
            <a:r>
              <a:rPr lang="pt-BR" b="1" dirty="0"/>
              <a:t>Nível 2</a:t>
            </a:r>
          </a:p>
          <a:p>
            <a:r>
              <a:rPr lang="pt-BR" dirty="0"/>
              <a:t>Atividades </a:t>
            </a:r>
            <a:r>
              <a:rPr lang="pt-BR" b="1" dirty="0"/>
              <a:t>essenciais</a:t>
            </a:r>
          </a:p>
          <a:p>
            <a:r>
              <a:rPr lang="pt-BR" dirty="0"/>
              <a:t>Instrumentos e práticas de suporte</a:t>
            </a:r>
          </a:p>
          <a:p>
            <a:r>
              <a:rPr lang="pt-BR" b="1" dirty="0"/>
              <a:t>Evidências</a:t>
            </a:r>
            <a:r>
              <a:rPr lang="pt-BR" dirty="0"/>
              <a:t> necessárias</a:t>
            </a:r>
          </a:p>
          <a:p>
            <a:r>
              <a:rPr lang="pt-BR" dirty="0"/>
              <a:t>Aplicação prática nos Tribunais de Contas</a:t>
            </a:r>
          </a:p>
          <a:p>
            <a:pPr marL="0" indent="0">
              <a:buNone/>
            </a:pPr>
            <a:r>
              <a:rPr lang="pt-BR" b="1" dirty="0"/>
              <a:t>Objetivo</a:t>
            </a:r>
          </a:p>
          <a:p>
            <a:pPr marL="0" indent="0">
              <a:buNone/>
            </a:pPr>
            <a:r>
              <a:rPr lang="pt-BR" dirty="0"/>
              <a:t>Preparar os Tribunais para </a:t>
            </a:r>
            <a:r>
              <a:rPr lang="pt-BR" b="1" dirty="0"/>
              <a:t>autoavaliações mais consistentes</a:t>
            </a:r>
            <a:r>
              <a:rPr lang="pt-BR" dirty="0"/>
              <a:t>, comparáveis e baseadas em evidências.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9058AA0-37CA-C0ED-592C-62ED092F877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3441577-32C9-79C5-74F6-BF921AB83F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9C740C87-3F93-642E-703D-12A5C640FAC5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9767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163902-0289-10B6-A716-2B2E49B35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E447CE-514A-5FDC-B446-B027CD1B6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733" y="1079221"/>
            <a:ext cx="10515600" cy="839514"/>
          </a:xfrm>
        </p:spPr>
        <p:txBody>
          <a:bodyPr>
            <a:normAutofit/>
          </a:bodyPr>
          <a:lstStyle/>
          <a:p>
            <a:r>
              <a:rPr lang="pt-BR" sz="3500" b="1" dirty="0"/>
              <a:t>Da Autoavaliação à Certificação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715BC85-9C77-D5D8-C137-35934578831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72C63A9-96C1-0756-8787-F7B304E72D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3D21039E-B797-DD17-C073-64BAEC92C6C5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53965890-F80D-D0E4-037E-296BAF3BFC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b="1" dirty="0"/>
              <a:t>Jornada de evolução</a:t>
            </a:r>
          </a:p>
          <a:p>
            <a:pPr marL="0" indent="0">
              <a:buNone/>
            </a:pPr>
            <a:r>
              <a:rPr lang="pt-BR" dirty="0"/>
              <a:t>1. Autoavaliação </a:t>
            </a:r>
          </a:p>
          <a:p>
            <a:pPr marL="0" indent="0">
              <a:buNone/>
            </a:pPr>
            <a:r>
              <a:rPr lang="pt-BR" dirty="0"/>
              <a:t>2. Identificação de </a:t>
            </a:r>
            <a:r>
              <a:rPr lang="pt-BR" b="1" dirty="0"/>
              <a:t>lacunas </a:t>
            </a:r>
          </a:p>
          <a:p>
            <a:pPr marL="0" indent="0">
              <a:buNone/>
            </a:pPr>
            <a:r>
              <a:rPr lang="pt-BR" dirty="0"/>
              <a:t>3. </a:t>
            </a:r>
            <a:r>
              <a:rPr lang="pt-BR" b="1" dirty="0"/>
              <a:t>Plano de ação </a:t>
            </a:r>
            <a:r>
              <a:rPr lang="pt-BR" dirty="0"/>
              <a:t>e produção de evidências </a:t>
            </a:r>
          </a:p>
          <a:p>
            <a:pPr marL="0" indent="0">
              <a:buNone/>
            </a:pPr>
            <a:r>
              <a:rPr lang="pt-BR" dirty="0"/>
              <a:t>4. </a:t>
            </a:r>
            <a:r>
              <a:rPr lang="pt-BR" b="1" dirty="0"/>
              <a:t>Conformidade</a:t>
            </a:r>
            <a:r>
              <a:rPr lang="pt-BR" dirty="0"/>
              <a:t> com os requisitos do </a:t>
            </a:r>
            <a:r>
              <a:rPr lang="pt-BR" b="1" dirty="0"/>
              <a:t>Nível 2</a:t>
            </a:r>
            <a:r>
              <a:rPr lang="pt-BR" dirty="0"/>
              <a:t> </a:t>
            </a:r>
          </a:p>
          <a:p>
            <a:pPr marL="0" indent="0">
              <a:buNone/>
            </a:pPr>
            <a:r>
              <a:rPr lang="pt-BR" dirty="0"/>
              <a:t>5. Possível </a:t>
            </a:r>
            <a:r>
              <a:rPr lang="pt-BR" b="1" dirty="0"/>
              <a:t>Certificação</a:t>
            </a:r>
          </a:p>
          <a:p>
            <a:pPr marL="0" indent="0">
              <a:buNone/>
            </a:pPr>
            <a:r>
              <a:rPr lang="pt-BR" b="1" dirty="0"/>
              <a:t>Mensagem-chave</a:t>
            </a:r>
          </a:p>
          <a:p>
            <a:pPr marL="0" indent="0">
              <a:buNone/>
            </a:pPr>
            <a:r>
              <a:rPr lang="pt-BR" dirty="0"/>
              <a:t>A </a:t>
            </a:r>
            <a:r>
              <a:rPr lang="pt-BR" b="1" dirty="0"/>
              <a:t>certificação</a:t>
            </a:r>
            <a:r>
              <a:rPr lang="pt-BR" dirty="0"/>
              <a:t> é </a:t>
            </a:r>
            <a:r>
              <a:rPr lang="pt-BR" b="1" dirty="0"/>
              <a:t>consequência</a:t>
            </a:r>
            <a:r>
              <a:rPr lang="pt-BR" dirty="0"/>
              <a:t> da </a:t>
            </a:r>
            <a:r>
              <a:rPr lang="pt-BR" b="1" dirty="0"/>
              <a:t>implementação efetiva dos requisitos </a:t>
            </a:r>
            <a:r>
              <a:rPr lang="pt-BR" dirty="0"/>
              <a:t>do IA-CM.</a:t>
            </a:r>
          </a:p>
        </p:txBody>
      </p:sp>
    </p:spTree>
    <p:extLst>
      <p:ext uri="{BB962C8B-B14F-4D97-AF65-F5344CB8AC3E}">
        <p14:creationId xmlns:p14="http://schemas.microsoft.com/office/powerpoint/2010/main" val="319454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A61A71-8E81-E99C-DA92-54AD202BE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A15CC9-6ECE-BE5C-525F-D5D70B2C9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733" y="1079221"/>
            <a:ext cx="10515600" cy="839514"/>
          </a:xfrm>
        </p:spPr>
        <p:txBody>
          <a:bodyPr>
            <a:normAutofit/>
          </a:bodyPr>
          <a:lstStyle/>
          <a:p>
            <a:r>
              <a:rPr lang="pt-BR" sz="3500" b="1" dirty="0"/>
              <a:t>Principais Entregas do GT 04|2026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8643A41-49C5-D715-17C7-DD7A812AD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733" y="2053609"/>
            <a:ext cx="10515600" cy="37219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O trabalho do GT 04 contribuiu para:</a:t>
            </a:r>
          </a:p>
          <a:p>
            <a:r>
              <a:rPr lang="pt-BR" b="1" dirty="0"/>
              <a:t>Nivelamento</a:t>
            </a:r>
            <a:r>
              <a:rPr lang="pt-BR" dirty="0"/>
              <a:t> conceitual sobre o IA-CM</a:t>
            </a:r>
          </a:p>
          <a:p>
            <a:r>
              <a:rPr lang="pt-BR" b="1" dirty="0"/>
              <a:t>Compartilhamento</a:t>
            </a:r>
            <a:r>
              <a:rPr lang="pt-BR" dirty="0"/>
              <a:t> de </a:t>
            </a:r>
            <a:r>
              <a:rPr lang="pt-BR" b="1" dirty="0"/>
              <a:t>experiências</a:t>
            </a:r>
            <a:r>
              <a:rPr lang="pt-BR" dirty="0"/>
              <a:t> entre Tribunais</a:t>
            </a:r>
          </a:p>
          <a:p>
            <a:r>
              <a:rPr lang="pt-BR" b="1" dirty="0"/>
              <a:t>Capacitação técnica</a:t>
            </a:r>
            <a:r>
              <a:rPr lang="pt-BR" dirty="0"/>
              <a:t> sobre </a:t>
            </a:r>
            <a:r>
              <a:rPr lang="pt-BR" b="1" dirty="0"/>
              <a:t>maturidade</a:t>
            </a:r>
            <a:r>
              <a:rPr lang="pt-BR" dirty="0"/>
              <a:t> da Auditoria Interna</a:t>
            </a:r>
          </a:p>
          <a:p>
            <a:r>
              <a:rPr lang="pt-BR" b="1" dirty="0"/>
              <a:t>Apoio</a:t>
            </a:r>
            <a:r>
              <a:rPr lang="pt-BR" dirty="0"/>
              <a:t> às </a:t>
            </a:r>
            <a:r>
              <a:rPr lang="pt-BR" b="1" dirty="0"/>
              <a:t>autoavaliações</a:t>
            </a:r>
            <a:r>
              <a:rPr lang="pt-BR" dirty="0"/>
              <a:t> institucionais</a:t>
            </a:r>
          </a:p>
          <a:p>
            <a:r>
              <a:rPr lang="pt-BR" b="1" dirty="0"/>
              <a:t>Preparação</a:t>
            </a:r>
            <a:r>
              <a:rPr lang="pt-BR" dirty="0"/>
              <a:t> para </a:t>
            </a:r>
            <a:r>
              <a:rPr lang="pt-BR" b="1" dirty="0"/>
              <a:t>implementação</a:t>
            </a:r>
            <a:r>
              <a:rPr lang="pt-BR" dirty="0"/>
              <a:t> dos requisitos do </a:t>
            </a:r>
            <a:r>
              <a:rPr lang="pt-BR" b="1" dirty="0"/>
              <a:t>Nível 2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C2B1D41-9D28-0218-5A1C-43E1ABEF324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1CB3D8B-FF2E-BEC5-1CB6-50AA394D4A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2552F1A1-426C-7407-9D5B-C88E61757C54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9656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2F5B15-DCC5-FA4C-CC9D-ED333F101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358F90-C488-D13B-85EF-571DEDD94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733" y="1079221"/>
            <a:ext cx="10515600" cy="839514"/>
          </a:xfrm>
        </p:spPr>
        <p:txBody>
          <a:bodyPr>
            <a:normAutofit/>
          </a:bodyPr>
          <a:lstStyle/>
          <a:p>
            <a:r>
              <a:rPr lang="pt-BR" sz="3500" b="1" dirty="0"/>
              <a:t>Conclusão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3B1E29B-83E8-D927-85EC-1396EA9F4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733" y="2053609"/>
            <a:ext cx="10515600" cy="41270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/>
              <a:t>O principal legado do GT 04 foi </a:t>
            </a:r>
            <a:r>
              <a:rPr lang="pt-BR" b="1" dirty="0"/>
              <a:t>estabelecer bases comuns</a:t>
            </a:r>
            <a:r>
              <a:rPr lang="pt-BR" dirty="0"/>
              <a:t> para que os Tribunais de Contas possam compreender, avaliar e implementar os requisitos do IA-CM de forma consistente, gradual e baseada em evidências.</a:t>
            </a:r>
          </a:p>
          <a:p>
            <a:pPr marL="0" indent="0">
              <a:buNone/>
            </a:pPr>
            <a:endParaRPr lang="pt-BR" dirty="0"/>
          </a:p>
          <a:p>
            <a:pPr marL="0" indent="0" algn="r">
              <a:buNone/>
            </a:pPr>
            <a:r>
              <a:rPr lang="pt-BR" b="1" dirty="0"/>
              <a:t>Mensagem Final</a:t>
            </a:r>
          </a:p>
          <a:p>
            <a:pPr marL="0" indent="0" algn="r">
              <a:buNone/>
            </a:pPr>
            <a:r>
              <a:rPr lang="pt-BR" dirty="0"/>
              <a:t>A maturidade é a trajetória.</a:t>
            </a:r>
          </a:p>
          <a:p>
            <a:pPr marL="0" indent="0" algn="r">
              <a:buNone/>
            </a:pPr>
            <a:r>
              <a:rPr lang="pt-BR" dirty="0"/>
              <a:t>A certificação é a consequência.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48E9A59-70FE-E067-F42A-8BCD5056D0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688B4A4-2A5D-8A01-5ACF-B8DCCD0F87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605E0EDF-A985-DCFC-223D-CE06AFD705E0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8045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12192000" cy="6850406"/>
          </a:xfrm>
          <a:prstGeom prst="rect">
            <a:avLst/>
          </a:prstGeom>
          <a:solidFill>
            <a:srgbClr val="C6ABDB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6C38D7A9-9299-4108-BB08-026F4B9CAE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62200" y="4689404"/>
            <a:ext cx="3733800" cy="1013215"/>
          </a:xfrm>
          <a:solidFill>
            <a:schemeClr val="bg1">
              <a:alpha val="0"/>
            </a:schemeClr>
          </a:solidFill>
        </p:spPr>
        <p:txBody>
          <a:bodyPr rtlCol="0"/>
          <a:lstStyle/>
          <a:p>
            <a:pPr algn="ctr" rtl="0"/>
            <a:r>
              <a:rPr lang="pt-BR" sz="36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Obrigado!</a:t>
            </a:r>
            <a:endParaRPr lang="pt-BR" sz="3600" noProof="1">
              <a:solidFill>
                <a:schemeClr val="tx1">
                  <a:lumMod val="75000"/>
                  <a:lumOff val="25000"/>
                </a:schemeClr>
              </a:solidFill>
              <a:cs typeface="Calibri Light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0828E04-9C2A-4859-8050-C2DF67A249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63819" y="4490750"/>
            <a:ext cx="2910342" cy="316653"/>
          </a:xfrm>
          <a:noFill/>
        </p:spPr>
        <p:txBody>
          <a:bodyPr rtlCol="0">
            <a:normAutofit lnSpcReduction="10000"/>
          </a:bodyPr>
          <a:lstStyle/>
          <a:p>
            <a:r>
              <a:rPr lang="pt-BR" noProof="1">
                <a:solidFill>
                  <a:schemeClr val="tx1"/>
                </a:solidFill>
              </a:rPr>
              <a:t>Paulo José Barbosa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8" name="Elemento gráfico 7" descr="Usuário" title="Ícone – Nome do Apresentador">
            <a:extLst>
              <a:ext uri="{FF2B5EF4-FFF2-40B4-BE49-F238E27FC236}">
                <a16:creationId xmlns:a16="http://schemas.microsoft.com/office/drawing/2014/main" id="{111541C4-DB03-4E53-994D-499C7D73C4DF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75682" y="4543650"/>
            <a:ext cx="218799" cy="218799"/>
          </a:xfrm>
          <a:prstGeom prst="rect">
            <a:avLst/>
          </a:prstGeom>
        </p:spPr>
      </p:pic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1265965-2271-4C1C-BD0A-6F85F80FF9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63819" y="4839605"/>
            <a:ext cx="2910342" cy="316653"/>
          </a:xfrm>
          <a:noFill/>
        </p:spPr>
        <p:txBody>
          <a:bodyPr rtlCol="0">
            <a:normAutofit lnSpcReduction="10000"/>
          </a:bodyPr>
          <a:lstStyle/>
          <a:p>
            <a:r>
              <a:rPr lang="pt-BR" noProof="1">
                <a:solidFill>
                  <a:schemeClr val="tx1"/>
                </a:solidFill>
              </a:rPr>
              <a:t>+55 41 99114-6671</a:t>
            </a:r>
          </a:p>
        </p:txBody>
      </p:sp>
      <p:pic>
        <p:nvPicPr>
          <p:cNvPr id="10" name="Elemento gráfico 9" descr="Smartphone" title="Ícone – Número de Telefone do Apresentador">
            <a:extLst>
              <a:ext uri="{FF2B5EF4-FFF2-40B4-BE49-F238E27FC236}">
                <a16:creationId xmlns:a16="http://schemas.microsoft.com/office/drawing/2014/main" id="{A29DE31C-E099-4579-BB03-675E0A40C5F2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75682" y="4893522"/>
            <a:ext cx="218799" cy="218799"/>
          </a:xfrm>
          <a:prstGeom prst="rect">
            <a:avLst/>
          </a:prstGeom>
        </p:spPr>
      </p:pic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50A3BCC3-A277-4C0B-9EBA-EB53990D8E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63819" y="5188461"/>
            <a:ext cx="2910342" cy="316653"/>
          </a:xfrm>
          <a:noFill/>
        </p:spPr>
        <p:txBody>
          <a:bodyPr rtlCol="0">
            <a:normAutofit fontScale="92500" lnSpcReduction="10000"/>
          </a:bodyPr>
          <a:lstStyle/>
          <a:p>
            <a:r>
              <a:rPr lang="pt-BR" noProof="1">
                <a:solidFill>
                  <a:schemeClr val="tx1"/>
                </a:solidFill>
              </a:rPr>
              <a:t>pbarbosa@tce.pr.gov.br</a:t>
            </a:r>
          </a:p>
        </p:txBody>
      </p:sp>
      <p:pic>
        <p:nvPicPr>
          <p:cNvPr id="9" name="Elemento gráfico 8" descr="Envelope" title="Ícone – Email do Apresentador">
            <a:extLst>
              <a:ext uri="{FF2B5EF4-FFF2-40B4-BE49-F238E27FC236}">
                <a16:creationId xmlns:a16="http://schemas.microsoft.com/office/drawing/2014/main" id="{773C1382-ACE1-460F-A1B6-AB761A7D2E6B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75682" y="5240224"/>
            <a:ext cx="218799" cy="218799"/>
          </a:xfrm>
          <a:prstGeom prst="rect">
            <a:avLst/>
          </a:prstGeom>
        </p:spPr>
      </p:pic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FD8A1232-50A8-4535-AAF9-7F4180EAA0D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63819" y="5537316"/>
            <a:ext cx="2910342" cy="316653"/>
          </a:xfrm>
          <a:noFill/>
        </p:spPr>
        <p:txBody>
          <a:bodyPr rtlCol="0">
            <a:normAutofit fontScale="92500" lnSpcReduction="20000"/>
          </a:bodyPr>
          <a:lstStyle/>
          <a:p>
            <a:pPr rtl="0"/>
            <a:r>
              <a:rPr lang="pt-BR" noProof="1">
                <a:solidFill>
                  <a:schemeClr val="tx1"/>
                </a:solidFill>
              </a:rPr>
              <a:t>www1.tce.pr.gov.br</a:t>
            </a:r>
          </a:p>
        </p:txBody>
      </p:sp>
      <p:pic>
        <p:nvPicPr>
          <p:cNvPr id="11" name="Elemento gráfico 10" descr="Link">
            <a:extLst>
              <a:ext uri="{FF2B5EF4-FFF2-40B4-BE49-F238E27FC236}">
                <a16:creationId xmlns:a16="http://schemas.microsoft.com/office/drawing/2014/main" id="{0718E6E0-05A2-479C-AEA8-1A385EB73474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75682" y="5565848"/>
            <a:ext cx="244673" cy="244673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071" y="1235662"/>
            <a:ext cx="5839857" cy="225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399566"/>
      </p:ext>
    </p:extLst>
  </p:cSld>
  <p:clrMapOvr>
    <a:masterClrMapping/>
  </p:clrMapOvr>
</p:sld>
</file>

<file path=ppt/theme/theme1.xml><?xml version="1.0" encoding="utf-8"?>
<a:theme xmlns:a="http://schemas.openxmlformats.org/drawingml/2006/main" name="22º Ciclo_PPT_template_Joseane Aparecida Corrêa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2º Ciclo_PPT_template_geral_01" id="{1DD2E016-6028-4125-9BD4-6BED2F35FC48}" vid="{DCC178CB-033D-43A1-A2CF-DB021AF8C02E}"/>
    </a:ext>
  </a:extLst>
</a:theme>
</file>

<file path=ppt/theme/theme2.xml><?xml version="1.0" encoding="utf-8"?>
<a:theme xmlns:a="http://schemas.openxmlformats.org/drawingml/2006/main" name="Tema do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4077838-ffc9-4e55-8582-887b9c80ee80">
      <Terms xmlns="http://schemas.microsoft.com/office/infopath/2007/PartnerControls"/>
    </lcf76f155ced4ddcb4097134ff3c332f>
    <TaxCatchAll xmlns="f43dbbe6-ab21-462b-9918-ef0a31d733d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C1D5E6508FB2A4C828CAAD8E19836BE" ma:contentTypeVersion="16" ma:contentTypeDescription="Crie um novo documento." ma:contentTypeScope="" ma:versionID="893b72e89fc80d74275d505197a54d2f">
  <xsd:schema xmlns:xsd="http://www.w3.org/2001/XMLSchema" xmlns:xs="http://www.w3.org/2001/XMLSchema" xmlns:p="http://schemas.microsoft.com/office/2006/metadata/properties" xmlns:ns2="e4077838-ffc9-4e55-8582-887b9c80ee80" xmlns:ns3="f43dbbe6-ab21-462b-9918-ef0a31d733dc" targetNamespace="http://schemas.microsoft.com/office/2006/metadata/properties" ma:root="true" ma:fieldsID="21eccda6ee6472822778cfee83ea1879" ns2:_="" ns3:_="">
    <xsd:import namespace="e4077838-ffc9-4e55-8582-887b9c80ee80"/>
    <xsd:import namespace="f43dbbe6-ab21-462b-9918-ef0a31d733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077838-ffc9-4e55-8582-887b9c80ee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4ec4d449-cc40-4ed3-840b-478290d670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3dbbe6-ab21-462b-9918-ef0a31d733d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ba609a7-3a86-4bb1-85bf-aca40552cd36}" ma:internalName="TaxCatchAll" ma:showField="CatchAllData" ma:web="f43dbbe6-ab21-462b-9918-ef0a31d73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33BA91D-CC03-4A80-8B25-E3FE65191154}">
  <ds:schemaRefs>
    <ds:schemaRef ds:uri="http://purl.org/dc/dcmitype/"/>
    <ds:schemaRef ds:uri="http://purl.org/dc/terms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1ae3ea05-53a8-4f32-b802-dfbe623c3b8a"/>
    <ds:schemaRef ds:uri="http://schemas.microsoft.com/office/2006/documentManagement/types"/>
    <ds:schemaRef ds:uri="b22e846b-2e75-4a71-8f67-cc4f94cb4e52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F9D7CDE-862A-44A2-AA9A-A08FF02A601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D7F2A75-459A-4039-8A63-25DF00993E47}"/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1188</TotalTime>
  <Words>947</Words>
  <Application>Microsoft Office PowerPoint</Application>
  <PresentationFormat>Personalizar</PresentationFormat>
  <Paragraphs>167</Paragraphs>
  <Slides>19</Slides>
  <Notes>16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22º Ciclo_PPT_template_Joseane Aparecida Corrêa</vt:lpstr>
      <vt:lpstr>A Jornada dos Tribunais de Contas rumo ao Nível 2 do IA-CM Auditoria Interna, maturidade institucional e geração de valor</vt:lpstr>
      <vt:lpstr>GRUPO DE TRABALHO  GT 04 |Auditoria Interna Modelo IA-CM</vt:lpstr>
      <vt:lpstr> </vt:lpstr>
      <vt:lpstr>O que é o IA-CM?</vt:lpstr>
      <vt:lpstr>Apresentação do PowerPoint</vt:lpstr>
      <vt:lpstr>Por que falar de IA-CM?</vt:lpstr>
      <vt:lpstr>Carta-Compromisso de Aracaju | 2024</vt:lpstr>
      <vt:lpstr>Carta-Compromisso de Macapá |2025</vt:lpstr>
      <vt:lpstr>Formação do Grupo de Trabalho – GT 04 |2026</vt:lpstr>
      <vt:lpstr>Primeiras Percepções dos Tribunais</vt:lpstr>
      <vt:lpstr>Da Pesquisa às Oficinas</vt:lpstr>
      <vt:lpstr>Oficinas e Contribuição Técnica</vt:lpstr>
      <vt:lpstr>Oficinas e Contribuição Técnica</vt:lpstr>
      <vt:lpstr>Oficinas e Contribuição Técnica</vt:lpstr>
      <vt:lpstr>Foco no Nível 2 | Infraestrutura</vt:lpstr>
      <vt:lpstr>Da Autoavaliação à Certificação</vt:lpstr>
      <vt:lpstr>Principais Entregas do GT 04|2026</vt:lpstr>
      <vt:lpstr>Conclusão</vt:lpstr>
      <vt:lpstr>Obrigado!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Paulo José Barbosa</cp:lastModifiedBy>
  <cp:revision>69</cp:revision>
  <cp:lastPrinted>2026-08-25T00:55:56Z</cp:lastPrinted>
  <dcterms:created xsi:type="dcterms:W3CDTF">2022-06-01T22:49:47Z</dcterms:created>
  <dcterms:modified xsi:type="dcterms:W3CDTF">2026-08-26T18:51:01Z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0x0101000C1D5E6508FB2A4C828CAAD8E19836BE</vt:lpwstr>
  </property>
  <property fmtid="{D5CDD505-2E9C-101B-9397-08002B2CF9AE}" pid="3" name="MediaServiceImageTags">
    <vt:lpwstr/>
  </property>
</Properties>
</file>