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5" r:id="rId2"/>
  </p:sldMasterIdLst>
  <p:notesMasterIdLst>
    <p:notesMasterId r:id="rId20"/>
  </p:notesMasterIdLst>
  <p:sldIdLst>
    <p:sldId id="256" r:id="rId3"/>
    <p:sldId id="257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2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1188720" y="4645152"/>
            <a:ext cx="978408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7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defRPr>
            </a:lvl1pPr>
          </a:lstStyle>
          <a:p>
            <a:pPr marL="0" indent="0" algn="l">
              <a:buNone/>
            </a:pPr>
            <a:endParaRPr lang="en-US" sz="27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PA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2057400"/>
            <a:ext cx="77724" cy="1920240"/>
          </a:xfrm>
          <a:prstGeom prst="rect">
            <a:avLst/>
          </a:prstGeom>
          <a:solidFill>
            <a:srgbClr val="D6AD4A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1005840" y="1828800"/>
            <a:ext cx="101498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118872"/>
          </a:xfrm>
          <a:prstGeom prst="rect">
            <a:avLst/>
          </a:prstGeom>
          <a:solidFill>
            <a:srgbClr val="4B1E52"/>
          </a:solidFill>
          <a:ln/>
        </p:spPr>
      </p:sp>
      <p:sp>
        <p:nvSpPr>
          <p:cNvPr id="3" name="Shape 1"/>
          <p:cNvSpPr/>
          <p:nvPr/>
        </p:nvSpPr>
        <p:spPr>
          <a:xfrm>
            <a:off x="4206240" y="0"/>
            <a:ext cx="1005840" cy="118872"/>
          </a:xfrm>
          <a:prstGeom prst="rect">
            <a:avLst/>
          </a:prstGeom>
          <a:solidFill>
            <a:srgbClr val="C29B2E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620256"/>
            <a:ext cx="12161520" cy="237744"/>
          </a:xfrm>
          <a:prstGeom prst="rect">
            <a:avLst/>
          </a:prstGeom>
          <a:solidFill>
            <a:srgbClr val="4B1E52"/>
          </a:solidFill>
          <a:ln/>
        </p:spPr>
      </p:sp>
      <p:sp>
        <p:nvSpPr>
          <p:cNvPr id="5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ER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4343400"/>
            <a:ext cx="1737360" cy="50292"/>
          </a:xfrm>
          <a:prstGeom prst="rect">
            <a:avLst/>
          </a:prstGeom>
          <a:solidFill>
            <a:srgbClr val="C29B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20256"/>
            <a:ext cx="12161520" cy="237744"/>
          </a:xfrm>
          <a:prstGeom prst="rect">
            <a:avLst/>
          </a:prstGeom>
          <a:solidFill>
            <a:srgbClr val="4B1E52"/>
          </a:solidFill>
          <a:ln/>
        </p:spPr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822960" y="46177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800" dirty="0">
                <a:solidFill>
                  <a:srgbClr val="4B1E52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defRPr>
            </a:lvl1pPr>
          </a:lstStyle>
          <a:p>
            <a:pPr marL="0" indent="0" algn="l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rgbClr val="3A1442">
              <a:alpha val="3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" y="2907792"/>
            <a:ext cx="1737360" cy="50292"/>
          </a:xfrm>
          <a:prstGeom prst="rect">
            <a:avLst/>
          </a:prstGeom>
          <a:solidFill>
            <a:srgbClr val="D6AD4A"/>
          </a:solidFill>
          <a:ln/>
        </p:spPr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1005840" y="3154680"/>
            <a:ext cx="48463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8F9A1-4051-9E49-9D90-D5CE08A33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6D10CA-001F-10D6-3001-7DDEAC62E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10F03B-C595-7C71-94F5-3F083A3B3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0FE149-F071-32F0-67F4-9642A0692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9658ED-A11F-0481-B0DB-F4211A6F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56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E3C99-1C52-33DE-511F-B05BE723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F8B58D-90FE-107A-CC29-4B0FC416E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A810A-2E17-F47D-777C-37C4EAD5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A19FA7-EE5A-E8B9-2D77-58CB1E6C9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C6FE97-040C-477F-F1C9-21EAA1DFD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964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BC175-36D4-1EE2-AD73-ED0AAF809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AB4EF8-61D4-0041-238C-FC476FC2E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044FF-CA16-CC69-C34C-977B0CCEB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D0E040-CC98-A518-B6FC-11F2685D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BE43A2-B137-7FA4-2695-7A3EC89F9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43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3A60A-DC8E-222A-1AD1-9BCD06C09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85AA69-D75E-844D-71C3-CD5FBD344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79A3F5F-7EC0-3F93-6642-958426B8C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05BFFF-8333-5165-0656-3B5F3A771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8E6DF7-E864-9E9E-7E81-E434F8AFA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EAD97A-1AC3-F37C-B833-E0E25187E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055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88A99-BBFB-F580-0D88-70D3FBC8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74B528-A4FD-1C11-1339-887968C0D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E58C4C-3C16-D7FA-6EE3-3E8C8672D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AA593C-E56E-396E-67BF-4B0651535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02BA51-1760-CB7E-E6D5-E8DB92BD8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9C0BEC6-E93B-A64F-39AF-4B3EFFDD0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013E25C-01CB-79A0-B90C-9F5156B18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D6F1BE1-41DC-3DC3-C845-72E10CBF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319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14403-2422-B718-6AE8-48AEF4A43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1C2E336-5CF7-B5C3-B2BC-EBDF55934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2FD8F67-D2BE-99EA-56B2-D592DDE8C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8DE3199-AE00-0D5B-AAA5-FA30BDE3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90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9E294F7-503C-3808-1E8F-00619A0D3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E72CC24-84A3-E163-5539-61BF9B24F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EDBAF2-F047-1CFE-BDFE-1A6B3FFD5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10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33FFFB-E157-CFA7-92BA-B0672D07C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D4020C-F519-568D-5011-28B7B0F48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9A64F9-92E3-0EE2-931A-C82A65EBA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091804-228D-A2EB-FCA1-AD60F8CA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0DA3B4-0154-357F-31FF-0578FE43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972B0F-EFA1-41C3-70BD-23B39597E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487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721B53-EE99-3250-A791-1E2FCB2A2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B1B2B45-BB3A-A220-CFD9-4FF366229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07D588-8EF3-7EB6-CD84-F9D047525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356BC8-6CD4-A0BB-47D6-A08B85E79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BA9D9C-6D8A-3987-1973-160A4368E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CAB22D-9249-C731-50D2-325C94E37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71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9DE2C-EF4C-A82B-F9DC-5329F21B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EDC3C8-79B0-F2F4-C932-807BA3130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56203B-57FA-E0E2-2CB7-FCA538A0A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441A95-401B-185F-6D24-DF7B506E1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DE1DD5-5882-958D-B46E-6F83653D9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736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7BF730-D8A0-625D-3967-E0A426BB38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2EFA09-3AA4-5879-1D54-B4E4F8A62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58DA51-9BA4-DA88-4642-A346DF566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3DD0F8-221D-AB16-2B7E-266A16F6C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858A12-4CBF-3371-E75D-B415DA33D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87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522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9678C62-B610-A8C7-5A50-0207D3F87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6A7C78-5F5A-141C-6F6D-182A9CC62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06B597-3D8C-6514-15C7-170479416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A9BD0B-BA25-4289-A59A-3D258582352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EFE948-B8CE-355C-A898-511D335A9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FB0C01-6F25-EA36-4B33-195248043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987B29-A033-4236-BCFE-671FA3B79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466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1188720" y="4645152"/>
            <a:ext cx="9784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 </a:t>
            </a:r>
            <a:endParaRPr lang="en-US"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5840" y="2532888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D6AD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QUANDO O CIDADÃO FALA</a:t>
            </a:r>
            <a:endParaRPr lang="en-US" sz="1600" dirty="0"/>
          </a:p>
        </p:txBody>
      </p:sp>
      <p:sp>
        <p:nvSpPr>
          <p:cNvPr id="3" name="Text 2"/>
          <p:cNvSpPr>
            <a:spLocks noGrp="1"/>
          </p:cNvSpPr>
          <p:nvPr>
            <p:ph type="title" idx="102" hasCustomPrompt="1"/>
          </p:nvPr>
        </p:nvSpPr>
        <p:spPr>
          <a:xfrm>
            <a:off x="1005840" y="3154680"/>
            <a:ext cx="52669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A EVOLUÇÃO DAS OUVIDORIAS</a:t>
            </a:r>
            <a:endParaRPr lang="en-US" sz="3400" b="1" dirty="0"/>
          </a:p>
        </p:txBody>
      </p:sp>
      <p:sp>
        <p:nvSpPr>
          <p:cNvPr id="4" name="Text 2"/>
          <p:cNvSpPr/>
          <p:nvPr/>
        </p:nvSpPr>
        <p:spPr>
          <a:xfrm>
            <a:off x="1005840" y="4498848"/>
            <a:ext cx="50017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BDDE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 manifestação do cidadão à inteligência para o controle externo.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46304" y="65379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DB9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Patrick Machado  ·  </a:t>
            </a:r>
            <a:r>
              <a:rPr lang="en-US" sz="1250" b="1" dirty="0" err="1">
                <a:solidFill>
                  <a:srgbClr val="CDB9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Ouvidor</a:t>
            </a:r>
            <a:r>
              <a:rPr lang="en-US" sz="1250" b="1" dirty="0">
                <a:solidFill>
                  <a:srgbClr val="CDB9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-Geral do TCE/PR</a:t>
            </a:r>
            <a:endParaRPr lang="en-US" sz="125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acao 200 mi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3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1005840" y="1828800"/>
            <a:ext cx="10149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 que acontece dentro de um Tribunal de Contas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quando um cidadão fala?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005840" y="434340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E4D3A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Talvez seja a pergunta mais importante que uma Ouvidoria precisa responder hoje.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Podemos ter duas Ouvidorias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828800"/>
            <a:ext cx="5029200" cy="20116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filete latera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828800"/>
            <a:ext cx="64008" cy="2011680"/>
          </a:xfrm>
          <a:prstGeom prst="rect">
            <a:avLst/>
          </a:prstGeom>
          <a:solidFill>
            <a:srgbClr val="A9AFC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1124712" y="202996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29B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PRIMEIRA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4712" y="2340864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 fluxo do protocolo</a:t>
            </a:r>
            <a:endParaRPr lang="en-US" sz="1700" dirty="0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24712" y="2779776"/>
            <a:ext cx="4480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Recebe  →  registra  →  encaminha  →  responde  →  encerra.</a:t>
            </a:r>
            <a:endParaRPr lang="en-US" sz="1300" dirty="0"/>
          </a:p>
        </p:txBody>
      </p:sp>
      <p:sp>
        <p:nvSpPr>
          <p:cNvPr id="10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828800"/>
            <a:ext cx="5029200" cy="20116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filete latera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828800"/>
            <a:ext cx="64008" cy="2011680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6611112" y="202996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29B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SEGUNDA</a:t>
            </a:r>
            <a:endParaRPr lang="en-US" sz="1100" dirty="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611112" y="2340864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 fluxo do conhecimento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611112" y="2779776"/>
            <a:ext cx="4480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Recebe  →  qualifica  →  conecta  →  analisa  →  identifica padrões  →  gera conhecimento  →  subsidia decisões.</a:t>
            </a:r>
            <a:endParaRPr lang="en-US" sz="1300" dirty="0"/>
          </a:p>
        </p:txBody>
      </p:sp>
      <p:sp>
        <p:nvSpPr>
          <p:cNvPr id="15" name="faixa de desta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434840"/>
            <a:ext cx="10515600" cy="1097280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1143000" y="4434840"/>
            <a:ext cx="9875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Nas duas, o cidadão foi atendido. Mas somente em uma delas a instituição aprendeu.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 evolução: de canal a infraestrutura de inteligência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965960"/>
            <a:ext cx="2066544" cy="265176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1024128" y="219456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29B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OUVIDORIA 1.0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024128" y="2542032"/>
            <a:ext cx="1664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RECEBER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024128" y="3364992"/>
            <a:ext cx="1664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cidadão tem um canal para falar.</a:t>
            </a:r>
            <a:endParaRPr lang="en-US" sz="1250" dirty="0"/>
          </a:p>
        </p:txBody>
      </p:sp>
      <p:sp>
        <p:nvSpPr>
          <p:cNvPr id="9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35808" y="1965960"/>
            <a:ext cx="2066544" cy="265176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3236976" y="219456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29B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OUVIDORIA 2.0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236976" y="2542032"/>
            <a:ext cx="1664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RESOLVER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236976" y="3364992"/>
            <a:ext cx="1664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cidadão recebe uma resposta.</a:t>
            </a:r>
            <a:endParaRPr lang="en-US" sz="1250" dirty="0"/>
          </a:p>
        </p:txBody>
      </p:sp>
      <p:sp>
        <p:nvSpPr>
          <p:cNvPr id="13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48656" y="1965960"/>
            <a:ext cx="2066544" cy="265176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5449824" y="219456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29B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OUVIDORIA 3.0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449824" y="2542032"/>
            <a:ext cx="1664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MELHORAR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5449824" y="3364992"/>
            <a:ext cx="1664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instituição aprende com o que ouve.</a:t>
            </a:r>
            <a:endParaRPr lang="en-US" sz="1250" dirty="0"/>
          </a:p>
        </p:txBody>
      </p:sp>
      <p:sp>
        <p:nvSpPr>
          <p:cNvPr id="17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1504" y="1965960"/>
            <a:ext cx="2066544" cy="2651760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7662672" y="219456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8D9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OUVIDORIA 4.0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662672" y="2542032"/>
            <a:ext cx="1664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ANTECIPAR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7662672" y="3364992"/>
            <a:ext cx="1664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EADF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instituição enxerga sinais e riscos.</a:t>
            </a:r>
            <a:endParaRPr lang="en-US" sz="1250" dirty="0"/>
          </a:p>
        </p:txBody>
      </p:sp>
      <p:sp>
        <p:nvSpPr>
          <p:cNvPr id="21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74352" y="1965960"/>
            <a:ext cx="2066544" cy="2651760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/>
          <p:nvPr/>
        </p:nvSpPr>
        <p:spPr>
          <a:xfrm>
            <a:off x="9875520" y="219456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8D9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OUVIDORIA 5.0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9875520" y="2542032"/>
            <a:ext cx="1664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GERAR INTELIGÊNCIA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9875520" y="3364992"/>
            <a:ext cx="1664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EADF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escuta alimenta decisões e prevenção.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822960" y="49834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futuro da Ouvidoria não está em receber mais manifestações. Está em escutar melhor aquilo que já recebemos.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1005840" y="1828800"/>
            <a:ext cx="10149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264 municípios não são apenas 264 municípios.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São 264 sensores territoriais.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005840" y="434340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E4D3A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Estamos olhando para eles como origem de manifestações — ou como pontos de observação do controle externo?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 pergunta que os relatórios ainda não fazem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22960" y="18745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A9AFC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QUANTAS MANIFESTAÇÕES RECEBEMOS?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822960" y="24231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Continua sendo uma pergunta importante. Mas não é a mais importante.</a:t>
            </a:r>
            <a:endParaRPr lang="en-US" sz="1500" dirty="0"/>
          </a:p>
        </p:txBody>
      </p:sp>
      <p:sp>
        <p:nvSpPr>
          <p:cNvPr id="7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108960"/>
            <a:ext cx="3346704" cy="10972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108960"/>
            <a:ext cx="64008" cy="1097280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97280" y="3108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 que aprendemos com elas?</a:t>
            </a:r>
            <a:endParaRPr lang="en-US" sz="1500" dirty="0"/>
          </a:p>
        </p:txBody>
      </p:sp>
      <p:sp>
        <p:nvSpPr>
          <p:cNvPr id="10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3108960"/>
            <a:ext cx="3346704" cy="10972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3108960"/>
            <a:ext cx="64008" cy="1097280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4681728" y="3108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Quais problemas se repetem?</a:t>
            </a:r>
            <a:endParaRPr lang="en-US" sz="1500" dirty="0"/>
          </a:p>
        </p:txBody>
      </p:sp>
      <p:sp>
        <p:nvSpPr>
          <p:cNvPr id="13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1856" y="3108960"/>
            <a:ext cx="3346704" cy="10972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1856" y="3108960"/>
            <a:ext cx="64008" cy="1097280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8266176" y="3108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Onde estão? Quando começaram?</a:t>
            </a:r>
            <a:endParaRPr lang="en-US" sz="1500" dirty="0"/>
          </a:p>
        </p:txBody>
      </p:sp>
      <p:sp>
        <p:nvSpPr>
          <p:cNvPr id="16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434840"/>
            <a:ext cx="3346704" cy="10972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434840"/>
            <a:ext cx="64008" cy="1097280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1097280" y="443484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Que políticas públicas aparecem?</a:t>
            </a:r>
            <a:endParaRPr lang="en-US" sz="1500" dirty="0"/>
          </a:p>
        </p:txBody>
      </p:sp>
      <p:sp>
        <p:nvSpPr>
          <p:cNvPr id="19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4434840"/>
            <a:ext cx="3346704" cy="10972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4434840"/>
            <a:ext cx="64008" cy="1097280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8"/>
          <p:cNvSpPr/>
          <p:nvPr/>
        </p:nvSpPr>
        <p:spPr>
          <a:xfrm>
            <a:off x="4681728" y="443484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Quais riscos surgem?</a:t>
            </a:r>
            <a:endParaRPr lang="en-US" sz="1500" dirty="0"/>
          </a:p>
        </p:txBody>
      </p:sp>
      <p:sp>
        <p:nvSpPr>
          <p:cNvPr id="22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1856" y="4434840"/>
            <a:ext cx="3346704" cy="10972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1856" y="4434840"/>
            <a:ext cx="64008" cy="1097280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/>
          <p:nvPr/>
        </p:nvSpPr>
        <p:spPr>
          <a:xfrm>
            <a:off x="8266176" y="443484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 que mudou depois da manifestação?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 casos isolados para padrões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marcad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075688"/>
            <a:ext cx="256032" cy="256032"/>
          </a:xfrm>
          <a:prstGeom prst="ellipse">
            <a:avLst/>
          </a:prstGeom>
          <a:solidFill>
            <a:srgbClr val="B23A4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1234440" y="192024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Manifestação A — “problema em licitação”</a:t>
            </a:r>
            <a:endParaRPr lang="en-US" sz="1500" dirty="0"/>
          </a:p>
        </p:txBody>
      </p:sp>
      <p:sp>
        <p:nvSpPr>
          <p:cNvPr id="7" name="marcad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852928"/>
            <a:ext cx="256032" cy="256032"/>
          </a:xfrm>
          <a:prstGeom prst="ellipse">
            <a:avLst/>
          </a:prstGeom>
          <a:solidFill>
            <a:srgbClr val="B23A4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34440" y="269748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Manifestação B — “problema em licitação”</a:t>
            </a:r>
            <a:endParaRPr lang="en-US" sz="1500" dirty="0"/>
          </a:p>
        </p:txBody>
      </p:sp>
      <p:sp>
        <p:nvSpPr>
          <p:cNvPr id="9" name="marcad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630168"/>
            <a:ext cx="256032" cy="256032"/>
          </a:xfrm>
          <a:prstGeom prst="ellipse">
            <a:avLst/>
          </a:prstGeom>
          <a:solidFill>
            <a:srgbClr val="B23A4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1234440" y="347472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Manifestação C — “problema em licitação”</a:t>
            </a:r>
            <a:endParaRPr lang="en-US" sz="1500" dirty="0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34440" y="42976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Isoladamente: 3 manifestações.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40680" y="228600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C29B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</a:t>
            </a:r>
            <a:endParaRPr lang="en-US" sz="4000" dirty="0"/>
          </a:p>
        </p:txBody>
      </p:sp>
      <p:sp>
        <p:nvSpPr>
          <p:cNvPr id="13" name="Text 10"/>
          <p:cNvSpPr/>
          <p:nvPr/>
        </p:nvSpPr>
        <p:spPr>
          <a:xfrm>
            <a:off x="5257800" y="315468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assunto + município + órgão + período + recorrência</a:t>
            </a:r>
            <a:endParaRPr lang="en-US" sz="1100" dirty="0"/>
          </a:p>
        </p:txBody>
      </p:sp>
      <p:sp>
        <p:nvSpPr>
          <p:cNvPr id="14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0" y="1920240"/>
            <a:ext cx="4206240" cy="137160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7406640" y="192024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UM PADRÃO</a:t>
            </a:r>
            <a:endParaRPr lang="en-US" sz="2400" dirty="0"/>
          </a:p>
        </p:txBody>
      </p:sp>
      <p:sp>
        <p:nvSpPr>
          <p:cNvPr id="16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0" y="3520440"/>
            <a:ext cx="4206240" cy="1371600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06640" y="352044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UM SINAL DE RISCO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822960" y="52578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um sinal de risco interessa à fiscalização, à auditoria, ao controle interno, à Corregedoria, à Presidência — e à sociedade.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É aqui que a Ouvidoria muda de patamar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783080"/>
            <a:ext cx="5486400" cy="713232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1097280" y="178308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DADO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566160" y="1783080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cidadão falou.</a:t>
            </a:r>
            <a:endParaRPr lang="en-US" sz="1400" dirty="0"/>
          </a:p>
        </p:txBody>
      </p:sp>
      <p:sp>
        <p:nvSpPr>
          <p:cNvPr id="8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587752"/>
            <a:ext cx="6720840" cy="713232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1097280" y="2587752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INFORMAÇÃO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566160" y="2587752"/>
            <a:ext cx="3703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Ouvidoria organizou.</a:t>
            </a:r>
            <a:endParaRPr lang="en-US" sz="1400" dirty="0"/>
          </a:p>
        </p:txBody>
      </p:sp>
      <p:sp>
        <p:nvSpPr>
          <p:cNvPr id="11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392424"/>
            <a:ext cx="7955280" cy="713232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1097280" y="3392424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INTELIGÊNCIA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566160" y="3392424"/>
            <a:ext cx="4937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instituição identificou padrões.</a:t>
            </a:r>
            <a:endParaRPr lang="en-US" sz="1400" dirty="0"/>
          </a:p>
        </p:txBody>
      </p:sp>
      <p:sp>
        <p:nvSpPr>
          <p:cNvPr id="14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197096"/>
            <a:ext cx="9189720" cy="713232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1097280" y="4197096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DECISÃO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566160" y="4197096"/>
            <a:ext cx="6172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Tribunal usou o conhecimento.</a:t>
            </a:r>
            <a:endParaRPr lang="en-US" sz="1400" dirty="0"/>
          </a:p>
        </p:txBody>
      </p:sp>
      <p:sp>
        <p:nvSpPr>
          <p:cNvPr id="17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5001768"/>
            <a:ext cx="10424160" cy="713232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1097280" y="5001768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IMPACTO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3566160" y="5001768"/>
            <a:ext cx="7406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ADF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Alguma coisa mudou.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22960" y="58521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Quanto conhecimento institucional a Ouvidoria gera?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Quanto desse conhecimento chega ao controle externo?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Quanto desse conhecimento produz mudança?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1005840" y="1828800"/>
            <a:ext cx="10149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 futuro da Ouvidoria não é tecnológico.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É institucional.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005840" y="434340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E4D3A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Podemos ter chatbot, IA, BI e automação. Mas se a manifestação entra e simplesmente termina, não evoluímos.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 IA não substitui a Ouvidoria — </a:t>
            </a:r>
            <a:b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</a:br>
            <a:r>
              <a:rPr lang="en-US" sz="2800" b="1" dirty="0" err="1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muda</a:t>
            </a: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 o trabalho dela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22960" y="1828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Milhares de manifestações → a tecnologia pode classificar, agrupar, identificar temas e recorrências, sugerir prioridades e gerar alertas.</a:t>
            </a:r>
            <a:endParaRPr lang="en-US" sz="1600" dirty="0"/>
          </a:p>
        </p:txBody>
      </p:sp>
      <p:sp>
        <p:nvSpPr>
          <p:cNvPr id="6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834640"/>
            <a:ext cx="3346704" cy="169164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834640"/>
            <a:ext cx="3346704" cy="64008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1097280" y="31546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29B2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 tecnologia</a:t>
            </a:r>
            <a:endParaRPr lang="en-US" sz="1900" dirty="0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97280" y="365760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identifica o padrão.</a:t>
            </a:r>
            <a:endParaRPr lang="en-US" sz="1600" dirty="0"/>
          </a:p>
        </p:txBody>
      </p:sp>
      <p:sp>
        <p:nvSpPr>
          <p:cNvPr id="10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2834640"/>
            <a:ext cx="3346704" cy="169164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2834640"/>
            <a:ext cx="3346704" cy="64008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4681728" y="31546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29B2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 instituição</a:t>
            </a:r>
            <a:endParaRPr lang="en-US" sz="1900" dirty="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81728" y="365760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interpreta o padrão.</a:t>
            </a:r>
            <a:endParaRPr lang="en-US" sz="1600" dirty="0"/>
          </a:p>
        </p:txBody>
      </p:sp>
      <p:sp>
        <p:nvSpPr>
          <p:cNvPr id="14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1856" y="2834640"/>
            <a:ext cx="3346704" cy="1691640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1856" y="2834640"/>
            <a:ext cx="3346704" cy="64008"/>
          </a:xfrm>
          <a:prstGeom prst="rect">
            <a:avLst/>
          </a:prstGeom>
          <a:solidFill>
            <a:srgbClr val="C29B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8266176" y="31546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8D9A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 Tribunal</a:t>
            </a:r>
            <a:endParaRPr lang="en-US" sz="1900" dirty="0"/>
          </a:p>
        </p:txBody>
      </p:sp>
      <p:sp>
        <p:nvSpPr>
          <p:cNvPr id="17" name="Text 1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266176" y="365760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decide o que fazer com ele.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22960" y="48006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algoritmo enxerga a repetição. Só a instituição dá sentido a ela.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Modelo GHI — Governança Humanizada + Inteligência Institucional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965960"/>
            <a:ext cx="3346704" cy="141732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1078992" y="213055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29B2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600200" y="213055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ESCUTA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600200" y="2587752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cidadão fala.</a:t>
            </a:r>
            <a:endParaRPr lang="en-US" sz="1300" dirty="0"/>
          </a:p>
        </p:txBody>
      </p:sp>
      <p:sp>
        <p:nvSpPr>
          <p:cNvPr id="9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1965960"/>
            <a:ext cx="3346704" cy="141732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4663440" y="213055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29B2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184648" y="213055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QUALIFICAÇÃO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5184648" y="2587752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Relato vira informação.</a:t>
            </a:r>
            <a:endParaRPr lang="en-US" sz="1300" dirty="0"/>
          </a:p>
        </p:txBody>
      </p:sp>
      <p:sp>
        <p:nvSpPr>
          <p:cNvPr id="13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1856" y="1965960"/>
            <a:ext cx="3346704" cy="141732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8247888" y="213055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29B2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769096" y="213055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CONEXÃO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769096" y="2587752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Informação ganha contexto.</a:t>
            </a:r>
            <a:endParaRPr lang="en-US" sz="1300" dirty="0"/>
          </a:p>
        </p:txBody>
      </p:sp>
      <p:sp>
        <p:nvSpPr>
          <p:cNvPr id="17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657600"/>
            <a:ext cx="3346704" cy="141732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1078992" y="38221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29B2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600200" y="38221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INTELIGÊNCIA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1600200" y="4279392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Padrões e riscos.</a:t>
            </a:r>
            <a:endParaRPr lang="en-US" sz="1300" dirty="0"/>
          </a:p>
        </p:txBody>
      </p:sp>
      <p:sp>
        <p:nvSpPr>
          <p:cNvPr id="21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3657600"/>
            <a:ext cx="3346704" cy="141732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/>
          <p:nvPr/>
        </p:nvSpPr>
        <p:spPr>
          <a:xfrm>
            <a:off x="4663440" y="38221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29B2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5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5184648" y="38221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AÇÃO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184648" y="4279392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conhecimento chega à instituição.</a:t>
            </a:r>
            <a:endParaRPr lang="en-US" sz="1300" dirty="0"/>
          </a:p>
        </p:txBody>
      </p:sp>
      <p:sp>
        <p:nvSpPr>
          <p:cNvPr id="25" name="etap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1856" y="3657600"/>
            <a:ext cx="3346704" cy="141732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23"/>
          <p:cNvSpPr/>
          <p:nvPr/>
        </p:nvSpPr>
        <p:spPr>
          <a:xfrm>
            <a:off x="8247888" y="38221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29B2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6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8769096" y="38221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RETORNO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8769096" y="4279392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sociedade percebe resultado.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822960" y="54864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Da manifestação do cidadão à inteligência para o controle externo.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Os cinco grandes desafios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numerad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874520"/>
            <a:ext cx="566928" cy="749808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822960" y="1874520"/>
            <a:ext cx="566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572768" y="191109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Sair da lógica do protocolo</a:t>
            </a:r>
            <a:endParaRPr lang="en-US" sz="1700" dirty="0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572768" y="2276856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Não sermos apenas entrada e saída.</a:t>
            </a:r>
            <a:endParaRPr lang="en-US" sz="1350" dirty="0"/>
          </a:p>
        </p:txBody>
      </p:sp>
      <p:sp>
        <p:nvSpPr>
          <p:cNvPr id="9" name="numerad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770632"/>
            <a:ext cx="566928" cy="749808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822960" y="2770632"/>
            <a:ext cx="566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572768" y="280720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Transformar volume em conhecimento</a:t>
            </a:r>
            <a:endParaRPr lang="en-US" sz="1700" dirty="0"/>
          </a:p>
        </p:txBody>
      </p:sp>
      <p:sp>
        <p:nvSpPr>
          <p:cNvPr id="12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572768" y="3172968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Mais manifestações não é mais maturidade.</a:t>
            </a:r>
            <a:endParaRPr lang="en-US" sz="1350" dirty="0"/>
          </a:p>
        </p:txBody>
      </p:sp>
      <p:sp>
        <p:nvSpPr>
          <p:cNvPr id="13" name="numerad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666744"/>
            <a:ext cx="566928" cy="749808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822960" y="3666744"/>
            <a:ext cx="566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572768" y="37033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Integrar Ouvidoria e controle externo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572768" y="4069080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manifestação não pode morrer no sistema.</a:t>
            </a:r>
            <a:endParaRPr lang="en-US" sz="1350" dirty="0"/>
          </a:p>
        </p:txBody>
      </p:sp>
      <p:sp>
        <p:nvSpPr>
          <p:cNvPr id="17" name="numerad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562856"/>
            <a:ext cx="566928" cy="749808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822960" y="4562856"/>
            <a:ext cx="566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72768" y="459943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Proteger o cidadão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1572768" y="49651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Sobretudo nas manifestações sensíveis.</a:t>
            </a:r>
            <a:endParaRPr lang="en-US" sz="1350" dirty="0"/>
          </a:p>
        </p:txBody>
      </p:sp>
      <p:sp>
        <p:nvSpPr>
          <p:cNvPr id="21" name="numerad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5458968"/>
            <a:ext cx="566928" cy="749808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/>
          <p:nvPr/>
        </p:nvSpPr>
        <p:spPr>
          <a:xfrm>
            <a:off x="822960" y="5458968"/>
            <a:ext cx="566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72768" y="5495544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Medir impacto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1572768" y="586130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Não “respondemos?”, mas “o que mudou?”.</a:t>
            </a:r>
            <a:endParaRPr lang="en-US" sz="1350" dirty="0"/>
          </a:p>
        </p:txBody>
      </p:sp>
      <p:pic>
        <p:nvPicPr>
          <p:cNvPr id="990" name="Ilustracao desafios" descr="Ilustracao abstrata: cinco degraus dourados ascendentes rumo a um ponto de luz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874520"/>
            <a:ext cx="3145536" cy="393192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822960" y="566928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 cidadão enxerga o que a fiscalização nem sempre capta</a:t>
            </a:r>
            <a:endParaRPr lang="en-US" sz="2800" dirty="0"/>
          </a:p>
        </p:txBody>
      </p:sp>
      <p:pic>
        <p:nvPicPr>
          <p:cNvPr id="3" name="Image 0" descr="Marca do ENCCO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2756"/>
            <a:ext cx="1371600" cy="543208"/>
          </a:xfrm>
          <a:prstGeom prst="rect">
            <a:avLst/>
          </a:prstGeom>
        </p:spPr>
      </p:pic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36192"/>
            <a:ext cx="1371600" cy="45720"/>
          </a:xfrm>
          <a:prstGeom prst="rect">
            <a:avLst/>
          </a:prstGeom>
          <a:solidFill>
            <a:srgbClr val="C29B2E"/>
          </a:solidFill>
          <a:ln w="12700">
            <a:solidFill>
              <a:srgbClr val="C29B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920240"/>
            <a:ext cx="4937760" cy="13258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1097280" y="210312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CONTROLE EXTERNO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097280" y="251460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Fiscalização · auditoria · dados · indicadores · processos</a:t>
            </a:r>
            <a:endParaRPr lang="en-US" sz="1350" dirty="0"/>
          </a:p>
        </p:txBody>
      </p:sp>
      <p:sp>
        <p:nvSpPr>
          <p:cNvPr id="8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920240"/>
            <a:ext cx="4937760" cy="1325880"/>
          </a:xfrm>
          <a:prstGeom prst="rect">
            <a:avLst/>
          </a:prstGeom>
          <a:solidFill>
            <a:srgbClr val="F3EEF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6675120" y="210312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4B1E52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CONTROLE SOCIAL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675120" y="251460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Cidadão · sociedade · experiência · percepção · </a:t>
            </a:r>
            <a:r>
              <a:rPr lang="en-US" sz="1350" dirty="0" err="1">
                <a:solidFill>
                  <a:srgbClr val="2E2A3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realidades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822960" y="33375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C29B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↓</a:t>
            </a:r>
            <a:endParaRPr lang="en-US" sz="2800" dirty="0"/>
          </a:p>
        </p:txBody>
      </p:sp>
      <p:sp>
        <p:nvSpPr>
          <p:cNvPr id="12" name="caix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931920"/>
            <a:ext cx="10515600" cy="1371600"/>
          </a:xfrm>
          <a:prstGeom prst="rect">
            <a:avLst/>
          </a:prstGeom>
          <a:solidFill>
            <a:srgbClr val="4B1E5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822960" y="39319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INTELIGÊNCIA INSTITUCIONAL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E687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Controle social não é só dar ao cidadão um canal para reclamar: é criar condições para que ele fale, seja ouvido, tenha retorno e influencie a instituição.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1005840" y="1828800"/>
            <a:ext cx="10149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 se cada manifestação pudesse ser também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um sensor do controle externo?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005840" y="434340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E4D3A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Quando o cidadão fala, ele não entrega apenas uma reclamação. Ele entrega informação sobre a realidade.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[decorative] Arte de encerramento ENCCO 2026" descr="Arte de encerramento do evento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3063240" y="4617720"/>
            <a:ext cx="3840480" cy="7315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3200" b="0" dirty="0">
                <a:solidFill>
                  <a:srgbClr val="4B1E52"/>
                </a:solidFill>
                <a:latin typeface="Segoe UI"/>
              </a:rPr>
              <a:t>OBRIGADO.</a:t>
            </a:r>
          </a:p>
        </p:txBody>
      </p:sp>
      <p:sp>
        <p:nvSpPr>
          <p:cNvPr id="4" name="Contato"/>
          <p:cNvSpPr txBox="1">
            <a:spLocks/>
          </p:cNvSpPr>
          <p:nvPr/>
        </p:nvSpPr>
        <p:spPr>
          <a:xfrm>
            <a:off x="4754880" y="4526280"/>
            <a:ext cx="4892040" cy="1508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sz="1500" b="1" dirty="0">
                <a:solidFill>
                  <a:srgbClr val="2E2A32"/>
                </a:solidFill>
                <a:latin typeface="Segoe UI"/>
              </a:rPr>
              <a:t>Patrick Machado</a:t>
            </a:r>
          </a:p>
          <a:p>
            <a:pPr algn="r">
              <a:lnSpc>
                <a:spcPct val="100000"/>
              </a:lnSpc>
              <a:spcBef>
                <a:spcPts val="860"/>
              </a:spcBef>
            </a:pPr>
            <a:r>
              <a:rPr lang="pt-BR" sz="1500" b="0" dirty="0">
                <a:solidFill>
                  <a:srgbClr val="2E2A32"/>
                </a:solidFill>
                <a:latin typeface="Segoe UI"/>
              </a:rPr>
              <a:t>+55 41 99673-1498</a:t>
            </a:r>
          </a:p>
          <a:p>
            <a:pPr algn="r">
              <a:lnSpc>
                <a:spcPct val="100000"/>
              </a:lnSpc>
              <a:spcBef>
                <a:spcPts val="860"/>
              </a:spcBef>
            </a:pPr>
            <a:r>
              <a:rPr lang="pt-BR" sz="1500" b="0" dirty="0">
                <a:solidFill>
                  <a:srgbClr val="2E2A32"/>
                </a:solidFill>
                <a:latin typeface="Segoe UI"/>
              </a:rPr>
              <a:t>patrick.machado@tce.pr.gov.br</a:t>
            </a:r>
          </a:p>
          <a:p>
            <a:pPr algn="r">
              <a:lnSpc>
                <a:spcPct val="100000"/>
              </a:lnSpc>
              <a:spcBef>
                <a:spcPts val="860"/>
              </a:spcBef>
            </a:pPr>
            <a:r>
              <a:rPr lang="pt-BR" sz="1500" b="0" dirty="0">
                <a:solidFill>
                  <a:srgbClr val="2E2A32"/>
                </a:solidFill>
                <a:latin typeface="Segoe UI"/>
              </a:rPr>
              <a:t>www.tce.pr.gov.br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Props1.xml><?xml version="1.0" encoding="utf-8"?>
<ds:datastoreItem xmlns:ds="http://schemas.openxmlformats.org/officeDocument/2006/customXml" ds:itemID="{04ACAA87-714A-4171-990B-349609899B7E}"/>
</file>

<file path=customXml/itemProps2.xml><?xml version="1.0" encoding="utf-8"?>
<ds:datastoreItem xmlns:ds="http://schemas.openxmlformats.org/officeDocument/2006/customXml" ds:itemID="{C7881338-9971-445C-A09E-CE29756F5E3F}"/>
</file>

<file path=customXml/itemProps3.xml><?xml version="1.0" encoding="utf-8"?>
<ds:datastoreItem xmlns:ds="http://schemas.openxmlformats.org/officeDocument/2006/customXml" ds:itemID="{8618A70D-14F2-4CEA-AD4C-9BEDBD1E7882}"/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785</Words>
  <Application>Microsoft Office PowerPoint</Application>
  <PresentationFormat>Widescreen</PresentationFormat>
  <Paragraphs>149</Paragraphs>
  <Slides>17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Segoe UI</vt:lpstr>
      <vt:lpstr>Segoe UI Light</vt:lpstr>
      <vt:lpstr>Segoe UI Semibold</vt:lpstr>
      <vt:lpstr>Office Theme</vt:lpstr>
      <vt:lpstr>Tema do Office</vt:lpstr>
      <vt:lpstr> </vt:lpstr>
      <vt:lpstr>A EVOLUÇÃO DAS OUVIDORIAS</vt:lpstr>
      <vt:lpstr>Apresentação do PowerPoint</vt:lpstr>
      <vt:lpstr>O que acontece dentro de um Tribunal de Contas quando um cidadão fala?</vt:lpstr>
      <vt:lpstr>Podemos ter duas Ouvidorias</vt:lpstr>
      <vt:lpstr>A evolução: de canal a infraestrutura de inteligência</vt:lpstr>
      <vt:lpstr>264 municípios não são apenas 264 municípios. São 264 sensores territoriais.</vt:lpstr>
      <vt:lpstr>A pergunta que os relatórios ainda não fazem</vt:lpstr>
      <vt:lpstr>De casos isolados para padrões</vt:lpstr>
      <vt:lpstr>É aqui que a Ouvidoria muda de patamar</vt:lpstr>
      <vt:lpstr>O futuro da Ouvidoria não é tecnológico. É institucional.</vt:lpstr>
      <vt:lpstr>A IA não substitui a Ouvidoria —  muda o trabalho dela</vt:lpstr>
      <vt:lpstr>Modelo GHI — Governança Humanizada + Inteligência Institucional</vt:lpstr>
      <vt:lpstr>Os cinco grandes desafios</vt:lpstr>
      <vt:lpstr>O cidadão enxerga o que a fiscalização nem sempre capta</vt:lpstr>
      <vt:lpstr>E se cada manifestação pudesse ser também um sensor do controle externo?</vt:lpstr>
      <vt:lpstr>OBRIGADO.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Ederson Patrick Severo Machado</dc:creator>
  <cp:lastModifiedBy>Ederson Patrick Severo Machado</cp:lastModifiedBy>
  <cp:revision>3</cp:revision>
  <dcterms:created xsi:type="dcterms:W3CDTF">2026-09-15T18:29:37Z</dcterms:created>
  <dcterms:modified xsi:type="dcterms:W3CDTF">2026-09-18T14:22:54Z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