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72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2162"/>
    <a:srgbClr val="F4EDF6"/>
    <a:srgbClr val="EFE7F2"/>
    <a:srgbClr val="F6EEDF"/>
    <a:srgbClr val="FFFFFF"/>
    <a:srgbClr val="E7ECF2"/>
    <a:srgbClr val="5D22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D46FF0-8253-483E-B35A-F7213B0E4B71}" v="3" dt="2026-09-22T17:22:53.7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45" autoAdjust="0"/>
    <p:restoredTop sz="94604" autoAdjust="0"/>
  </p:normalViewPr>
  <p:slideViewPr>
    <p:cSldViewPr snapToGrid="0" snapToObjects="1">
      <p:cViewPr varScale="1">
        <p:scale>
          <a:sx n="106" d="100"/>
          <a:sy n="106" d="100"/>
        </p:scale>
        <p:origin x="28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 CHAPLIN GANZO SAVEDRA" userId="571f83ee-2260-4b8a-a29d-9276333958ed" providerId="ADAL" clId="{63837F39-502F-4F85-84F7-7683E5EE49D7}"/>
    <pc:docChg chg="modSld">
      <pc:chgData name="VIVIAN CHAPLIN GANZO SAVEDRA" userId="571f83ee-2260-4b8a-a29d-9276333958ed" providerId="ADAL" clId="{63837F39-502F-4F85-84F7-7683E5EE49D7}" dt="2026-09-22T17:22:56.928" v="4"/>
      <pc:docMkLst>
        <pc:docMk/>
      </pc:docMkLst>
      <pc:sldChg chg="addSp delSp modSp">
        <pc:chgData name="VIVIAN CHAPLIN GANZO SAVEDRA" userId="571f83ee-2260-4b8a-a29d-9276333958ed" providerId="ADAL" clId="{63837F39-502F-4F85-84F7-7683E5EE49D7}" dt="2026-09-22T17:22:56.928" v="4"/>
        <pc:sldMkLst>
          <pc:docMk/>
          <pc:sldMk cId="0" sldId="262"/>
        </pc:sldMkLst>
        <pc:spChg chg="add del mod">
          <ac:chgData name="VIVIAN CHAPLIN GANZO SAVEDRA" userId="571f83ee-2260-4b8a-a29d-9276333958ed" providerId="ADAL" clId="{63837F39-502F-4F85-84F7-7683E5EE49D7}" dt="2026-09-22T17:22:56.928" v="4"/>
          <ac:spMkLst>
            <pc:docMk/>
            <pc:sldMk cId="0" sldId="262"/>
            <ac:spMk id="6" creationId="{E3FD1E84-89DD-308C-40D7-803E189F5760}"/>
          </ac:spMkLst>
        </pc:spChg>
      </pc:sldChg>
      <pc:sldChg chg="addSp delSp modSp">
        <pc:chgData name="VIVIAN CHAPLIN GANZO SAVEDRA" userId="571f83ee-2260-4b8a-a29d-9276333958ed" providerId="ADAL" clId="{63837F39-502F-4F85-84F7-7683E5EE49D7}" dt="2026-09-22T17:20:30.873" v="2"/>
        <pc:sldMkLst>
          <pc:docMk/>
          <pc:sldMk cId="0" sldId="264"/>
        </pc:sldMkLst>
        <pc:spChg chg="add del mod">
          <ac:chgData name="VIVIAN CHAPLIN GANZO SAVEDRA" userId="571f83ee-2260-4b8a-a29d-9276333958ed" providerId="ADAL" clId="{63837F39-502F-4F85-84F7-7683E5EE49D7}" dt="2026-09-22T17:20:30.873" v="2"/>
          <ac:spMkLst>
            <pc:docMk/>
            <pc:sldMk cId="0" sldId="264"/>
            <ac:spMk id="6" creationId="{61129B7F-A90F-4B69-72FA-B64B23A78DF3}"/>
          </ac:spMkLst>
        </pc:spChg>
      </pc:sldChg>
      <pc:sldChg chg="modSp">
        <pc:chgData name="VIVIAN CHAPLIN GANZO SAVEDRA" userId="571f83ee-2260-4b8a-a29d-9276333958ed" providerId="ADAL" clId="{63837F39-502F-4F85-84F7-7683E5EE49D7}" dt="2026-09-22T17:19:49.745" v="0"/>
        <pc:sldMkLst>
          <pc:docMk/>
          <pc:sldMk cId="2753300215" sldId="273"/>
        </pc:sldMkLst>
        <pc:spChg chg="mod">
          <ac:chgData name="VIVIAN CHAPLIN GANZO SAVEDRA" userId="571f83ee-2260-4b8a-a29d-9276333958ed" providerId="ADAL" clId="{63837F39-502F-4F85-84F7-7683E5EE49D7}" dt="2026-09-22T17:19:49.745" v="0"/>
          <ac:spMkLst>
            <pc:docMk/>
            <pc:sldMk cId="2753300215" sldId="273"/>
            <ac:spMk id="22" creationId="{9D694981-A547-490F-BDBE-DA06CB6B4D0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5173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22/09/2026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4131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microsoft.com/office/2007/relationships/hdphoto" Target="../media/hdphoto4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4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microsoft.com/office/2007/relationships/hdphoto" Target="../media/hdphoto5.wdp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encco2/assets/logo-dourada-branc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1196" y="566928"/>
            <a:ext cx="6766560" cy="255117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3310128"/>
            <a:ext cx="1036015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Da defesa à governança: o modelo das Três Linhas atualizado em 2026 e sua aplicação às funções de Corregedoria</a:t>
            </a:r>
            <a:endParaRPr lang="pt-BR" sz="2800" noProof="0" dirty="0">
              <a:solidFill>
                <a:schemeClr val="bg1"/>
              </a:solidFill>
            </a:endParaRPr>
          </a:p>
        </p:txBody>
      </p:sp>
      <p:sp>
        <p:nvSpPr>
          <p:cNvPr id="4" name="Shape 1"/>
          <p:cNvSpPr/>
          <p:nvPr/>
        </p:nvSpPr>
        <p:spPr>
          <a:xfrm>
            <a:off x="5001768" y="4681728"/>
            <a:ext cx="2194560" cy="0"/>
          </a:xfrm>
          <a:prstGeom prst="line">
            <a:avLst/>
          </a:prstGeom>
          <a:noFill/>
          <a:ln w="19050">
            <a:solidFill>
              <a:srgbClr val="C1993F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" name="Text 2"/>
          <p:cNvSpPr/>
          <p:nvPr/>
        </p:nvSpPr>
        <p:spPr>
          <a:xfrm>
            <a:off x="914400" y="4828032"/>
            <a:ext cx="103601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400" noProof="0" dirty="0">
                <a:solidFill>
                  <a:srgbClr val="F0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Vivian Chaplin </a:t>
            </a:r>
            <a:r>
              <a:rPr lang="pt-BR" sz="1400" noProof="0" dirty="0" err="1">
                <a:solidFill>
                  <a:srgbClr val="F0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Ganzo</a:t>
            </a:r>
            <a:r>
              <a:rPr lang="pt-BR" sz="1400" noProof="0" dirty="0">
                <a:solidFill>
                  <a:srgbClr val="F0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1400" noProof="0" dirty="0" err="1">
                <a:solidFill>
                  <a:srgbClr val="F0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Savedra</a:t>
            </a:r>
            <a:r>
              <a:rPr lang="pt-BR" sz="1400" noProof="0" dirty="0">
                <a:solidFill>
                  <a:srgbClr val="F0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Auditora Fiscal de Controle Externo</a:t>
            </a:r>
            <a:endParaRPr lang="pt-BR" sz="1400" noProof="0" dirty="0"/>
          </a:p>
        </p:txBody>
      </p:sp>
      <p:sp>
        <p:nvSpPr>
          <p:cNvPr id="6" name="Text 3"/>
          <p:cNvSpPr/>
          <p:nvPr/>
        </p:nvSpPr>
        <p:spPr>
          <a:xfrm>
            <a:off x="914400" y="5157216"/>
            <a:ext cx="10360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150" noProof="0" dirty="0">
                <a:solidFill>
                  <a:srgbClr val="CDB9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Corregedoria-Geral do TCE/SC ·  3º Painel  ·  24/09/2026</a:t>
            </a:r>
            <a:endParaRPr lang="pt-BR" sz="1150" noProof="0" dirty="0"/>
          </a:p>
        </p:txBody>
      </p:sp>
      <p:pic>
        <p:nvPicPr>
          <p:cNvPr id="7" name="Image 1" descr="/home/claude/encco2/assets/barra-logo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8236" y="5806440"/>
            <a:ext cx="8412480" cy="10424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encco2/assets/logo-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7624" y="256032"/>
            <a:ext cx="1188720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50" b="1" kern="0" spc="200" noProof="0" dirty="0">
                <a:solidFill>
                  <a:srgbClr val="A88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</a:t>
            </a:r>
            <a:endParaRPr lang="pt-BR" sz="1150" noProof="0" dirty="0"/>
          </a:p>
        </p:txBody>
      </p:sp>
      <p:sp>
        <p:nvSpPr>
          <p:cNvPr id="4" name="Text 1"/>
          <p:cNvSpPr/>
          <p:nvPr/>
        </p:nvSpPr>
        <p:spPr>
          <a:xfrm>
            <a:off x="548640" y="566928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2900" b="1" noProof="0" dirty="0">
                <a:solidFill>
                  <a:srgbClr val="5B206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Percurso da apresentação</a:t>
            </a:r>
            <a:endParaRPr lang="pt-BR" sz="2900" noProof="0" dirty="0"/>
          </a:p>
        </p:txBody>
      </p:sp>
      <p:sp>
        <p:nvSpPr>
          <p:cNvPr id="5" name="Shape 2"/>
          <p:cNvSpPr/>
          <p:nvPr/>
        </p:nvSpPr>
        <p:spPr>
          <a:xfrm>
            <a:off x="0" y="6711696"/>
            <a:ext cx="12188952" cy="146304"/>
          </a:xfrm>
          <a:prstGeom prst="rect">
            <a:avLst/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ext 4"/>
          <p:cNvSpPr/>
          <p:nvPr/>
        </p:nvSpPr>
        <p:spPr>
          <a:xfrm>
            <a:off x="11503152" y="629107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30B8775B-9B9A-431E-A40B-45E370C60F15}" type="slidenum">
              <a:rPr lang="pt-BR" sz="1000" noProof="0">
                <a:solidFill>
                  <a:srgbClr val="7B73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fld>
            <a:endParaRPr lang="pt-BR" sz="1000" noProof="0" dirty="0"/>
          </a:p>
        </p:txBody>
      </p:sp>
      <p:sp>
        <p:nvSpPr>
          <p:cNvPr id="8" name="Shape 5"/>
          <p:cNvSpPr/>
          <p:nvPr/>
        </p:nvSpPr>
        <p:spPr>
          <a:xfrm>
            <a:off x="566928" y="1691640"/>
            <a:ext cx="3611880" cy="1920240"/>
          </a:xfrm>
          <a:prstGeom prst="roundRect">
            <a:avLst>
              <a:gd name="adj" fmla="val 4286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9" name="Shape 6"/>
          <p:cNvSpPr/>
          <p:nvPr/>
        </p:nvSpPr>
        <p:spPr>
          <a:xfrm>
            <a:off x="822960" y="1947672"/>
            <a:ext cx="502920" cy="502920"/>
          </a:xfrm>
          <a:prstGeom prst="ellipse">
            <a:avLst/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0" name="Text 7"/>
          <p:cNvSpPr/>
          <p:nvPr/>
        </p:nvSpPr>
        <p:spPr>
          <a:xfrm>
            <a:off x="822960" y="192938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pt-BR" sz="1800" noProof="0" dirty="0"/>
          </a:p>
        </p:txBody>
      </p:sp>
      <p:sp>
        <p:nvSpPr>
          <p:cNvPr id="11" name="Text 8"/>
          <p:cNvSpPr/>
          <p:nvPr/>
        </p:nvSpPr>
        <p:spPr>
          <a:xfrm>
            <a:off x="822960" y="2606040"/>
            <a:ext cx="3099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5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Modelo das Três Linhas</a:t>
            </a:r>
            <a:endParaRPr lang="pt-BR" sz="1450" noProof="0" dirty="0"/>
          </a:p>
        </p:txBody>
      </p:sp>
      <p:sp>
        <p:nvSpPr>
          <p:cNvPr id="12" name="Text 9"/>
          <p:cNvSpPr/>
          <p:nvPr/>
        </p:nvSpPr>
        <p:spPr>
          <a:xfrm>
            <a:off x="822960" y="3063240"/>
            <a:ext cx="3099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2000"/>
              </a:lnSpc>
            </a:pPr>
            <a:r>
              <a:rPr lang="pt-BR" sz="1150" noProof="0" dirty="0">
                <a:solidFill>
                  <a:srgbClr val="3F3F46"/>
                </a:solidFill>
                <a:cs typeface="Calibri"/>
              </a:rPr>
              <a:t>Origem, os três papéis e a </a:t>
            </a:r>
            <a:r>
              <a:rPr lang="pt-BR" sz="1150" noProof="0" dirty="0">
                <a:solidFill>
                  <a:srgbClr val="3F3A40"/>
                </a:solidFill>
                <a:ea typeface="Calibri" pitchFamily="34" charset="-122"/>
                <a:cs typeface="Calibri" pitchFamily="34" charset="-120"/>
              </a:rPr>
              <a:t>função</a:t>
            </a:r>
            <a:r>
              <a:rPr lang="pt-BR" sz="1150" noProof="0" dirty="0">
                <a:solidFill>
                  <a:srgbClr val="3F3F46"/>
                </a:solidFill>
                <a:cs typeface="Calibri"/>
              </a:rPr>
              <a:t> na gestão de riscos</a:t>
            </a:r>
          </a:p>
        </p:txBody>
      </p:sp>
      <p:sp>
        <p:nvSpPr>
          <p:cNvPr id="13" name="Shape 10"/>
          <p:cNvSpPr/>
          <p:nvPr/>
        </p:nvSpPr>
        <p:spPr>
          <a:xfrm>
            <a:off x="4379976" y="1691640"/>
            <a:ext cx="3611880" cy="1920240"/>
          </a:xfrm>
          <a:prstGeom prst="roundRect">
            <a:avLst>
              <a:gd name="adj" fmla="val 4286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4" name="Shape 11"/>
          <p:cNvSpPr/>
          <p:nvPr/>
        </p:nvSpPr>
        <p:spPr>
          <a:xfrm>
            <a:off x="4636008" y="1947672"/>
            <a:ext cx="502920" cy="502920"/>
          </a:xfrm>
          <a:prstGeom prst="ellipse">
            <a:avLst/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5" name="Text 12"/>
          <p:cNvSpPr/>
          <p:nvPr/>
        </p:nvSpPr>
        <p:spPr>
          <a:xfrm>
            <a:off x="4636008" y="192938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pt-BR" sz="1800" noProof="0" dirty="0"/>
          </a:p>
        </p:txBody>
      </p:sp>
      <p:sp>
        <p:nvSpPr>
          <p:cNvPr id="16" name="Text 13"/>
          <p:cNvSpPr/>
          <p:nvPr/>
        </p:nvSpPr>
        <p:spPr>
          <a:xfrm>
            <a:off x="4636008" y="2606040"/>
            <a:ext cx="3099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5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Adoção no Brasil</a:t>
            </a:r>
            <a:endParaRPr lang="pt-BR" sz="1450" noProof="0" dirty="0"/>
          </a:p>
        </p:txBody>
      </p:sp>
      <p:sp>
        <p:nvSpPr>
          <p:cNvPr id="17" name="Text 14"/>
          <p:cNvSpPr/>
          <p:nvPr/>
        </p:nvSpPr>
        <p:spPr>
          <a:xfrm>
            <a:off x="4636007" y="3043658"/>
            <a:ext cx="320903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15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Decreto (federal) 9.203 ao art. 169 da Lei 14.133, passando pelos guias referenciais</a:t>
            </a:r>
            <a:endParaRPr lang="pt-BR" sz="1150" noProof="0" dirty="0"/>
          </a:p>
        </p:txBody>
      </p:sp>
      <p:sp>
        <p:nvSpPr>
          <p:cNvPr id="18" name="Shape 15"/>
          <p:cNvSpPr/>
          <p:nvPr/>
        </p:nvSpPr>
        <p:spPr>
          <a:xfrm>
            <a:off x="8193024" y="1691640"/>
            <a:ext cx="3611880" cy="1920240"/>
          </a:xfrm>
          <a:prstGeom prst="roundRect">
            <a:avLst>
              <a:gd name="adj" fmla="val 4286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9" name="Shape 16"/>
          <p:cNvSpPr/>
          <p:nvPr/>
        </p:nvSpPr>
        <p:spPr>
          <a:xfrm>
            <a:off x="8449056" y="1947672"/>
            <a:ext cx="502920" cy="502920"/>
          </a:xfrm>
          <a:prstGeom prst="ellipse">
            <a:avLst/>
          </a:prstGeom>
          <a:solidFill>
            <a:srgbClr val="A8831C"/>
          </a:solidFill>
          <a:ln w="12700">
            <a:solidFill>
              <a:srgbClr val="A8831C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0" name="Text 17"/>
          <p:cNvSpPr/>
          <p:nvPr/>
        </p:nvSpPr>
        <p:spPr>
          <a:xfrm>
            <a:off x="8449056" y="192938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pt-BR" sz="1800" noProof="0" dirty="0"/>
          </a:p>
        </p:txBody>
      </p:sp>
      <p:sp>
        <p:nvSpPr>
          <p:cNvPr id="21" name="Text 18"/>
          <p:cNvSpPr/>
          <p:nvPr/>
        </p:nvSpPr>
        <p:spPr>
          <a:xfrm>
            <a:off x="8449056" y="2606040"/>
            <a:ext cx="3099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5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Atualização do IIA - julho/2026</a:t>
            </a:r>
            <a:endParaRPr lang="pt-BR" sz="1450" noProof="0" dirty="0"/>
          </a:p>
        </p:txBody>
      </p:sp>
      <p:sp>
        <p:nvSpPr>
          <p:cNvPr id="22" name="Text 19"/>
          <p:cNvSpPr/>
          <p:nvPr/>
        </p:nvSpPr>
        <p:spPr>
          <a:xfrm>
            <a:off x="8449056" y="3063240"/>
            <a:ext cx="3099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15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novo </a:t>
            </a:r>
            <a:r>
              <a:rPr lang="pt-BR" sz="1150" i="1" noProof="0" dirty="0" err="1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Statement</a:t>
            </a:r>
            <a:r>
              <a:rPr lang="pt-BR" sz="1150" i="1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1150" i="1" noProof="0" dirty="0" err="1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r>
              <a:rPr lang="pt-BR" sz="1150" i="1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Position </a:t>
            </a:r>
            <a:r>
              <a:rPr lang="pt-BR" sz="115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IIA</a:t>
            </a:r>
            <a:endParaRPr lang="pt-BR" sz="1150" noProof="0" dirty="0"/>
          </a:p>
        </p:txBody>
      </p:sp>
      <p:sp>
        <p:nvSpPr>
          <p:cNvPr id="23" name="Shape 20"/>
          <p:cNvSpPr/>
          <p:nvPr/>
        </p:nvSpPr>
        <p:spPr>
          <a:xfrm>
            <a:off x="566928" y="3931920"/>
            <a:ext cx="3611880" cy="1920240"/>
          </a:xfrm>
          <a:prstGeom prst="roundRect">
            <a:avLst>
              <a:gd name="adj" fmla="val 4286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4" name="Shape 21"/>
          <p:cNvSpPr/>
          <p:nvPr/>
        </p:nvSpPr>
        <p:spPr>
          <a:xfrm>
            <a:off x="822960" y="4187952"/>
            <a:ext cx="502920" cy="502920"/>
          </a:xfrm>
          <a:prstGeom prst="ellipse">
            <a:avLst/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5" name="Text 22"/>
          <p:cNvSpPr/>
          <p:nvPr/>
        </p:nvSpPr>
        <p:spPr>
          <a:xfrm>
            <a:off x="822960" y="416966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pt-BR" sz="1800" noProof="0" dirty="0"/>
          </a:p>
        </p:txBody>
      </p:sp>
      <p:sp>
        <p:nvSpPr>
          <p:cNvPr id="26" name="Text 23"/>
          <p:cNvSpPr/>
          <p:nvPr/>
        </p:nvSpPr>
        <p:spPr>
          <a:xfrm>
            <a:off x="822960" y="4846320"/>
            <a:ext cx="3099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5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linhas nos Tribunais de Contas</a:t>
            </a:r>
            <a:endParaRPr lang="pt-BR" sz="1450" noProof="0" dirty="0"/>
          </a:p>
        </p:txBody>
      </p:sp>
      <p:sp>
        <p:nvSpPr>
          <p:cNvPr id="27" name="Text 24"/>
          <p:cNvSpPr/>
          <p:nvPr/>
        </p:nvSpPr>
        <p:spPr>
          <a:xfrm>
            <a:off x="822960" y="5303520"/>
            <a:ext cx="3099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15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Ouvidoria e Auditoria Interna como âncoras</a:t>
            </a:r>
            <a:endParaRPr lang="pt-BR" sz="1150" noProof="0" dirty="0"/>
          </a:p>
        </p:txBody>
      </p:sp>
      <p:sp>
        <p:nvSpPr>
          <p:cNvPr id="28" name="Shape 25"/>
          <p:cNvSpPr/>
          <p:nvPr/>
        </p:nvSpPr>
        <p:spPr>
          <a:xfrm>
            <a:off x="4379976" y="3931920"/>
            <a:ext cx="3611880" cy="1920240"/>
          </a:xfrm>
          <a:prstGeom prst="roundRect">
            <a:avLst>
              <a:gd name="adj" fmla="val 4286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9" name="Shape 26"/>
          <p:cNvSpPr/>
          <p:nvPr/>
        </p:nvSpPr>
        <p:spPr>
          <a:xfrm>
            <a:off x="4636008" y="4187952"/>
            <a:ext cx="502920" cy="502920"/>
          </a:xfrm>
          <a:prstGeom prst="ellipse">
            <a:avLst/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0" name="Text 27"/>
          <p:cNvSpPr/>
          <p:nvPr/>
        </p:nvSpPr>
        <p:spPr>
          <a:xfrm>
            <a:off x="4636008" y="416966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pt-BR" sz="1800" noProof="0" dirty="0"/>
          </a:p>
        </p:txBody>
      </p:sp>
      <p:sp>
        <p:nvSpPr>
          <p:cNvPr id="31" name="Text 28"/>
          <p:cNvSpPr/>
          <p:nvPr/>
        </p:nvSpPr>
        <p:spPr>
          <a:xfrm>
            <a:off x="4636008" y="4846320"/>
            <a:ext cx="3099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5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Corregedoria no modelo</a:t>
            </a:r>
            <a:endParaRPr lang="pt-BR" sz="1450" noProof="0" dirty="0"/>
          </a:p>
        </p:txBody>
      </p:sp>
      <p:sp>
        <p:nvSpPr>
          <p:cNvPr id="32" name="Text 29"/>
          <p:cNvSpPr/>
          <p:nvPr/>
        </p:nvSpPr>
        <p:spPr>
          <a:xfrm>
            <a:off x="4636008" y="5303520"/>
            <a:ext cx="3099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pt-BR" sz="115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caixa para a função exercida em cada caso</a:t>
            </a:r>
          </a:p>
        </p:txBody>
      </p:sp>
      <p:sp>
        <p:nvSpPr>
          <p:cNvPr id="33" name="Shape 30"/>
          <p:cNvSpPr/>
          <p:nvPr/>
        </p:nvSpPr>
        <p:spPr>
          <a:xfrm>
            <a:off x="8193024" y="3931920"/>
            <a:ext cx="3611880" cy="1920240"/>
          </a:xfrm>
          <a:prstGeom prst="roundRect">
            <a:avLst>
              <a:gd name="adj" fmla="val 4286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4" name="Shape 31"/>
          <p:cNvSpPr/>
          <p:nvPr/>
        </p:nvSpPr>
        <p:spPr>
          <a:xfrm>
            <a:off x="8449056" y="4187952"/>
            <a:ext cx="502920" cy="502920"/>
          </a:xfrm>
          <a:prstGeom prst="ellipse">
            <a:avLst/>
          </a:prstGeom>
          <a:solidFill>
            <a:srgbClr val="A8831C"/>
          </a:solidFill>
          <a:ln w="12700">
            <a:solidFill>
              <a:srgbClr val="A8831C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5" name="Text 32"/>
          <p:cNvSpPr/>
          <p:nvPr/>
        </p:nvSpPr>
        <p:spPr>
          <a:xfrm>
            <a:off x="8449056" y="416966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pt-BR" sz="1800" noProof="0" dirty="0"/>
          </a:p>
        </p:txBody>
      </p:sp>
      <p:sp>
        <p:nvSpPr>
          <p:cNvPr id="36" name="Text 33"/>
          <p:cNvSpPr/>
          <p:nvPr/>
        </p:nvSpPr>
        <p:spPr>
          <a:xfrm>
            <a:off x="8449056" y="4846320"/>
            <a:ext cx="3099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45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da Corregedoria do TCE/SC </a:t>
            </a:r>
            <a:endParaRPr lang="pt-BR" sz="1450" noProof="0" dirty="0"/>
          </a:p>
        </p:txBody>
      </p:sp>
      <p:sp>
        <p:nvSpPr>
          <p:cNvPr id="40" name="TX141">
            <a:extLst>
              <a:ext uri="{FF2B5EF4-FFF2-40B4-BE49-F238E27FC236}">
                <a16:creationId xmlns:a16="http://schemas.microsoft.com/office/drawing/2014/main" id="{92217F4A-7136-011F-E764-F0EE3A7A56D7}"/>
              </a:ext>
            </a:extLst>
          </p:cNvPr>
          <p:cNvSpPr txBox="1"/>
          <p:nvPr/>
        </p:nvSpPr>
        <p:spPr>
          <a:xfrm>
            <a:off x="8441984" y="5277339"/>
            <a:ext cx="3183088" cy="626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indent="0">
              <a:buNone/>
              <a:defRPr sz="115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r>
              <a:rPr lang="pt-BR" dirty="0"/>
              <a:t>Hibridez </a:t>
            </a:r>
            <a:r>
              <a:rPr lang="pt-BR" noProof="0" dirty="0"/>
              <a:t>entre 2ª e 3ª linhas</a:t>
            </a:r>
          </a:p>
        </p:txBody>
      </p:sp>
      <p:pic>
        <p:nvPicPr>
          <p:cNvPr id="38" name="PIC114">
            <a:extLst>
              <a:ext uri="{FF2B5EF4-FFF2-40B4-BE49-F238E27FC236}">
                <a16:creationId xmlns:a16="http://schemas.microsoft.com/office/drawing/2014/main" id="{584C5E2F-5E99-A6A1-E044-8379B887F80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914420" y="2029025"/>
            <a:ext cx="320000" cy="320000"/>
          </a:xfrm>
          <a:prstGeom prst="rect">
            <a:avLst/>
          </a:prstGeom>
        </p:spPr>
      </p:pic>
      <p:pic>
        <p:nvPicPr>
          <p:cNvPr id="41" name="PIC124">
            <a:extLst>
              <a:ext uri="{FF2B5EF4-FFF2-40B4-BE49-F238E27FC236}">
                <a16:creationId xmlns:a16="http://schemas.microsoft.com/office/drawing/2014/main" id="{09FC304C-6EA9-92E7-4929-39084C739C55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10800"/>
                    </a14:imgEffect>
                    <a14:imgEffect>
                      <a14:saturation sat="400000"/>
                    </a14:imgEffect>
                    <a14:imgEffect>
                      <a14:brightnessContrast bright="-1000" contras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27468" y="2043503"/>
            <a:ext cx="320000" cy="320000"/>
          </a:xfrm>
          <a:prstGeom prst="rect">
            <a:avLst/>
          </a:prstGeom>
        </p:spPr>
      </p:pic>
      <p:pic>
        <p:nvPicPr>
          <p:cNvPr id="43" name="PIC129">
            <a:extLst>
              <a:ext uri="{FF2B5EF4-FFF2-40B4-BE49-F238E27FC236}">
                <a16:creationId xmlns:a16="http://schemas.microsoft.com/office/drawing/2014/main" id="{35B34E5C-95A9-3BA3-C2D6-8FC49896BA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7012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40516" y="2048316"/>
            <a:ext cx="320000" cy="320000"/>
          </a:xfrm>
          <a:prstGeom prst="rect">
            <a:avLst/>
          </a:prstGeom>
        </p:spPr>
      </p:pic>
      <p:pic>
        <p:nvPicPr>
          <p:cNvPr id="47" name="PIC139">
            <a:extLst>
              <a:ext uri="{FF2B5EF4-FFF2-40B4-BE49-F238E27FC236}">
                <a16:creationId xmlns:a16="http://schemas.microsoft.com/office/drawing/2014/main" id="{A2A5CACD-D67D-7C64-BD03-48F71C4714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40516" y="4283964"/>
            <a:ext cx="320000" cy="320000"/>
          </a:xfrm>
          <a:prstGeom prst="rect">
            <a:avLst/>
          </a:prstGeom>
        </p:spPr>
      </p:pic>
      <p:pic>
        <p:nvPicPr>
          <p:cNvPr id="49" name="PIC134">
            <a:extLst>
              <a:ext uri="{FF2B5EF4-FFF2-40B4-BE49-F238E27FC236}">
                <a16:creationId xmlns:a16="http://schemas.microsoft.com/office/drawing/2014/main" id="{F3D367D5-985C-53E4-19DB-77659AF22307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70000" contrast="-6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4420" y="4300005"/>
            <a:ext cx="320000" cy="320000"/>
          </a:xfrm>
          <a:prstGeom prst="rect">
            <a:avLst/>
          </a:prstGeom>
        </p:spPr>
      </p:pic>
      <p:pic>
        <p:nvPicPr>
          <p:cNvPr id="57" name="Image 1" descr="preencoded.png">
            <a:extLst>
              <a:ext uri="{FF2B5EF4-FFF2-40B4-BE49-F238E27FC236}">
                <a16:creationId xmlns:a16="http://schemas.microsoft.com/office/drawing/2014/main" id="{2EC291A5-C967-471C-4BEC-D53BC572406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27468" y="4283964"/>
            <a:ext cx="310896" cy="310896"/>
          </a:xfrm>
          <a:prstGeom prst="rect">
            <a:avLst/>
          </a:prstGeom>
        </p:spPr>
      </p:pic>
      <p:sp>
        <p:nvSpPr>
          <p:cNvPr id="61" name="SH142">
            <a:extLst>
              <a:ext uri="{FF2B5EF4-FFF2-40B4-BE49-F238E27FC236}">
                <a16:creationId xmlns:a16="http://schemas.microsoft.com/office/drawing/2014/main" id="{11C3F9B7-526A-53F1-7723-BB9A0897C04F}"/>
              </a:ext>
            </a:extLst>
          </p:cNvPr>
          <p:cNvSpPr/>
          <p:nvPr/>
        </p:nvSpPr>
        <p:spPr>
          <a:xfrm>
            <a:off x="1" y="1589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65" name="PIC144">
            <a:extLst>
              <a:ext uri="{FF2B5EF4-FFF2-40B4-BE49-F238E27FC236}">
                <a16:creationId xmlns:a16="http://schemas.microsoft.com/office/drawing/2014/main" id="{A2178A09-0D60-EABC-54A7-31ED818045F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700644"/>
            <a:ext cx="12192000" cy="1651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encco2/assets/logo-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7624" y="256032"/>
            <a:ext cx="1188720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50" b="1" kern="0" spc="200" noProof="0" dirty="0">
                <a:solidFill>
                  <a:srgbClr val="A88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FUNDAMENTOS</a:t>
            </a:r>
            <a:endParaRPr lang="pt-BR" sz="1150" noProof="0" dirty="0"/>
          </a:p>
        </p:txBody>
      </p:sp>
      <p:sp>
        <p:nvSpPr>
          <p:cNvPr id="4" name="Text 1"/>
          <p:cNvSpPr/>
          <p:nvPr/>
        </p:nvSpPr>
        <p:spPr>
          <a:xfrm>
            <a:off x="548640" y="566928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2900" b="1" noProof="0" dirty="0">
                <a:solidFill>
                  <a:srgbClr val="5B206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 Modelo das Três Linhas</a:t>
            </a:r>
            <a:endParaRPr lang="pt-BR" sz="2900" noProof="0" dirty="0"/>
          </a:p>
        </p:txBody>
      </p:sp>
      <p:sp>
        <p:nvSpPr>
          <p:cNvPr id="5" name="Shape 2"/>
          <p:cNvSpPr/>
          <p:nvPr/>
        </p:nvSpPr>
        <p:spPr>
          <a:xfrm>
            <a:off x="0" y="6711696"/>
            <a:ext cx="12188952" cy="146304"/>
          </a:xfrm>
          <a:prstGeom prst="rect">
            <a:avLst/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ext 4"/>
          <p:cNvSpPr/>
          <p:nvPr/>
        </p:nvSpPr>
        <p:spPr>
          <a:xfrm>
            <a:off x="11503152" y="629107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BAA9CE1D-4E76-43D4-8605-FB8B68BFFBDE}" type="slidenum">
              <a:rPr lang="pt-BR" sz="1000" noProof="0">
                <a:solidFill>
                  <a:srgbClr val="7B73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fld>
            <a:endParaRPr lang="pt-BR" sz="1000" noProof="0" dirty="0"/>
          </a:p>
        </p:txBody>
      </p:sp>
      <p:sp>
        <p:nvSpPr>
          <p:cNvPr id="9" name="Shape 6"/>
          <p:cNvSpPr/>
          <p:nvPr/>
        </p:nvSpPr>
        <p:spPr>
          <a:xfrm>
            <a:off x="566928" y="2121408"/>
            <a:ext cx="3291840" cy="1143000"/>
          </a:xfrm>
          <a:prstGeom prst="roundRect">
            <a:avLst>
              <a:gd name="adj" fmla="val 5143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0" name="Text 7"/>
          <p:cNvSpPr/>
          <p:nvPr/>
        </p:nvSpPr>
        <p:spPr>
          <a:xfrm>
            <a:off x="841248" y="2212848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200" b="1" noProof="0" dirty="0">
                <a:solidFill>
                  <a:srgbClr val="7A4E7D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2013</a:t>
            </a:r>
            <a:endParaRPr lang="pt-BR" sz="2600" noProof="0" dirty="0"/>
          </a:p>
        </p:txBody>
      </p:sp>
      <p:sp>
        <p:nvSpPr>
          <p:cNvPr id="11" name="Text 8"/>
          <p:cNvSpPr/>
          <p:nvPr/>
        </p:nvSpPr>
        <p:spPr>
          <a:xfrm>
            <a:off x="841248" y="2596896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50" b="1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Linhas de Defesa (IIA)</a:t>
            </a:r>
            <a:endParaRPr lang="pt-BR" sz="1250" noProof="0" dirty="0"/>
          </a:p>
        </p:txBody>
      </p:sp>
      <p:sp>
        <p:nvSpPr>
          <p:cNvPr id="12" name="Text 9"/>
          <p:cNvSpPr/>
          <p:nvPr/>
        </p:nvSpPr>
        <p:spPr>
          <a:xfrm>
            <a:off x="841248" y="2852928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100" noProof="0" dirty="0">
                <a:solidFill>
                  <a:srgbClr val="7B73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Metáfora defensiva · barreiras contra riscos</a:t>
            </a:r>
            <a:endParaRPr lang="pt-BR" sz="1100" noProof="0" dirty="0"/>
          </a:p>
        </p:txBody>
      </p:sp>
      <p:sp>
        <p:nvSpPr>
          <p:cNvPr id="13" name="Shape 10"/>
          <p:cNvSpPr/>
          <p:nvPr/>
        </p:nvSpPr>
        <p:spPr>
          <a:xfrm>
            <a:off x="1984248" y="3319272"/>
            <a:ext cx="457200" cy="274320"/>
          </a:xfrm>
          <a:prstGeom prst="downArrow">
            <a:avLst/>
          </a:prstGeom>
          <a:solidFill>
            <a:srgbClr val="C1993F"/>
          </a:solidFill>
          <a:ln w="12700">
            <a:solidFill>
              <a:srgbClr val="C1993F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4" name="Shape 11"/>
          <p:cNvSpPr/>
          <p:nvPr/>
        </p:nvSpPr>
        <p:spPr>
          <a:xfrm>
            <a:off x="566928" y="3630168"/>
            <a:ext cx="3291840" cy="1143000"/>
          </a:xfrm>
          <a:prstGeom prst="roundRect">
            <a:avLst>
              <a:gd name="adj" fmla="val 5143"/>
            </a:avLst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5" name="Text 12"/>
          <p:cNvSpPr/>
          <p:nvPr/>
        </p:nvSpPr>
        <p:spPr>
          <a:xfrm>
            <a:off x="841248" y="3721608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200" b="1" noProof="0" dirty="0">
                <a:solidFill>
                  <a:srgbClr val="C1993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2020</a:t>
            </a:r>
            <a:endParaRPr lang="pt-BR" sz="2600" noProof="0" dirty="0"/>
          </a:p>
        </p:txBody>
      </p:sp>
      <p:sp>
        <p:nvSpPr>
          <p:cNvPr id="16" name="Text 13"/>
          <p:cNvSpPr/>
          <p:nvPr/>
        </p:nvSpPr>
        <p:spPr>
          <a:xfrm>
            <a:off x="841248" y="4105656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5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das Três Linhas</a:t>
            </a:r>
            <a:endParaRPr lang="pt-BR" sz="1250" noProof="0" dirty="0"/>
          </a:p>
        </p:txBody>
      </p:sp>
      <p:sp>
        <p:nvSpPr>
          <p:cNvPr id="17" name="Text 14"/>
          <p:cNvSpPr/>
          <p:nvPr/>
        </p:nvSpPr>
        <p:spPr>
          <a:xfrm>
            <a:off x="841248" y="4361688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100" noProof="0" dirty="0">
                <a:solidFill>
                  <a:srgbClr val="EFE9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Governança e criação de valor · papéis</a:t>
            </a:r>
            <a:endParaRPr lang="pt-BR" sz="1100" noProof="0" dirty="0"/>
          </a:p>
        </p:txBody>
      </p:sp>
      <p:sp>
        <p:nvSpPr>
          <p:cNvPr id="18" name="Shape 15"/>
          <p:cNvSpPr/>
          <p:nvPr/>
        </p:nvSpPr>
        <p:spPr>
          <a:xfrm>
            <a:off x="4218432" y="2364113"/>
            <a:ext cx="740664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9" name="Shape 16"/>
          <p:cNvSpPr/>
          <p:nvPr/>
        </p:nvSpPr>
        <p:spPr>
          <a:xfrm>
            <a:off x="4434840" y="2569464"/>
            <a:ext cx="640080" cy="640080"/>
          </a:xfrm>
          <a:prstGeom prst="ellipse">
            <a:avLst/>
          </a:prstGeom>
          <a:solidFill>
            <a:srgbClr val="EFE9F3"/>
          </a:solidFill>
          <a:ln w="12700">
            <a:solidFill>
              <a:srgbClr val="EFE9F3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1261" y="2735885"/>
            <a:ext cx="307238" cy="307238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5257800" y="2560303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0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Papéis, não caixas</a:t>
            </a:r>
            <a:endParaRPr lang="pt-BR" sz="1500" noProof="0" dirty="0"/>
          </a:p>
        </p:txBody>
      </p:sp>
      <p:sp>
        <p:nvSpPr>
          <p:cNvPr id="22" name="Text 18"/>
          <p:cNvSpPr/>
          <p:nvPr/>
        </p:nvSpPr>
        <p:spPr>
          <a:xfrm>
            <a:off x="5268163" y="2900443"/>
            <a:ext cx="6217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20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linhas descrevem funções: uma mesma estrutura pode exercer papéis de linhas diferentes.</a:t>
            </a:r>
            <a:endParaRPr lang="pt-BR" sz="1200" noProof="0" dirty="0"/>
          </a:p>
        </p:txBody>
      </p:sp>
      <p:sp>
        <p:nvSpPr>
          <p:cNvPr id="23" name="Shape 19"/>
          <p:cNvSpPr/>
          <p:nvPr/>
        </p:nvSpPr>
        <p:spPr>
          <a:xfrm>
            <a:off x="4213173" y="3611880"/>
            <a:ext cx="740664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4" name="Shape 20"/>
          <p:cNvSpPr/>
          <p:nvPr/>
        </p:nvSpPr>
        <p:spPr>
          <a:xfrm>
            <a:off x="4434840" y="3849624"/>
            <a:ext cx="640080" cy="640080"/>
          </a:xfrm>
          <a:prstGeom prst="ellipse">
            <a:avLst/>
          </a:prstGeom>
          <a:solidFill>
            <a:srgbClr val="EFE9F3"/>
          </a:solidFill>
          <a:ln w="12700">
            <a:solidFill>
              <a:srgbClr val="EFE9F3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2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1261" y="4016045"/>
            <a:ext cx="307238" cy="307238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5268163" y="381762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0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Independência ≠ isolamento</a:t>
            </a:r>
            <a:endParaRPr lang="pt-BR" sz="1500" noProof="0" dirty="0"/>
          </a:p>
        </p:txBody>
      </p:sp>
      <p:sp>
        <p:nvSpPr>
          <p:cNvPr id="27" name="Text 22"/>
          <p:cNvSpPr/>
          <p:nvPr/>
        </p:nvSpPr>
        <p:spPr>
          <a:xfrm>
            <a:off x="5268163" y="4142197"/>
            <a:ext cx="6217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20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linhas se coordenam e se comunicam; a segregação protege a objetividade.</a:t>
            </a:r>
            <a:endParaRPr lang="pt-BR" sz="1200" noProof="0" dirty="0"/>
          </a:p>
        </p:txBody>
      </p:sp>
      <p:sp>
        <p:nvSpPr>
          <p:cNvPr id="28" name="Shape 23"/>
          <p:cNvSpPr/>
          <p:nvPr/>
        </p:nvSpPr>
        <p:spPr>
          <a:xfrm>
            <a:off x="4206240" y="4846320"/>
            <a:ext cx="740664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9" name="Shape 24"/>
          <p:cNvSpPr/>
          <p:nvPr/>
        </p:nvSpPr>
        <p:spPr>
          <a:xfrm>
            <a:off x="4434840" y="5129784"/>
            <a:ext cx="640080" cy="640080"/>
          </a:xfrm>
          <a:prstGeom prst="ellipse">
            <a:avLst/>
          </a:prstGeom>
          <a:solidFill>
            <a:srgbClr val="EFE9F3"/>
          </a:solidFill>
          <a:ln w="12700">
            <a:solidFill>
              <a:srgbClr val="EFE9F3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3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1261" y="5296205"/>
            <a:ext cx="307238" cy="307238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5268163" y="5107996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0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Informação para decidir</a:t>
            </a:r>
            <a:endParaRPr lang="pt-BR" sz="1500" noProof="0" dirty="0"/>
          </a:p>
        </p:txBody>
      </p:sp>
      <p:sp>
        <p:nvSpPr>
          <p:cNvPr id="37" name="TX157">
            <a:extLst>
              <a:ext uri="{FF2B5EF4-FFF2-40B4-BE49-F238E27FC236}">
                <a16:creationId xmlns:a16="http://schemas.microsoft.com/office/drawing/2014/main" id="{FA292834-B58B-E8DB-3B25-6CE5329374F0}"/>
              </a:ext>
            </a:extLst>
          </p:cNvPr>
          <p:cNvSpPr txBox="1"/>
          <p:nvPr/>
        </p:nvSpPr>
        <p:spPr>
          <a:xfrm>
            <a:off x="658945" y="1129590"/>
            <a:ext cx="3903911" cy="4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400" b="1" noProof="0" dirty="0">
                <a:solidFill>
                  <a:srgbClr val="5B2162"/>
                </a:solidFill>
                <a:latin typeface="Calibri"/>
                <a:cs typeface="Calibri"/>
              </a:rPr>
              <a:t>Gestão de riscos como ferramenta da boa governança</a:t>
            </a:r>
          </a:p>
        </p:txBody>
      </p:sp>
      <p:sp>
        <p:nvSpPr>
          <p:cNvPr id="39" name="TX177">
            <a:extLst>
              <a:ext uri="{FF2B5EF4-FFF2-40B4-BE49-F238E27FC236}">
                <a16:creationId xmlns:a16="http://schemas.microsoft.com/office/drawing/2014/main" id="{1765B249-7E32-2D61-7D44-F55CE5D847EA}"/>
              </a:ext>
            </a:extLst>
          </p:cNvPr>
          <p:cNvSpPr txBox="1"/>
          <p:nvPr/>
        </p:nvSpPr>
        <p:spPr>
          <a:xfrm>
            <a:off x="5241341" y="5450975"/>
            <a:ext cx="5606656" cy="65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2000"/>
              </a:lnSpc>
              <a:spcBef>
                <a:spcPts val="0"/>
              </a:spcBef>
              <a:buNone/>
            </a:pPr>
            <a:r>
              <a:rPr lang="pt-BR" sz="1250" noProof="0" dirty="0">
                <a:solidFill>
                  <a:srgbClr val="3F3F46"/>
                </a:solidFill>
                <a:latin typeface="Calibri"/>
                <a:cs typeface="Calibri"/>
              </a:rPr>
              <a:t>Fornece à alta administração informação confiável e equilibrada para decidir.</a:t>
            </a:r>
          </a:p>
        </p:txBody>
      </p:sp>
      <p:sp>
        <p:nvSpPr>
          <p:cNvPr id="41" name="Shape 15">
            <a:extLst>
              <a:ext uri="{FF2B5EF4-FFF2-40B4-BE49-F238E27FC236}">
                <a16:creationId xmlns:a16="http://schemas.microsoft.com/office/drawing/2014/main" id="{2A59079F-748B-5DE3-2B2E-98BCC50BB818}"/>
              </a:ext>
            </a:extLst>
          </p:cNvPr>
          <p:cNvSpPr/>
          <p:nvPr/>
        </p:nvSpPr>
        <p:spPr>
          <a:xfrm>
            <a:off x="4206240" y="1113599"/>
            <a:ext cx="740664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43" name="Shape 16">
            <a:extLst>
              <a:ext uri="{FF2B5EF4-FFF2-40B4-BE49-F238E27FC236}">
                <a16:creationId xmlns:a16="http://schemas.microsoft.com/office/drawing/2014/main" id="{EE210491-1FE5-9801-0DF7-D285D5C594AA}"/>
              </a:ext>
            </a:extLst>
          </p:cNvPr>
          <p:cNvSpPr/>
          <p:nvPr/>
        </p:nvSpPr>
        <p:spPr>
          <a:xfrm>
            <a:off x="4425696" y="1332924"/>
            <a:ext cx="640080" cy="640080"/>
          </a:xfrm>
          <a:prstGeom prst="ellipse">
            <a:avLst/>
          </a:prstGeom>
          <a:solidFill>
            <a:srgbClr val="EFE9F3"/>
          </a:solidFill>
          <a:ln w="12700">
            <a:solidFill>
              <a:srgbClr val="EFE9F3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45" name="PIC160">
            <a:extLst>
              <a:ext uri="{FF2B5EF4-FFF2-40B4-BE49-F238E27FC236}">
                <a16:creationId xmlns:a16="http://schemas.microsoft.com/office/drawing/2014/main" id="{21025B72-D89D-852D-FDCB-5FA7185B94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7856" y="1468800"/>
            <a:ext cx="360000" cy="360000"/>
          </a:xfrm>
          <a:prstGeom prst="rect">
            <a:avLst/>
          </a:prstGeom>
        </p:spPr>
      </p:pic>
      <p:sp>
        <p:nvSpPr>
          <p:cNvPr id="47" name="TX161">
            <a:extLst>
              <a:ext uri="{FF2B5EF4-FFF2-40B4-BE49-F238E27FC236}">
                <a16:creationId xmlns:a16="http://schemas.microsoft.com/office/drawing/2014/main" id="{18EFABDC-0DA2-3786-D4D5-B00AA7AF46A7}"/>
              </a:ext>
            </a:extLst>
          </p:cNvPr>
          <p:cNvSpPr txBox="1"/>
          <p:nvPr/>
        </p:nvSpPr>
        <p:spPr>
          <a:xfrm>
            <a:off x="5285232" y="1333713"/>
            <a:ext cx="3687800" cy="3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500" b="1" noProof="0" dirty="0">
                <a:solidFill>
                  <a:srgbClr val="3B1442"/>
                </a:solidFill>
                <a:latin typeface="Calibri"/>
                <a:cs typeface="Calibri"/>
              </a:rPr>
              <a:t>Controle é de todos</a:t>
            </a:r>
          </a:p>
        </p:txBody>
      </p:sp>
      <p:sp>
        <p:nvSpPr>
          <p:cNvPr id="49" name="TX162">
            <a:extLst>
              <a:ext uri="{FF2B5EF4-FFF2-40B4-BE49-F238E27FC236}">
                <a16:creationId xmlns:a16="http://schemas.microsoft.com/office/drawing/2014/main" id="{C4487DFA-D8A3-3938-7D5D-BD8D7360A6C1}"/>
              </a:ext>
            </a:extLst>
          </p:cNvPr>
          <p:cNvSpPr txBox="1"/>
          <p:nvPr/>
        </p:nvSpPr>
        <p:spPr>
          <a:xfrm>
            <a:off x="5285232" y="1673913"/>
            <a:ext cx="5722012" cy="65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2000"/>
              </a:lnSpc>
              <a:spcBef>
                <a:spcPts val="0"/>
              </a:spcBef>
              <a:buNone/>
            </a:pPr>
            <a:r>
              <a:rPr lang="pt-BR" sz="1250" noProof="0" dirty="0">
                <a:solidFill>
                  <a:srgbClr val="3F3F46"/>
                </a:solidFill>
                <a:latin typeface="Calibri"/>
                <a:cs typeface="Calibri"/>
              </a:rPr>
              <a:t>Rompe a ideia de que o controle interno é atribuição de uma única unidade.</a:t>
            </a:r>
          </a:p>
        </p:txBody>
      </p:sp>
      <p:sp>
        <p:nvSpPr>
          <p:cNvPr id="51" name="SH142">
            <a:extLst>
              <a:ext uri="{FF2B5EF4-FFF2-40B4-BE49-F238E27FC236}">
                <a16:creationId xmlns:a16="http://schemas.microsoft.com/office/drawing/2014/main" id="{65BF3613-B778-4F71-A7DE-8BF697D9315E}"/>
              </a:ext>
            </a:extLst>
          </p:cNvPr>
          <p:cNvSpPr/>
          <p:nvPr/>
        </p:nvSpPr>
        <p:spPr>
          <a:xfrm>
            <a:off x="1" y="1589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2" name="Shape 10b"/>
          <p:cNvSpPr/>
          <p:nvPr/>
        </p:nvSpPr>
        <p:spPr>
          <a:xfrm>
            <a:off x="1984248" y="4828032"/>
            <a:ext cx="457200" cy="274320"/>
          </a:xfrm>
          <a:prstGeom prst="downArrow">
            <a:avLst/>
          </a:prstGeom>
          <a:solidFill>
            <a:srgbClr val="C1993F"/>
          </a:solidFill>
          <a:ln w="12700">
            <a:solidFill>
              <a:srgbClr val="C1993F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3" name="Card2026"/>
          <p:cNvSpPr/>
          <p:nvPr/>
        </p:nvSpPr>
        <p:spPr>
          <a:xfrm>
            <a:off x="566928" y="5138928"/>
            <a:ext cx="3291840" cy="1143000"/>
          </a:xfrm>
          <a:prstGeom prst="roundRect">
            <a:avLst>
              <a:gd name="adj" fmla="val 12000"/>
            </a:avLst>
          </a:prstGeom>
          <a:solidFill>
            <a:srgbClr val="C1993F"/>
          </a:solidFill>
          <a:ln w="12700">
            <a:solidFill>
              <a:srgbClr val="C1993F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4" name="TX2026a"/>
          <p:cNvSpPr/>
          <p:nvPr/>
        </p:nvSpPr>
        <p:spPr>
          <a:xfrm>
            <a:off x="841248" y="5230368"/>
            <a:ext cx="1673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2200" b="1" noProof="0" dirty="0">
                <a:solidFill>
                  <a:srgbClr val="FFFFFF"/>
                </a:solidFill>
                <a:latin typeface="Calibri Light" pitchFamily="34" charset="0"/>
                <a:cs typeface="Calibri Light" pitchFamily="34" charset="0"/>
              </a:rPr>
              <a:t>2026</a:t>
            </a:r>
          </a:p>
        </p:txBody>
      </p:sp>
      <p:sp>
        <p:nvSpPr>
          <p:cNvPr id="55" name="TX2026b"/>
          <p:cNvSpPr/>
          <p:nvPr/>
        </p:nvSpPr>
        <p:spPr>
          <a:xfrm>
            <a:off x="841248" y="5614416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250" b="1" noProof="0" dirty="0" err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Statement</a:t>
            </a:r>
            <a:r>
              <a:rPr lang="pt-BR" sz="1250" b="1" noProof="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BR" sz="1250" b="1" noProof="0" dirty="0" err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of</a:t>
            </a:r>
            <a:r>
              <a:rPr lang="pt-BR" sz="1250" b="1" noProof="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Position (IIA)</a:t>
            </a:r>
          </a:p>
        </p:txBody>
      </p:sp>
      <p:sp>
        <p:nvSpPr>
          <p:cNvPr id="56" name="TX2026c"/>
          <p:cNvSpPr/>
          <p:nvPr/>
        </p:nvSpPr>
        <p:spPr>
          <a:xfrm>
            <a:off x="841248" y="5870448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1100" noProof="0" dirty="0">
                <a:solidFill>
                  <a:srgbClr val="FBF3E6"/>
                </a:solidFill>
                <a:latin typeface="Calibri" pitchFamily="34" charset="0"/>
                <a:cs typeface="Calibri" pitchFamily="34" charset="0"/>
              </a:rPr>
              <a:t>Asseguração e aconselhamento à governança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encco2/assets/logo-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7624" y="256032"/>
            <a:ext cx="1188720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50" b="1" kern="0" spc="200" noProof="0" dirty="0">
                <a:solidFill>
                  <a:srgbClr val="A88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FUNDAMENTOS</a:t>
            </a:r>
            <a:endParaRPr lang="pt-BR" sz="1150" noProof="0" dirty="0"/>
          </a:p>
        </p:txBody>
      </p:sp>
      <p:sp>
        <p:nvSpPr>
          <p:cNvPr id="4" name="Text 1"/>
          <p:cNvSpPr/>
          <p:nvPr/>
        </p:nvSpPr>
        <p:spPr>
          <a:xfrm>
            <a:off x="548640" y="566928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2900" b="1" noProof="0" dirty="0">
                <a:solidFill>
                  <a:srgbClr val="5B206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Os papéis de cada linha</a:t>
            </a:r>
            <a:endParaRPr lang="pt-BR" sz="2900" noProof="0" dirty="0"/>
          </a:p>
        </p:txBody>
      </p:sp>
      <p:sp>
        <p:nvSpPr>
          <p:cNvPr id="5" name="Shape 2"/>
          <p:cNvSpPr/>
          <p:nvPr/>
        </p:nvSpPr>
        <p:spPr>
          <a:xfrm>
            <a:off x="0" y="6711696"/>
            <a:ext cx="12188952" cy="146304"/>
          </a:xfrm>
          <a:prstGeom prst="rect">
            <a:avLst/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ext 4"/>
          <p:cNvSpPr/>
          <p:nvPr/>
        </p:nvSpPr>
        <p:spPr>
          <a:xfrm>
            <a:off x="11503152" y="629107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0D423C4E-E851-4545-A107-52A6055FDBC1}" type="slidenum">
              <a:rPr lang="pt-BR" sz="1000" noProof="0">
                <a:solidFill>
                  <a:srgbClr val="7B73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fld>
            <a:endParaRPr lang="pt-BR" sz="1000" noProof="0" dirty="0"/>
          </a:p>
        </p:txBody>
      </p:sp>
      <p:sp>
        <p:nvSpPr>
          <p:cNvPr id="28" name="SH142">
            <a:extLst>
              <a:ext uri="{FF2B5EF4-FFF2-40B4-BE49-F238E27FC236}">
                <a16:creationId xmlns:a16="http://schemas.microsoft.com/office/drawing/2014/main" id="{936C2EA4-2114-17D2-78F3-48D94F6393D5}"/>
              </a:ext>
            </a:extLst>
          </p:cNvPr>
          <p:cNvSpPr/>
          <p:nvPr/>
        </p:nvSpPr>
        <p:spPr>
          <a:xfrm>
            <a:off x="1" y="1589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30" name="PIC148">
            <a:extLst>
              <a:ext uri="{FF2B5EF4-FFF2-40B4-BE49-F238E27FC236}">
                <a16:creationId xmlns:a16="http://schemas.microsoft.com/office/drawing/2014/main" id="{159CAAC2-85FD-7078-03E7-334B4A85C1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2785" y="1418436"/>
            <a:ext cx="9398439" cy="3830000"/>
          </a:xfrm>
          <a:prstGeom prst="rect">
            <a:avLst/>
          </a:prstGeom>
        </p:spPr>
      </p:pic>
      <p:sp>
        <p:nvSpPr>
          <p:cNvPr id="34" name="Text 21">
            <a:extLst>
              <a:ext uri="{FF2B5EF4-FFF2-40B4-BE49-F238E27FC236}">
                <a16:creationId xmlns:a16="http://schemas.microsoft.com/office/drawing/2014/main" id="{076C4B8A-8946-43C7-D3B2-1DD91B4AE7EB}"/>
              </a:ext>
            </a:extLst>
          </p:cNvPr>
          <p:cNvSpPr/>
          <p:nvPr/>
        </p:nvSpPr>
        <p:spPr>
          <a:xfrm>
            <a:off x="8186121" y="3484468"/>
            <a:ext cx="2502568" cy="1542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spcAft>
                <a:spcPts val="1000"/>
              </a:spcAft>
              <a:buSzPct val="100000"/>
            </a:pPr>
            <a:endParaRPr lang="pt-BR" sz="1300" noProof="0" dirty="0"/>
          </a:p>
        </p:txBody>
      </p:sp>
      <p:sp>
        <p:nvSpPr>
          <p:cNvPr id="36" name="Conector recto 9">
            <a:extLst>
              <a:ext uri="{FF2B5EF4-FFF2-40B4-BE49-F238E27FC236}">
                <a16:creationId xmlns:a16="http://schemas.microsoft.com/office/drawing/2014/main" id="{67898374-0D45-33F6-C039-AA84D540A921}"/>
              </a:ext>
            </a:extLst>
          </p:cNvPr>
          <p:cNvSpPr/>
          <p:nvPr/>
        </p:nvSpPr>
        <p:spPr>
          <a:xfrm>
            <a:off x="4467662" y="2076120"/>
            <a:ext cx="4389120" cy="0"/>
          </a:xfrm>
          <a:prstGeom prst="line">
            <a:avLst/>
          </a:prstGeom>
          <a:solidFill>
            <a:srgbClr val="796E8C">
              <a:alpha val="5000"/>
            </a:srgbClr>
          </a:solidFill>
          <a:ln w="126000">
            <a:solidFill>
              <a:srgbClr val="796E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pt-BR" noProof="0" dirty="0">
              <a:solidFill>
                <a:srgbClr val="796E8C"/>
              </a:solidFill>
            </a:endParaRP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73DA79A5-1D0A-BAD3-FF1D-6EA3BBC78C57}"/>
              </a:ext>
            </a:extLst>
          </p:cNvPr>
          <p:cNvSpPr/>
          <p:nvPr/>
        </p:nvSpPr>
        <p:spPr>
          <a:xfrm>
            <a:off x="4275858" y="1949116"/>
            <a:ext cx="4704347" cy="231528"/>
          </a:xfrm>
          <a:prstGeom prst="rect">
            <a:avLst/>
          </a:prstGeom>
          <a:solidFill>
            <a:srgbClr val="5D22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A8B774C1-EAC8-CEE7-2AB7-309204D11BB1}"/>
              </a:ext>
            </a:extLst>
          </p:cNvPr>
          <p:cNvSpPr/>
          <p:nvPr/>
        </p:nvSpPr>
        <p:spPr>
          <a:xfrm>
            <a:off x="2314710" y="3970421"/>
            <a:ext cx="1961148" cy="452111"/>
          </a:xfrm>
          <a:prstGeom prst="rect">
            <a:avLst/>
          </a:prstGeom>
          <a:solidFill>
            <a:srgbClr val="E7ECF2"/>
          </a:solidFill>
          <a:ln>
            <a:solidFill>
              <a:srgbClr val="E7EC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05B47370-C2EF-79BB-2945-AB78AC3E1FD6}"/>
              </a:ext>
            </a:extLst>
          </p:cNvPr>
          <p:cNvSpPr/>
          <p:nvPr/>
        </p:nvSpPr>
        <p:spPr>
          <a:xfrm>
            <a:off x="2947337" y="3455908"/>
            <a:ext cx="632627" cy="485953"/>
          </a:xfrm>
          <a:prstGeom prst="rect">
            <a:avLst/>
          </a:prstGeom>
          <a:solidFill>
            <a:srgbClr val="E7E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3194A243-2855-7411-13F0-C59C03E3D12F}"/>
              </a:ext>
            </a:extLst>
          </p:cNvPr>
          <p:cNvSpPr txBox="1"/>
          <p:nvPr/>
        </p:nvSpPr>
        <p:spPr>
          <a:xfrm>
            <a:off x="1910097" y="3379097"/>
            <a:ext cx="2707105" cy="1782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0"/>
              </a:spcAft>
              <a:buSzPct val="100000"/>
            </a:pPr>
            <a:r>
              <a:rPr lang="pt-BR" sz="1200" b="1" noProof="0" dirty="0">
                <a:solidFill>
                  <a:schemeClr val="accent1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Gestão</a:t>
            </a:r>
          </a:p>
          <a:p>
            <a:pPr lvl="0">
              <a:spcAft>
                <a:spcPts val="600"/>
              </a:spcAft>
            </a:pPr>
            <a:r>
              <a:rPr lang="pt-BR" sz="1200" noProof="0" dirty="0">
                <a:solidFill>
                  <a:srgbClr val="404040"/>
                </a:solidFill>
              </a:rPr>
              <a:t>Proximidade máxima com o risco</a:t>
            </a:r>
          </a:p>
          <a:p>
            <a:pPr lvl="0">
              <a:spcAft>
                <a:spcPts val="600"/>
              </a:spcAft>
            </a:pPr>
            <a:r>
              <a:rPr lang="pt-BR" sz="1200" noProof="0" dirty="0">
                <a:solidFill>
                  <a:srgbClr val="404040"/>
                </a:solidFill>
              </a:rPr>
              <a:t>Conhecimento operacional e resposta rápida</a:t>
            </a:r>
          </a:p>
          <a:p>
            <a:pPr lvl="0">
              <a:spcAft>
                <a:spcPts val="600"/>
              </a:spcAft>
            </a:pPr>
            <a:r>
              <a:rPr lang="pt-BR" sz="1200" noProof="0" dirty="0">
                <a:solidFill>
                  <a:srgbClr val="404040"/>
                </a:solidFill>
              </a:rPr>
              <a:t>Objetividade limitada: quem executa também se autoavalia</a:t>
            </a:r>
          </a:p>
          <a:p>
            <a:endParaRPr lang="pt-BR" sz="1200" noProof="0" dirty="0"/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3097FBB0-EF5C-3D77-43A3-616D4AEAB4B1}"/>
              </a:ext>
            </a:extLst>
          </p:cNvPr>
          <p:cNvSpPr/>
          <p:nvPr/>
        </p:nvSpPr>
        <p:spPr>
          <a:xfrm>
            <a:off x="5347605" y="3573379"/>
            <a:ext cx="1828800" cy="849153"/>
          </a:xfrm>
          <a:prstGeom prst="rect">
            <a:avLst/>
          </a:prstGeom>
          <a:solidFill>
            <a:srgbClr val="EFE7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7C22D2F1-231C-1C12-F048-0AAC51759F42}"/>
              </a:ext>
            </a:extLst>
          </p:cNvPr>
          <p:cNvSpPr txBox="1"/>
          <p:nvPr/>
        </p:nvSpPr>
        <p:spPr>
          <a:xfrm>
            <a:off x="5006261" y="3384368"/>
            <a:ext cx="2707105" cy="1713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buSzPct val="100000"/>
            </a:pPr>
            <a:r>
              <a:rPr lang="pt-BR" sz="1200" b="1" noProof="0" dirty="0">
                <a:solidFill>
                  <a:srgbClr val="5B2060"/>
                </a:solidFill>
                <a:ea typeface="Calibri" pitchFamily="34" charset="-122"/>
                <a:cs typeface="Calibri" pitchFamily="34" charset="-120"/>
              </a:rPr>
              <a:t>Apoio especializado</a:t>
            </a:r>
            <a:endParaRPr lang="pt-BR" sz="1200" noProof="0" dirty="0">
              <a:solidFill>
                <a:srgbClr val="3F3A40"/>
              </a:solidFill>
              <a:ea typeface="Calibri" pitchFamily="34" charset="-122"/>
              <a:cs typeface="Calibri" pitchFamily="34" charset="-120"/>
            </a:endParaRPr>
          </a:p>
          <a:p>
            <a:pPr lvl="0">
              <a:spcAft>
                <a:spcPts val="600"/>
              </a:spcAft>
            </a:pPr>
            <a:r>
              <a:rPr lang="pt-BR" sz="1200" noProof="0" dirty="0">
                <a:solidFill>
                  <a:srgbClr val="404040"/>
                </a:solidFill>
              </a:rPr>
              <a:t>Mais distância da operação → maior objetividade</a:t>
            </a:r>
          </a:p>
          <a:p>
            <a:pPr lvl="0">
              <a:spcAft>
                <a:spcPts val="600"/>
              </a:spcAft>
            </a:pPr>
            <a:r>
              <a:rPr lang="pt-BR" sz="1200" noProof="0" dirty="0">
                <a:solidFill>
                  <a:srgbClr val="404040"/>
                </a:solidFill>
              </a:rPr>
              <a:t>Risco, conformidade, integridade, segurança</a:t>
            </a:r>
          </a:p>
          <a:p>
            <a:pPr lvl="0">
              <a:spcAft>
                <a:spcPts val="600"/>
              </a:spcAft>
            </a:pPr>
            <a:r>
              <a:rPr lang="pt-BR" sz="1200" noProof="0" dirty="0">
                <a:solidFill>
                  <a:srgbClr val="404040"/>
                </a:solidFill>
              </a:rPr>
              <a:t>Apoia e desafia a 1ª linha, mas integra a gestão</a:t>
            </a: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5DDE9A1E-0450-FF85-107B-E9036E6B0745}"/>
              </a:ext>
            </a:extLst>
          </p:cNvPr>
          <p:cNvSpPr/>
          <p:nvPr/>
        </p:nvSpPr>
        <p:spPr>
          <a:xfrm>
            <a:off x="8519148" y="3545786"/>
            <a:ext cx="1864895" cy="1027967"/>
          </a:xfrm>
          <a:prstGeom prst="rect">
            <a:avLst/>
          </a:prstGeom>
          <a:solidFill>
            <a:srgbClr val="F6EE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17A9DAD9-C070-FC42-AF07-8E33DCE7301D}"/>
              </a:ext>
            </a:extLst>
          </p:cNvPr>
          <p:cNvSpPr txBox="1"/>
          <p:nvPr/>
        </p:nvSpPr>
        <p:spPr>
          <a:xfrm>
            <a:off x="8054710" y="3359937"/>
            <a:ext cx="2707105" cy="1667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buSzPct val="100000"/>
            </a:pPr>
            <a:r>
              <a:rPr lang="pt-BR" sz="1200" b="1" noProof="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Avaliação</a:t>
            </a:r>
            <a:endParaRPr lang="pt-BR" sz="1200" noProof="0" dirty="0">
              <a:solidFill>
                <a:schemeClr val="accent2">
                  <a:lumMod val="75000"/>
                </a:schemeClr>
              </a:solidFill>
              <a:ea typeface="Calibri" pitchFamily="34" charset="-122"/>
              <a:cs typeface="Calibri" pitchFamily="34" charset="-120"/>
            </a:endParaRPr>
          </a:p>
          <a:p>
            <a:pPr lvl="0">
              <a:spcAft>
                <a:spcPts val="600"/>
              </a:spcAft>
            </a:pPr>
            <a:r>
              <a:rPr lang="pt-BR" sz="1200" noProof="0" dirty="0">
                <a:solidFill>
                  <a:srgbClr val="404040"/>
                </a:solidFill>
              </a:rPr>
              <a:t>Mais alto grau de independência organizacional</a:t>
            </a:r>
          </a:p>
          <a:p>
            <a:pPr lvl="0">
              <a:spcAft>
                <a:spcPts val="600"/>
              </a:spcAft>
            </a:pPr>
            <a:r>
              <a:rPr lang="pt-BR" sz="1200" noProof="0" dirty="0">
                <a:solidFill>
                  <a:srgbClr val="404040"/>
                </a:solidFill>
              </a:rPr>
              <a:t>Reporte funcional ao órgão máximo de governança</a:t>
            </a:r>
          </a:p>
          <a:p>
            <a:pPr lvl="0">
              <a:spcAft>
                <a:spcPts val="600"/>
              </a:spcAft>
            </a:pPr>
            <a:r>
              <a:rPr lang="pt-BR" sz="1200" noProof="0" dirty="0">
                <a:solidFill>
                  <a:srgbClr val="404040"/>
                </a:solidFill>
              </a:rPr>
              <a:t>Acesso irrestrito à informação, sem filtros da gestão</a:t>
            </a: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8BF8AED9-BB2F-A167-6A14-69579E9D7D65}"/>
              </a:ext>
            </a:extLst>
          </p:cNvPr>
          <p:cNvSpPr/>
          <p:nvPr/>
        </p:nvSpPr>
        <p:spPr>
          <a:xfrm>
            <a:off x="5491047" y="1660358"/>
            <a:ext cx="1876927" cy="231528"/>
          </a:xfrm>
          <a:prstGeom prst="rect">
            <a:avLst/>
          </a:prstGeom>
          <a:solidFill>
            <a:srgbClr val="5B21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1DD73D34-0E55-FB3E-A734-4B27EB071DA6}"/>
              </a:ext>
            </a:extLst>
          </p:cNvPr>
          <p:cNvSpPr txBox="1"/>
          <p:nvPr/>
        </p:nvSpPr>
        <p:spPr>
          <a:xfrm>
            <a:off x="3325363" y="1726502"/>
            <a:ext cx="611204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13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ÓRGÃO DE GOVERNANÇA  </a:t>
            </a:r>
            <a:r>
              <a:rPr lang="pt-BR" sz="1300" noProof="0" dirty="0">
                <a:solidFill>
                  <a:srgbClr val="D9C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propósito · apetite a risco · supervisão · prestação de contas</a:t>
            </a:r>
            <a:endParaRPr lang="pt-BR" sz="1300" noProof="0" dirty="0"/>
          </a:p>
        </p:txBody>
      </p:sp>
      <p:pic>
        <p:nvPicPr>
          <p:cNvPr id="58" name="Image 1" descr="preencoded.png">
            <a:extLst>
              <a:ext uri="{FF2B5EF4-FFF2-40B4-BE49-F238E27FC236}">
                <a16:creationId xmlns:a16="http://schemas.microsoft.com/office/drawing/2014/main" id="{4C8F31B3-FF1B-8110-495A-8CC46A7DD1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4467" y="1708236"/>
            <a:ext cx="310896" cy="310896"/>
          </a:xfrm>
          <a:prstGeom prst="rect">
            <a:avLst/>
          </a:prstGeom>
        </p:spPr>
      </p:pic>
      <p:sp>
        <p:nvSpPr>
          <p:cNvPr id="60" name="Text 22">
            <a:extLst>
              <a:ext uri="{FF2B5EF4-FFF2-40B4-BE49-F238E27FC236}">
                <a16:creationId xmlns:a16="http://schemas.microsoft.com/office/drawing/2014/main" id="{287E3983-8E6C-CB4A-3731-0BAB468B9156}"/>
              </a:ext>
            </a:extLst>
          </p:cNvPr>
          <p:cNvSpPr/>
          <p:nvPr/>
        </p:nvSpPr>
        <p:spPr>
          <a:xfrm>
            <a:off x="2139717" y="5367269"/>
            <a:ext cx="11018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200" i="1" noProof="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Fora da organização: provedores externos de asseguração. Para os jurisdicionados, esse é o papel do Tribunal de Contas.</a:t>
            </a:r>
            <a:endParaRPr lang="pt-BR" sz="1200" noProof="0" dirty="0">
              <a:solidFill>
                <a:schemeClr val="bg1"/>
              </a:solidFill>
            </a:endParaRPr>
          </a:p>
        </p:txBody>
      </p:sp>
      <p:sp>
        <p:nvSpPr>
          <p:cNvPr id="62" name="TX151">
            <a:extLst>
              <a:ext uri="{FF2B5EF4-FFF2-40B4-BE49-F238E27FC236}">
                <a16:creationId xmlns:a16="http://schemas.microsoft.com/office/drawing/2014/main" id="{82B4747E-7B26-9628-6210-CFE72476F099}"/>
              </a:ext>
            </a:extLst>
          </p:cNvPr>
          <p:cNvSpPr txBox="1"/>
          <p:nvPr/>
        </p:nvSpPr>
        <p:spPr>
          <a:xfrm>
            <a:off x="1377648" y="6036256"/>
            <a:ext cx="10515600" cy="28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pt-BR" sz="900" i="1" noProof="0" dirty="0">
                <a:solidFill>
                  <a:srgbClr val="6B6B75"/>
                </a:solidFill>
                <a:latin typeface="Calibri"/>
                <a:cs typeface="Calibri"/>
              </a:rPr>
              <a:t>Concebido pelo IIA em 2013, revisado em 2020, quando a expressão “linhas de defesa” foi abandonada, e atualizado em julho de 2026.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encco2/assets/logo-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7624" y="256032"/>
            <a:ext cx="1188720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50" b="1" kern="0" spc="200" noProof="0" dirty="0">
                <a:solidFill>
                  <a:srgbClr val="A88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APLICAÇÃO NO BRASIL</a:t>
            </a:r>
            <a:endParaRPr lang="pt-BR" sz="1150" noProof="0" dirty="0"/>
          </a:p>
        </p:txBody>
      </p:sp>
      <p:sp>
        <p:nvSpPr>
          <p:cNvPr id="4" name="Text 1"/>
          <p:cNvSpPr/>
          <p:nvPr/>
        </p:nvSpPr>
        <p:spPr>
          <a:xfrm>
            <a:off x="548640" y="566928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2900" b="1" noProof="0" dirty="0">
                <a:solidFill>
                  <a:srgbClr val="5B206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 adoção pela administração pública</a:t>
            </a:r>
            <a:endParaRPr lang="pt-BR" sz="2900" noProof="0" dirty="0"/>
          </a:p>
        </p:txBody>
      </p:sp>
      <p:sp>
        <p:nvSpPr>
          <p:cNvPr id="5" name="Shape 2"/>
          <p:cNvSpPr/>
          <p:nvPr/>
        </p:nvSpPr>
        <p:spPr>
          <a:xfrm>
            <a:off x="0" y="6711696"/>
            <a:ext cx="12188952" cy="146304"/>
          </a:xfrm>
          <a:prstGeom prst="rect">
            <a:avLst/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ext 4"/>
          <p:cNvSpPr/>
          <p:nvPr/>
        </p:nvSpPr>
        <p:spPr>
          <a:xfrm>
            <a:off x="11503152" y="629107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6A7E0AD6-505D-4FB5-A07B-90F88A67E70C}" type="slidenum">
              <a:rPr lang="pt-BR" sz="1000" noProof="0">
                <a:solidFill>
                  <a:srgbClr val="7B73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fld>
            <a:endParaRPr lang="pt-BR" sz="1000" noProof="0" dirty="0"/>
          </a:p>
        </p:txBody>
      </p:sp>
      <p:sp>
        <p:nvSpPr>
          <p:cNvPr id="9" name="Shape 6"/>
          <p:cNvSpPr/>
          <p:nvPr/>
        </p:nvSpPr>
        <p:spPr>
          <a:xfrm>
            <a:off x="1005840" y="2514600"/>
            <a:ext cx="10058400" cy="0"/>
          </a:xfrm>
          <a:prstGeom prst="line">
            <a:avLst/>
          </a:prstGeom>
          <a:noFill/>
          <a:ln w="381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0" name="Shape 7"/>
          <p:cNvSpPr/>
          <p:nvPr/>
        </p:nvSpPr>
        <p:spPr>
          <a:xfrm>
            <a:off x="1796796" y="2386584"/>
            <a:ext cx="256032" cy="256032"/>
          </a:xfrm>
          <a:prstGeom prst="ellipse">
            <a:avLst/>
          </a:prstGeom>
          <a:solidFill>
            <a:srgbClr val="7A4E7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1" name="Text 8"/>
          <p:cNvSpPr/>
          <p:nvPr/>
        </p:nvSpPr>
        <p:spPr>
          <a:xfrm>
            <a:off x="621792" y="182880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900" b="1" noProof="0" dirty="0">
                <a:solidFill>
                  <a:srgbClr val="7A4E7D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2017</a:t>
            </a:r>
            <a:endParaRPr lang="pt-BR" sz="1900" noProof="0" dirty="0"/>
          </a:p>
        </p:txBody>
      </p:sp>
      <p:sp>
        <p:nvSpPr>
          <p:cNvPr id="12" name="Shape 9"/>
          <p:cNvSpPr/>
          <p:nvPr/>
        </p:nvSpPr>
        <p:spPr>
          <a:xfrm>
            <a:off x="621792" y="2880360"/>
            <a:ext cx="2606040" cy="1783080"/>
          </a:xfrm>
          <a:prstGeom prst="roundRect">
            <a:avLst>
              <a:gd name="adj" fmla="val 4615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3" name="Text 10"/>
          <p:cNvSpPr/>
          <p:nvPr/>
        </p:nvSpPr>
        <p:spPr>
          <a:xfrm>
            <a:off x="804672" y="304495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0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Decreto 9.203</a:t>
            </a:r>
            <a:endParaRPr lang="pt-BR" sz="1300" noProof="0" dirty="0"/>
          </a:p>
        </p:txBody>
      </p:sp>
      <p:sp>
        <p:nvSpPr>
          <p:cNvPr id="14" name="Text 11"/>
          <p:cNvSpPr/>
          <p:nvPr/>
        </p:nvSpPr>
        <p:spPr>
          <a:xfrm>
            <a:off x="804672" y="342900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10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Política de governança federal. Riscos e controles como dever da alta administração</a:t>
            </a:r>
            <a:endParaRPr lang="pt-BR" sz="1100" noProof="0" dirty="0"/>
          </a:p>
        </p:txBody>
      </p:sp>
      <p:sp>
        <p:nvSpPr>
          <p:cNvPr id="15" name="Shape 12"/>
          <p:cNvSpPr/>
          <p:nvPr/>
        </p:nvSpPr>
        <p:spPr>
          <a:xfrm>
            <a:off x="4539996" y="2386584"/>
            <a:ext cx="256032" cy="256032"/>
          </a:xfrm>
          <a:prstGeom prst="ellipse">
            <a:avLst/>
          </a:prstGeom>
          <a:solidFill>
            <a:srgbClr val="5B2060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6" name="Text 13"/>
          <p:cNvSpPr/>
          <p:nvPr/>
        </p:nvSpPr>
        <p:spPr>
          <a:xfrm>
            <a:off x="3364992" y="182880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900" b="1" noProof="0" dirty="0">
                <a:solidFill>
                  <a:srgbClr val="5B206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2020</a:t>
            </a:r>
            <a:endParaRPr lang="pt-BR" sz="1900" noProof="0" dirty="0"/>
          </a:p>
        </p:txBody>
      </p:sp>
      <p:sp>
        <p:nvSpPr>
          <p:cNvPr id="17" name="Shape 14"/>
          <p:cNvSpPr/>
          <p:nvPr/>
        </p:nvSpPr>
        <p:spPr>
          <a:xfrm>
            <a:off x="3364992" y="2880360"/>
            <a:ext cx="2606040" cy="1783080"/>
          </a:xfrm>
          <a:prstGeom prst="roundRect">
            <a:avLst>
              <a:gd name="adj" fmla="val 4615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8" name="Text 15"/>
          <p:cNvSpPr/>
          <p:nvPr/>
        </p:nvSpPr>
        <p:spPr>
          <a:xfrm>
            <a:off x="3547872" y="304495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0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RBG · TCU (3ª ed.)</a:t>
            </a:r>
            <a:endParaRPr lang="pt-BR" sz="1300" noProof="0" dirty="0"/>
          </a:p>
        </p:txBody>
      </p:sp>
      <p:sp>
        <p:nvSpPr>
          <p:cNvPr id="19" name="Text 16"/>
          <p:cNvSpPr/>
          <p:nvPr/>
        </p:nvSpPr>
        <p:spPr>
          <a:xfrm>
            <a:off x="3547872" y="342900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10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Linhas recomendadas como boa prática para todo o setor público</a:t>
            </a:r>
            <a:endParaRPr lang="pt-BR" sz="1100" noProof="0" dirty="0"/>
          </a:p>
        </p:txBody>
      </p:sp>
      <p:sp>
        <p:nvSpPr>
          <p:cNvPr id="20" name="Shape 17"/>
          <p:cNvSpPr/>
          <p:nvPr/>
        </p:nvSpPr>
        <p:spPr>
          <a:xfrm>
            <a:off x="7283196" y="2386584"/>
            <a:ext cx="256032" cy="256032"/>
          </a:xfrm>
          <a:prstGeom prst="ellipse">
            <a:avLst/>
          </a:prstGeom>
          <a:solidFill>
            <a:srgbClr val="A8831C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1" name="Text 18"/>
          <p:cNvSpPr/>
          <p:nvPr/>
        </p:nvSpPr>
        <p:spPr>
          <a:xfrm>
            <a:off x="6108192" y="182880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900" b="1" noProof="0" dirty="0">
                <a:solidFill>
                  <a:srgbClr val="A8831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2021</a:t>
            </a:r>
            <a:endParaRPr lang="pt-BR" sz="1900" noProof="0" dirty="0"/>
          </a:p>
        </p:txBody>
      </p:sp>
      <p:sp>
        <p:nvSpPr>
          <p:cNvPr id="22" name="Shape 19"/>
          <p:cNvSpPr/>
          <p:nvPr/>
        </p:nvSpPr>
        <p:spPr>
          <a:xfrm>
            <a:off x="6108192" y="2880360"/>
            <a:ext cx="2606040" cy="1783080"/>
          </a:xfrm>
          <a:prstGeom prst="roundRect">
            <a:avLst>
              <a:gd name="adj" fmla="val 4615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3" name="Text 20"/>
          <p:cNvSpPr/>
          <p:nvPr/>
        </p:nvSpPr>
        <p:spPr>
          <a:xfrm>
            <a:off x="6291072" y="304495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0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14.133, art. 169</a:t>
            </a:r>
            <a:endParaRPr lang="pt-BR" sz="1300" noProof="0" dirty="0"/>
          </a:p>
        </p:txBody>
      </p:sp>
      <p:sp>
        <p:nvSpPr>
          <p:cNvPr id="24" name="Text 21"/>
          <p:cNvSpPr/>
          <p:nvPr/>
        </p:nvSpPr>
        <p:spPr>
          <a:xfrm>
            <a:off x="6291072" y="342900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10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modelo figura expressamente na lei de licitações. Riscos e controle preventivo em três “linhas de defesa”</a:t>
            </a:r>
            <a:endParaRPr lang="pt-BR" sz="1100" noProof="0" dirty="0"/>
          </a:p>
        </p:txBody>
      </p:sp>
      <p:sp>
        <p:nvSpPr>
          <p:cNvPr id="25" name="Shape 22"/>
          <p:cNvSpPr/>
          <p:nvPr/>
        </p:nvSpPr>
        <p:spPr>
          <a:xfrm>
            <a:off x="10026396" y="2386584"/>
            <a:ext cx="256032" cy="256032"/>
          </a:xfrm>
          <a:prstGeom prst="ellipse">
            <a:avLst/>
          </a:prstGeom>
          <a:solidFill>
            <a:srgbClr val="471A4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6" name="Text 23"/>
          <p:cNvSpPr/>
          <p:nvPr/>
        </p:nvSpPr>
        <p:spPr>
          <a:xfrm>
            <a:off x="8851392" y="182880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900" b="1" noProof="0" dirty="0">
                <a:solidFill>
                  <a:srgbClr val="471A4D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Práticas</a:t>
            </a:r>
            <a:endParaRPr lang="pt-BR" sz="1900" noProof="0" dirty="0"/>
          </a:p>
        </p:txBody>
      </p:sp>
      <p:sp>
        <p:nvSpPr>
          <p:cNvPr id="27" name="Shape 24"/>
          <p:cNvSpPr/>
          <p:nvPr/>
        </p:nvSpPr>
        <p:spPr>
          <a:xfrm>
            <a:off x="8851392" y="2880360"/>
            <a:ext cx="2606040" cy="1783080"/>
          </a:xfrm>
          <a:prstGeom prst="roundRect">
            <a:avLst>
              <a:gd name="adj" fmla="val 4615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8" name="Text 25"/>
          <p:cNvSpPr/>
          <p:nvPr/>
        </p:nvSpPr>
        <p:spPr>
          <a:xfrm>
            <a:off x="9034272" y="304495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0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CGU · TCU · IRB/</a:t>
            </a:r>
            <a:r>
              <a:rPr lang="pt-BR" sz="1300" b="1" noProof="0" dirty="0" err="1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TCs</a:t>
            </a:r>
            <a:endParaRPr lang="pt-BR" sz="1300" noProof="0" dirty="0"/>
          </a:p>
        </p:txBody>
      </p:sp>
      <p:sp>
        <p:nvSpPr>
          <p:cNvPr id="29" name="Text 26"/>
          <p:cNvSpPr/>
          <p:nvPr/>
        </p:nvSpPr>
        <p:spPr>
          <a:xfrm>
            <a:off x="9034272" y="3394415"/>
            <a:ext cx="2423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10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IA-CM na CGU; </a:t>
            </a:r>
          </a:p>
          <a:p>
            <a:pPr marL="0" indent="0">
              <a:buNone/>
            </a:pPr>
            <a:r>
              <a:rPr lang="pt-BR" sz="110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segregação 2ª/3ª no TCU (Res. 287/2017); </a:t>
            </a:r>
          </a:p>
          <a:p>
            <a:pPr marL="0" indent="0">
              <a:buNone/>
            </a:pPr>
            <a:r>
              <a:rPr lang="pt-BR" sz="110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Guia de Boas Práticas de Governança Organizacional nos Tribunais de Contas</a:t>
            </a:r>
            <a:endParaRPr lang="pt-BR" sz="1100" noProof="0" dirty="0"/>
          </a:p>
        </p:txBody>
      </p:sp>
      <p:sp>
        <p:nvSpPr>
          <p:cNvPr id="30" name="Text 27"/>
          <p:cNvSpPr/>
          <p:nvPr/>
        </p:nvSpPr>
        <p:spPr>
          <a:xfrm>
            <a:off x="1374968" y="1335024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00" b="1" i="1" noProof="0" dirty="0">
                <a:solidFill>
                  <a:srgbClr val="A88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modelo passou a orientar e até vincular a gestão pública.</a:t>
            </a:r>
            <a:endParaRPr lang="pt-BR" sz="1300" noProof="0" dirty="0"/>
          </a:p>
        </p:txBody>
      </p:sp>
      <p:sp>
        <p:nvSpPr>
          <p:cNvPr id="32" name="SH142">
            <a:extLst>
              <a:ext uri="{FF2B5EF4-FFF2-40B4-BE49-F238E27FC236}">
                <a16:creationId xmlns:a16="http://schemas.microsoft.com/office/drawing/2014/main" id="{D3384BBA-9350-0318-55D2-8808CA31A4FD}"/>
              </a:ext>
            </a:extLst>
          </p:cNvPr>
          <p:cNvSpPr/>
          <p:nvPr/>
        </p:nvSpPr>
        <p:spPr>
          <a:xfrm>
            <a:off x="1" y="1589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180"/>
          <p:cNvSpPr/>
          <p:nvPr/>
        </p:nvSpPr>
        <p:spPr>
          <a:xfrm>
            <a:off x="1" y="1589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181" name="PIC18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5278" y="291967"/>
            <a:ext cx="1646142" cy="530714"/>
          </a:xfrm>
          <a:prstGeom prst="rect">
            <a:avLst/>
          </a:prstGeom>
        </p:spPr>
      </p:pic>
      <p:pic>
        <p:nvPicPr>
          <p:cNvPr id="182" name="PIC1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0644"/>
            <a:ext cx="12192000" cy="165100"/>
          </a:xfrm>
          <a:prstGeom prst="rect">
            <a:avLst/>
          </a:prstGeom>
        </p:spPr>
      </p:pic>
      <p:sp>
        <p:nvSpPr>
          <p:cNvPr id="183" name="TX183"/>
          <p:cNvSpPr txBox="1"/>
          <p:nvPr/>
        </p:nvSpPr>
        <p:spPr>
          <a:xfrm>
            <a:off x="11503152" y="6291072"/>
            <a:ext cx="3657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fld id="{8339AEB7-FF6F-4496-B2D8-C94292BFCE84}" type="slidenum">
              <a:rPr lang="pt-BR" sz="1000" noProof="0">
                <a:solidFill>
                  <a:srgbClr val="9A9AA3"/>
                </a:solidFill>
                <a:latin typeface="Calibri"/>
                <a:cs typeface="Calibri"/>
              </a:rPr>
              <a:t>6</a:t>
            </a:fld>
            <a:endParaRPr lang="pt-BR" sz="1000" noProof="0" dirty="0">
              <a:solidFill>
                <a:srgbClr val="9A9AA3"/>
              </a:solidFill>
              <a:latin typeface="Calibri"/>
              <a:cs typeface="Calibri"/>
            </a:endParaRPr>
          </a:p>
        </p:txBody>
      </p:sp>
      <p:sp>
        <p:nvSpPr>
          <p:cNvPr id="184" name="TX184"/>
          <p:cNvSpPr txBox="1"/>
          <p:nvPr/>
        </p:nvSpPr>
        <p:spPr>
          <a:xfrm>
            <a:off x="838200" y="621588"/>
            <a:ext cx="10515600" cy="7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indent="0">
              <a:buNone/>
              <a:defRPr sz="2900" b="1">
                <a:solidFill>
                  <a:srgbClr val="5B206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defRPr>
            </a:lvl1pPr>
          </a:lstStyle>
          <a:p>
            <a:r>
              <a:rPr lang="pt-BR" noProof="0" dirty="0"/>
              <a:t>A ponte com o Guia do IRB</a:t>
            </a:r>
          </a:p>
        </p:txBody>
      </p:sp>
      <p:sp>
        <p:nvSpPr>
          <p:cNvPr id="185" name="TX185"/>
          <p:cNvSpPr txBox="1"/>
          <p:nvPr/>
        </p:nvSpPr>
        <p:spPr>
          <a:xfrm>
            <a:off x="902749" y="1321588"/>
            <a:ext cx="10515600" cy="4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indent="0">
              <a:buNone/>
              <a:defRPr sz="1300" b="1" i="1">
                <a:solidFill>
                  <a:srgbClr val="A88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r>
              <a:rPr lang="pt-BR" noProof="0" dirty="0"/>
              <a:t>Guia de Boas Práticas de Governança Organizacional nos Tribunais de Contas (dezembro de 2025)</a:t>
            </a:r>
          </a:p>
        </p:txBody>
      </p:sp>
      <p:sp>
        <p:nvSpPr>
          <p:cNvPr id="188" name="TX188"/>
          <p:cNvSpPr txBox="1"/>
          <p:nvPr/>
        </p:nvSpPr>
        <p:spPr>
          <a:xfrm>
            <a:off x="3402749" y="2200644"/>
            <a:ext cx="7715600" cy="1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28600" indent="-228600">
              <a:spcBef>
                <a:spcPts val="1050"/>
              </a:spcBef>
              <a:buClr>
                <a:srgbClr val="5B2162"/>
              </a:buClr>
              <a:buSzPct val="80000"/>
              <a:buFont typeface="Arial" panose="020B0604020202020204"/>
              <a:buChar char="●"/>
            </a:pPr>
            <a:r>
              <a:rPr lang="pt-BR" sz="1600" noProof="0" dirty="0">
                <a:solidFill>
                  <a:srgbClr val="3F3F46"/>
                </a:solidFill>
                <a:latin typeface="Calibri"/>
                <a:cs typeface="Calibri"/>
              </a:rPr>
              <a:t>Situa a Corregedoria entre as instâncias internas de apoio à governança, ao lado da Auditoria Interna, da Ouvidoria e das unidades de integridade.</a:t>
            </a:r>
          </a:p>
          <a:p>
            <a:pPr marL="228600" indent="-228600">
              <a:spcBef>
                <a:spcPts val="1050"/>
              </a:spcBef>
              <a:buClr>
                <a:srgbClr val="5B2162"/>
              </a:buClr>
              <a:buSzPct val="80000"/>
              <a:buFont typeface="Arial" panose="020B0604020202020204"/>
              <a:buChar char="●"/>
            </a:pPr>
            <a:r>
              <a:rPr lang="pt-BR" sz="1600" noProof="0" dirty="0">
                <a:solidFill>
                  <a:srgbClr val="3F3F46"/>
                </a:solidFill>
                <a:latin typeface="Calibri"/>
                <a:cs typeface="Calibri"/>
              </a:rPr>
              <a:t>Ao tratar do Conselho Superior de Administração, recomenda assegurar a aderência ao Modelo das Três Linhas, </a:t>
            </a:r>
            <a:r>
              <a:rPr lang="pt-BR" sz="1600" noProof="0" dirty="0">
                <a:solidFill>
                  <a:srgbClr val="3F3F46"/>
                </a:solidFill>
                <a:cs typeface="Calibri"/>
              </a:rPr>
              <a:t>ao explicitar quem decide, quem executa e quem avalia (linhas de reporte)</a:t>
            </a:r>
            <a:r>
              <a:rPr lang="pt-BR" sz="1600" noProof="0" dirty="0">
                <a:solidFill>
                  <a:srgbClr val="3F3F46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C5678E84-E86F-FD31-77C1-30A247881DCA}"/>
              </a:ext>
            </a:extLst>
          </p:cNvPr>
          <p:cNvSpPr/>
          <p:nvPr/>
        </p:nvSpPr>
        <p:spPr>
          <a:xfrm>
            <a:off x="566928" y="310896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50" b="1" kern="0" spc="200" noProof="0" dirty="0">
                <a:solidFill>
                  <a:srgbClr val="A88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APLICAÇÃO NO BRASIL</a:t>
            </a:r>
            <a:endParaRPr lang="pt-BR" sz="1150" noProof="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3290422-9903-C2F6-E11C-2280FCD76E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526" y="1966412"/>
            <a:ext cx="1848400" cy="25981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encco2/assets/logo-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7624" y="256032"/>
            <a:ext cx="1188720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50" b="1" kern="0" spc="200" noProof="0" dirty="0">
                <a:solidFill>
                  <a:srgbClr val="A88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APLICAÇÃO NO BRASIL</a:t>
            </a:r>
            <a:endParaRPr lang="pt-BR" sz="1150" noProof="0" dirty="0"/>
          </a:p>
        </p:txBody>
      </p:sp>
      <p:sp>
        <p:nvSpPr>
          <p:cNvPr id="4" name="Text 1"/>
          <p:cNvSpPr/>
          <p:nvPr/>
        </p:nvSpPr>
        <p:spPr>
          <a:xfrm>
            <a:off x="548640" y="566928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2900" b="1" noProof="0" dirty="0">
                <a:solidFill>
                  <a:srgbClr val="5B206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Um parêntese sobre o desvio conceitual da Lei 14.133/2021</a:t>
            </a:r>
          </a:p>
          <a:p>
            <a:pPr marL="0" indent="0">
              <a:buNone/>
            </a:pPr>
            <a:endParaRPr lang="pt-BR" sz="2900" b="1" noProof="0" dirty="0">
              <a:solidFill>
                <a:srgbClr val="5B2060"/>
              </a:solidFill>
              <a:latin typeface="Calibri Light" pitchFamily="34" charset="0"/>
              <a:cs typeface="Calibri Light" pitchFamily="34" charset="-120"/>
            </a:endParaRPr>
          </a:p>
          <a:p>
            <a:pPr marL="0" indent="0">
              <a:buNone/>
            </a:pPr>
            <a:endParaRPr lang="pt-BR" sz="2900" noProof="0" dirty="0"/>
          </a:p>
        </p:txBody>
      </p:sp>
      <p:sp>
        <p:nvSpPr>
          <p:cNvPr id="5" name="Shape 2"/>
          <p:cNvSpPr/>
          <p:nvPr/>
        </p:nvSpPr>
        <p:spPr>
          <a:xfrm>
            <a:off x="0" y="6711696"/>
            <a:ext cx="12188952" cy="146304"/>
          </a:xfrm>
          <a:prstGeom prst="rect">
            <a:avLst/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ext 4"/>
          <p:cNvSpPr/>
          <p:nvPr/>
        </p:nvSpPr>
        <p:spPr>
          <a:xfrm>
            <a:off x="11503152" y="629107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E75448B5-FC74-4529-A420-77FF41CCFCC7}" type="slidenum">
              <a:rPr lang="pt-BR" sz="1000" noProof="0">
                <a:solidFill>
                  <a:srgbClr val="7B73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fld>
            <a:endParaRPr lang="pt-BR" sz="1000" noProof="0" dirty="0"/>
          </a:p>
        </p:txBody>
      </p:sp>
      <p:sp>
        <p:nvSpPr>
          <p:cNvPr id="8" name="Shape 5"/>
          <p:cNvSpPr/>
          <p:nvPr/>
        </p:nvSpPr>
        <p:spPr>
          <a:xfrm>
            <a:off x="566928" y="1783080"/>
            <a:ext cx="5394960" cy="2103120"/>
          </a:xfrm>
          <a:prstGeom prst="roundRect">
            <a:avLst>
              <a:gd name="adj" fmla="val 3913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9" name="Shape 6"/>
          <p:cNvSpPr/>
          <p:nvPr/>
        </p:nvSpPr>
        <p:spPr>
          <a:xfrm>
            <a:off x="841248" y="2057400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669" y="2223821"/>
            <a:ext cx="307238" cy="30723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64208" y="2148840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60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2ª linha reduzida</a:t>
            </a:r>
            <a:endParaRPr lang="pt-BR" sz="1600" noProof="0" dirty="0"/>
          </a:p>
        </p:txBody>
      </p:sp>
      <p:sp>
        <p:nvSpPr>
          <p:cNvPr id="12" name="Text 8"/>
          <p:cNvSpPr/>
          <p:nvPr/>
        </p:nvSpPr>
        <p:spPr>
          <a:xfrm>
            <a:off x="886968" y="2834640"/>
            <a:ext cx="4754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25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lei a limita ao assessoramento jurídico e ao controle interno “do próprio órgão”, contudo, a função pode estar distribuída: integridade, riscos, planejamento e correição.</a:t>
            </a:r>
            <a:endParaRPr lang="pt-BR" sz="1250" noProof="0" dirty="0"/>
          </a:p>
        </p:txBody>
      </p:sp>
      <p:sp>
        <p:nvSpPr>
          <p:cNvPr id="13" name="Shape 9"/>
          <p:cNvSpPr/>
          <p:nvPr/>
        </p:nvSpPr>
        <p:spPr>
          <a:xfrm>
            <a:off x="6190488" y="1783080"/>
            <a:ext cx="5394960" cy="2103120"/>
          </a:xfrm>
          <a:prstGeom prst="roundRect">
            <a:avLst>
              <a:gd name="adj" fmla="val 3913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4" name="Shape 10"/>
          <p:cNvSpPr/>
          <p:nvPr/>
        </p:nvSpPr>
        <p:spPr>
          <a:xfrm>
            <a:off x="6464808" y="2057400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1229" y="2223821"/>
            <a:ext cx="307238" cy="30723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287768" y="2148840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60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Tribunal de Contas na 3ª linha</a:t>
            </a:r>
            <a:endParaRPr lang="pt-BR" sz="1600" noProof="0" dirty="0"/>
          </a:p>
        </p:txBody>
      </p:sp>
      <p:sp>
        <p:nvSpPr>
          <p:cNvPr id="17" name="Text 12"/>
          <p:cNvSpPr/>
          <p:nvPr/>
        </p:nvSpPr>
        <p:spPr>
          <a:xfrm>
            <a:off x="6510528" y="2834640"/>
            <a:ext cx="4754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25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controle externo foi inserido num modelo que é, por natureza, de controle interno da organização. </a:t>
            </a:r>
          </a:p>
          <a:p>
            <a:pPr marL="0" indent="0">
              <a:buNone/>
            </a:pPr>
            <a:r>
              <a:rPr lang="pt-BR" sz="125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 uma subversão (Motta; Godinho, 2026).</a:t>
            </a:r>
            <a:endParaRPr lang="pt-BR" sz="1250" noProof="0" dirty="0"/>
          </a:p>
        </p:txBody>
      </p:sp>
      <p:sp>
        <p:nvSpPr>
          <p:cNvPr id="18" name="Shape 13"/>
          <p:cNvSpPr/>
          <p:nvPr/>
        </p:nvSpPr>
        <p:spPr>
          <a:xfrm>
            <a:off x="566928" y="4875746"/>
            <a:ext cx="10698480" cy="564933"/>
          </a:xfrm>
          <a:prstGeom prst="roundRect">
            <a:avLst>
              <a:gd name="adj" fmla="val 6667"/>
            </a:avLst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5">
            <a:alphaModFix amt="0"/>
          </a:blip>
          <a:stretch>
            <a:fillRect/>
          </a:stretch>
        </p:blipFill>
        <p:spPr>
          <a:xfrm>
            <a:off x="0" y="0"/>
            <a:ext cx="9144" cy="9144"/>
          </a:xfrm>
          <a:prstGeom prst="rect">
            <a:avLst/>
          </a:prstGeom>
        </p:spPr>
      </p:pic>
      <p:sp>
        <p:nvSpPr>
          <p:cNvPr id="20" name="Shape 14"/>
          <p:cNvSpPr/>
          <p:nvPr/>
        </p:nvSpPr>
        <p:spPr>
          <a:xfrm>
            <a:off x="868680" y="4774997"/>
            <a:ext cx="731520" cy="731520"/>
          </a:xfrm>
          <a:prstGeom prst="ellipse">
            <a:avLst/>
          </a:prstGeom>
          <a:solidFill>
            <a:srgbClr val="471A4D"/>
          </a:solidFill>
          <a:ln w="12700">
            <a:solidFill>
              <a:srgbClr val="471A4D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8875" y="4968992"/>
            <a:ext cx="351130" cy="35113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2075688" y="4487709"/>
            <a:ext cx="95097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pt-BR" sz="1350" noProof="0" dirty="0"/>
          </a:p>
        </p:txBody>
      </p:sp>
      <p:sp>
        <p:nvSpPr>
          <p:cNvPr id="24" name="SH142">
            <a:extLst>
              <a:ext uri="{FF2B5EF4-FFF2-40B4-BE49-F238E27FC236}">
                <a16:creationId xmlns:a16="http://schemas.microsoft.com/office/drawing/2014/main" id="{6A6CF8F4-D30B-8CB5-B2D0-B595FF30C144}"/>
              </a:ext>
            </a:extLst>
          </p:cNvPr>
          <p:cNvSpPr/>
          <p:nvPr/>
        </p:nvSpPr>
        <p:spPr>
          <a:xfrm>
            <a:off x="1" y="1589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FF5668D2-AC17-71E0-ED90-02028B656F0F}"/>
              </a:ext>
            </a:extLst>
          </p:cNvPr>
          <p:cNvSpPr txBox="1"/>
          <p:nvPr/>
        </p:nvSpPr>
        <p:spPr>
          <a:xfrm>
            <a:off x="2128959" y="4991171"/>
            <a:ext cx="81230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noProof="0" dirty="0">
                <a:solidFill>
                  <a:schemeClr val="bg1"/>
                </a:solidFill>
                <a:cs typeface="Calibri"/>
              </a:rPr>
              <a:t>A opção mitiga garantias de autonomia da auditoria interna e enfraquece a independência de instâncias.</a:t>
            </a:r>
            <a:endParaRPr lang="pt-BR" sz="1400" noProof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encco2/assets/logo-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7624" y="256032"/>
            <a:ext cx="1188720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50" b="1" kern="0" spc="200" noProof="0" dirty="0">
                <a:solidFill>
                  <a:srgbClr val="A88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NOVIDADE DO ANO</a:t>
            </a:r>
            <a:endParaRPr lang="pt-BR" sz="1150" noProof="0" dirty="0"/>
          </a:p>
        </p:txBody>
      </p:sp>
      <p:sp>
        <p:nvSpPr>
          <p:cNvPr id="4" name="Text 1"/>
          <p:cNvSpPr/>
          <p:nvPr/>
        </p:nvSpPr>
        <p:spPr>
          <a:xfrm>
            <a:off x="548640" y="566928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2900" b="1" noProof="0" dirty="0">
                <a:solidFill>
                  <a:srgbClr val="5B206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Julho de 2026, o IIA atualiza o modelo</a:t>
            </a:r>
            <a:endParaRPr lang="pt-BR" sz="2900" noProof="0" dirty="0"/>
          </a:p>
        </p:txBody>
      </p:sp>
      <p:sp>
        <p:nvSpPr>
          <p:cNvPr id="5" name="Shape 2"/>
          <p:cNvSpPr/>
          <p:nvPr/>
        </p:nvSpPr>
        <p:spPr>
          <a:xfrm>
            <a:off x="0" y="6711696"/>
            <a:ext cx="12188952" cy="146304"/>
          </a:xfrm>
          <a:prstGeom prst="rect">
            <a:avLst/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ext 4"/>
          <p:cNvSpPr/>
          <p:nvPr/>
        </p:nvSpPr>
        <p:spPr>
          <a:xfrm>
            <a:off x="11503152" y="629107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8C46A771-5584-464B-919A-E3220BB279EF}" type="slidenum">
              <a:rPr lang="pt-BR" sz="1000" noProof="0">
                <a:solidFill>
                  <a:srgbClr val="7B73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fld>
            <a:endParaRPr lang="pt-BR" sz="1000" noProof="0" dirty="0"/>
          </a:p>
        </p:txBody>
      </p:sp>
      <p:sp>
        <p:nvSpPr>
          <p:cNvPr id="8" name="Shape 5"/>
          <p:cNvSpPr/>
          <p:nvPr/>
        </p:nvSpPr>
        <p:spPr>
          <a:xfrm>
            <a:off x="566928" y="1645920"/>
            <a:ext cx="4297680" cy="4343400"/>
          </a:xfrm>
          <a:prstGeom prst="roundRect">
            <a:avLst>
              <a:gd name="adj" fmla="val 1915"/>
            </a:avLst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9" name="Image 1" descr="/home/claude/encco2/assets/logo-mark.png"/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0" y="0"/>
            <a:ext cx="9144" cy="9144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868680" y="1920240"/>
            <a:ext cx="777240" cy="777240"/>
          </a:xfrm>
          <a:prstGeom prst="ellipse">
            <a:avLst/>
          </a:prstGeom>
          <a:solidFill>
            <a:srgbClr val="471A4D"/>
          </a:solidFill>
          <a:ln w="12700">
            <a:solidFill>
              <a:srgbClr val="471A4D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762" y="2122322"/>
            <a:ext cx="373075" cy="373075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68680" y="2834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700" b="1" noProof="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Statement</a:t>
            </a:r>
            <a:r>
              <a:rPr lang="pt-BR" sz="17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1700" b="1" noProof="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r>
              <a:rPr lang="pt-BR" sz="17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Position</a:t>
            </a:r>
            <a:endParaRPr lang="pt-BR" sz="1700" noProof="0" dirty="0"/>
          </a:p>
        </p:txBody>
      </p:sp>
      <p:sp>
        <p:nvSpPr>
          <p:cNvPr id="13" name="Text 8"/>
          <p:cNvSpPr/>
          <p:nvPr/>
        </p:nvSpPr>
        <p:spPr>
          <a:xfrm>
            <a:off x="868680" y="3200400"/>
            <a:ext cx="3703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250" i="1" noProof="0" dirty="0">
                <a:solidFill>
                  <a:srgbClr val="E4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</a:t>
            </a:r>
            <a:r>
              <a:rPr lang="pt-BR" sz="1250" i="1" noProof="0" dirty="0" err="1">
                <a:solidFill>
                  <a:srgbClr val="E4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Assurance</a:t>
            </a:r>
            <a:r>
              <a:rPr lang="pt-BR" sz="1250" i="1" noProof="0" dirty="0">
                <a:solidFill>
                  <a:srgbClr val="E4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1250" i="1" noProof="0" dirty="0" err="1">
                <a:solidFill>
                  <a:srgbClr val="E4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</a:t>
            </a:r>
            <a:r>
              <a:rPr lang="pt-BR" sz="1250" i="1" noProof="0" dirty="0">
                <a:solidFill>
                  <a:srgbClr val="E4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1250" i="1" noProof="0" dirty="0" err="1">
                <a:solidFill>
                  <a:srgbClr val="E4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Advice</a:t>
            </a:r>
            <a:r>
              <a:rPr lang="pt-BR" sz="1250" i="1" noProof="0" dirty="0">
                <a:solidFill>
                  <a:srgbClr val="E4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</a:t>
            </a:r>
            <a:r>
              <a:rPr lang="pt-BR" sz="1250" i="1" noProof="0" dirty="0" err="1">
                <a:solidFill>
                  <a:srgbClr val="E4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r>
              <a:rPr lang="pt-BR" sz="1250" i="1" noProof="0" dirty="0">
                <a:solidFill>
                  <a:srgbClr val="E4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1250" i="1" noProof="0" dirty="0" err="1">
                <a:solidFill>
                  <a:srgbClr val="E4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r>
              <a:rPr lang="pt-BR" sz="1250" i="1" noProof="0" dirty="0">
                <a:solidFill>
                  <a:srgbClr val="E4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1250" i="1" noProof="0" dirty="0" err="1">
                <a:solidFill>
                  <a:srgbClr val="E4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Effective</a:t>
            </a:r>
            <a:r>
              <a:rPr lang="pt-BR" sz="1250" i="1" noProof="0" dirty="0">
                <a:solidFill>
                  <a:srgbClr val="E4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Governance — </a:t>
            </a:r>
            <a:r>
              <a:rPr lang="pt-BR" sz="1250" i="1" noProof="0" dirty="0" err="1">
                <a:solidFill>
                  <a:srgbClr val="E4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</a:t>
            </a:r>
            <a:r>
              <a:rPr lang="pt-BR" sz="1250" i="1" noProof="0" dirty="0">
                <a:solidFill>
                  <a:srgbClr val="E4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Lines Model”</a:t>
            </a:r>
            <a:endParaRPr lang="pt-BR" sz="1250" noProof="0" dirty="0"/>
          </a:p>
        </p:txBody>
      </p:sp>
      <p:sp>
        <p:nvSpPr>
          <p:cNvPr id="14" name="Shape 9"/>
          <p:cNvSpPr/>
          <p:nvPr/>
        </p:nvSpPr>
        <p:spPr>
          <a:xfrm>
            <a:off x="868680" y="4114800"/>
            <a:ext cx="3566160" cy="0"/>
          </a:xfrm>
          <a:prstGeom prst="line">
            <a:avLst/>
          </a:prstGeom>
          <a:noFill/>
          <a:ln w="12700">
            <a:solidFill>
              <a:srgbClr val="C1993F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5" name="Text 10"/>
          <p:cNvSpPr/>
          <p:nvPr/>
        </p:nvSpPr>
        <p:spPr>
          <a:xfrm>
            <a:off x="868680" y="4251960"/>
            <a:ext cx="3703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pt-BR" sz="1250" b="1" noProof="0" dirty="0">
                <a:solidFill>
                  <a:srgbClr val="C199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Publicado em julho de 2026
</a:t>
            </a:r>
            <a:r>
              <a:rPr lang="pt-BR" sz="1250" noProof="0" dirty="0">
                <a:solidFill>
                  <a:srgbClr val="EFE9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 o Position </a:t>
            </a:r>
            <a:r>
              <a:rPr lang="pt-BR" sz="1250" noProof="0" dirty="0" err="1">
                <a:solidFill>
                  <a:srgbClr val="EFE9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</a:t>
            </a:r>
            <a:r>
              <a:rPr lang="pt-BR" sz="1250" noProof="0" dirty="0">
                <a:solidFill>
                  <a:srgbClr val="EFE9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2020. </a:t>
            </a:r>
          </a:p>
          <a:p>
            <a:pPr marL="0" indent="0">
              <a:lnSpc>
                <a:spcPct val="110000"/>
              </a:lnSpc>
              <a:buNone/>
            </a:pPr>
            <a:br>
              <a:rPr lang="pt-BR" sz="1250" noProof="0" dirty="0">
                <a:solidFill>
                  <a:srgbClr val="EFE9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br>
              <a:rPr lang="pt-BR" sz="1250" noProof="0" dirty="0">
                <a:solidFill>
                  <a:srgbClr val="EFE9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endParaRPr lang="pt-BR" sz="1250" noProof="0" dirty="0"/>
          </a:p>
        </p:txBody>
      </p:sp>
      <p:sp>
        <p:nvSpPr>
          <p:cNvPr id="16" name="Shape 11"/>
          <p:cNvSpPr/>
          <p:nvPr/>
        </p:nvSpPr>
        <p:spPr>
          <a:xfrm>
            <a:off x="5120640" y="1645920"/>
            <a:ext cx="6492240" cy="1298448"/>
          </a:xfrm>
          <a:prstGeom prst="roundRect">
            <a:avLst>
              <a:gd name="adj" fmla="val 6338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7" name="Shape 12"/>
          <p:cNvSpPr/>
          <p:nvPr/>
        </p:nvSpPr>
        <p:spPr>
          <a:xfrm>
            <a:off x="5376672" y="1965960"/>
            <a:ext cx="658368" cy="65836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7848" y="2137136"/>
            <a:ext cx="316017" cy="316017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217920" y="184708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0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Novo destinatário</a:t>
            </a:r>
            <a:endParaRPr lang="pt-BR" sz="1500" noProof="0" dirty="0"/>
          </a:p>
        </p:txBody>
      </p:sp>
      <p:sp>
        <p:nvSpPr>
          <p:cNvPr id="20" name="Text 14"/>
          <p:cNvSpPr/>
          <p:nvPr/>
        </p:nvSpPr>
        <p:spPr>
          <a:xfrm>
            <a:off x="6217920" y="2176272"/>
            <a:ext cx="5257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pt-BR" sz="1200" noProof="0" dirty="0">
                <a:solidFill>
                  <a:srgbClr val="3F3A40"/>
                </a:solidFill>
                <a:latin typeface="Calibri" pitchFamily="34" charset="0"/>
                <a:cs typeface="Calibri" pitchFamily="34" charset="-120"/>
              </a:rPr>
              <a:t>Fala a conselhos, alta administração e chefias de auditoria interna.</a:t>
            </a:r>
            <a:br>
              <a:rPr lang="pt-BR" sz="1200" noProof="0" dirty="0">
                <a:solidFill>
                  <a:srgbClr val="3F3A40"/>
                </a:solidFill>
                <a:latin typeface="Calibri" pitchFamily="34" charset="0"/>
                <a:cs typeface="Calibri" pitchFamily="34" charset="-120"/>
              </a:rPr>
            </a:br>
            <a:r>
              <a:rPr lang="pt-BR" sz="1200" noProof="0" dirty="0">
                <a:solidFill>
                  <a:srgbClr val="3F3A40"/>
                </a:solidFill>
                <a:latin typeface="Calibri" pitchFamily="34" charset="0"/>
                <a:cs typeface="Calibri" pitchFamily="34" charset="-120"/>
              </a:rPr>
              <a:t>O modelo </a:t>
            </a:r>
            <a:r>
              <a:rPr lang="pt-BR" sz="1200" b="1" noProof="0" dirty="0">
                <a:solidFill>
                  <a:srgbClr val="3F3A40"/>
                </a:solidFill>
                <a:latin typeface="Calibri" pitchFamily="34" charset="0"/>
                <a:cs typeface="Calibri" pitchFamily="34" charset="-120"/>
              </a:rPr>
              <a:t>deixa de ensinar auditores a trabalhar e passa a ensinar as instâncias de governança a exigir</a:t>
            </a:r>
            <a:r>
              <a:rPr lang="pt-BR" sz="1200" noProof="0" dirty="0">
                <a:solidFill>
                  <a:srgbClr val="3F3A40"/>
                </a:solidFill>
                <a:latin typeface="Calibri" pitchFamily="34" charset="0"/>
                <a:cs typeface="Calibri" pitchFamily="34" charset="-120"/>
              </a:rPr>
              <a:t>.</a:t>
            </a:r>
          </a:p>
          <a:p>
            <a:endParaRPr lang="pt-BR" sz="1200" noProof="0" dirty="0">
              <a:solidFill>
                <a:srgbClr val="3F3A40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21" name="Shape 15"/>
          <p:cNvSpPr/>
          <p:nvPr/>
        </p:nvSpPr>
        <p:spPr>
          <a:xfrm>
            <a:off x="5120640" y="3090672"/>
            <a:ext cx="6492240" cy="1298448"/>
          </a:xfrm>
          <a:prstGeom prst="roundRect">
            <a:avLst>
              <a:gd name="adj" fmla="val 6338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2" name="Shape 16"/>
          <p:cNvSpPr/>
          <p:nvPr/>
        </p:nvSpPr>
        <p:spPr>
          <a:xfrm>
            <a:off x="5376672" y="3410712"/>
            <a:ext cx="658368" cy="65836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7848" y="3581888"/>
            <a:ext cx="316017" cy="316017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6217920" y="329184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50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Fora do IPPF </a:t>
            </a:r>
            <a:endParaRPr lang="pt-BR" sz="1500" noProof="0" dirty="0"/>
          </a:p>
        </p:txBody>
      </p:sp>
      <p:sp>
        <p:nvSpPr>
          <p:cNvPr id="25" name="Text 18"/>
          <p:cNvSpPr/>
          <p:nvPr/>
        </p:nvSpPr>
        <p:spPr>
          <a:xfrm>
            <a:off x="6217920" y="3621024"/>
            <a:ext cx="5257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20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 norma de auditoria, é </a:t>
            </a:r>
            <a:r>
              <a:rPr lang="pt-BR" sz="1200" b="1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diretriz executiva de governança.</a:t>
            </a:r>
            <a:endParaRPr lang="pt-BR" sz="1200" b="1" noProof="0" dirty="0"/>
          </a:p>
        </p:txBody>
      </p:sp>
      <p:sp>
        <p:nvSpPr>
          <p:cNvPr id="26" name="Shape 19"/>
          <p:cNvSpPr/>
          <p:nvPr/>
        </p:nvSpPr>
        <p:spPr>
          <a:xfrm>
            <a:off x="5120640" y="4535424"/>
            <a:ext cx="6492240" cy="1298448"/>
          </a:xfrm>
          <a:prstGeom prst="roundRect">
            <a:avLst>
              <a:gd name="adj" fmla="val 6338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7" name="Shape 20"/>
          <p:cNvSpPr/>
          <p:nvPr/>
        </p:nvSpPr>
        <p:spPr>
          <a:xfrm>
            <a:off x="5376672" y="4855464"/>
            <a:ext cx="658368" cy="65836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28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7848" y="5026640"/>
            <a:ext cx="316017" cy="316017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6217920" y="4736592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0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seis para cinco princípios</a:t>
            </a:r>
            <a:endParaRPr lang="pt-BR" sz="1500" noProof="0" dirty="0"/>
          </a:p>
        </p:txBody>
      </p:sp>
      <p:sp>
        <p:nvSpPr>
          <p:cNvPr id="30" name="Text 22"/>
          <p:cNvSpPr/>
          <p:nvPr/>
        </p:nvSpPr>
        <p:spPr>
          <a:xfrm>
            <a:off x="6217920" y="5065776"/>
            <a:ext cx="5257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20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Propósito e apetite a risco; informação confiável; papéis com clareza; múltiplas fontes de asseguração; aconselhamento para decisões informadas.</a:t>
            </a:r>
            <a:endParaRPr lang="pt-BR" sz="1200" noProof="0" dirty="0"/>
          </a:p>
        </p:txBody>
      </p:sp>
      <p:sp>
        <p:nvSpPr>
          <p:cNvPr id="33" name="SH142">
            <a:extLst>
              <a:ext uri="{FF2B5EF4-FFF2-40B4-BE49-F238E27FC236}">
                <a16:creationId xmlns:a16="http://schemas.microsoft.com/office/drawing/2014/main" id="{6E1E3353-BF93-A2D5-DB90-58248752D0B2}"/>
              </a:ext>
            </a:extLst>
          </p:cNvPr>
          <p:cNvSpPr/>
          <p:nvPr/>
        </p:nvSpPr>
        <p:spPr>
          <a:xfrm>
            <a:off x="1" y="1589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5" name="TX221">
            <a:extLst>
              <a:ext uri="{FF2B5EF4-FFF2-40B4-BE49-F238E27FC236}">
                <a16:creationId xmlns:a16="http://schemas.microsoft.com/office/drawing/2014/main" id="{692AA5D7-4128-29C2-3779-3EC0CD956C12}"/>
              </a:ext>
            </a:extLst>
          </p:cNvPr>
          <p:cNvSpPr txBox="1"/>
          <p:nvPr/>
        </p:nvSpPr>
        <p:spPr>
          <a:xfrm>
            <a:off x="838200" y="6180000"/>
            <a:ext cx="10515600" cy="28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900" i="1" noProof="0" dirty="0">
                <a:solidFill>
                  <a:srgbClr val="6B6B75"/>
                </a:solidFill>
                <a:latin typeface="Calibri"/>
                <a:cs typeface="Calibri"/>
              </a:rPr>
              <a:t>THE INSTITUTE OF INTERNAL AUDITORS. </a:t>
            </a:r>
            <a:r>
              <a:rPr lang="pt-BR" sz="900" i="1" noProof="0" dirty="0" err="1">
                <a:solidFill>
                  <a:srgbClr val="6B6B75"/>
                </a:solidFill>
                <a:latin typeface="Calibri"/>
                <a:cs typeface="Calibri"/>
              </a:rPr>
              <a:t>Assurance</a:t>
            </a:r>
            <a:r>
              <a:rPr lang="pt-BR" sz="900" i="1" noProof="0" dirty="0">
                <a:solidFill>
                  <a:srgbClr val="6B6B75"/>
                </a:solidFill>
                <a:latin typeface="Calibri"/>
                <a:cs typeface="Calibri"/>
              </a:rPr>
              <a:t> </a:t>
            </a:r>
            <a:r>
              <a:rPr lang="pt-BR" sz="900" i="1" noProof="0" dirty="0" err="1">
                <a:solidFill>
                  <a:srgbClr val="6B6B75"/>
                </a:solidFill>
                <a:latin typeface="Calibri"/>
                <a:cs typeface="Calibri"/>
              </a:rPr>
              <a:t>and</a:t>
            </a:r>
            <a:r>
              <a:rPr lang="pt-BR" sz="900" i="1" noProof="0" dirty="0">
                <a:solidFill>
                  <a:srgbClr val="6B6B75"/>
                </a:solidFill>
                <a:latin typeface="Calibri"/>
                <a:cs typeface="Calibri"/>
              </a:rPr>
              <a:t> </a:t>
            </a:r>
            <a:r>
              <a:rPr lang="pt-BR" sz="900" i="1" noProof="0" dirty="0" err="1">
                <a:solidFill>
                  <a:srgbClr val="6B6B75"/>
                </a:solidFill>
                <a:latin typeface="Calibri"/>
                <a:cs typeface="Calibri"/>
              </a:rPr>
              <a:t>Advice</a:t>
            </a:r>
            <a:r>
              <a:rPr lang="pt-BR" sz="900" i="1" noProof="0" dirty="0">
                <a:solidFill>
                  <a:srgbClr val="6B6B75"/>
                </a:solidFill>
                <a:latin typeface="Calibri"/>
                <a:cs typeface="Calibri"/>
              </a:rPr>
              <a:t> in </a:t>
            </a:r>
            <a:r>
              <a:rPr lang="pt-BR" sz="900" i="1" noProof="0" dirty="0" err="1">
                <a:solidFill>
                  <a:srgbClr val="6B6B75"/>
                </a:solidFill>
                <a:latin typeface="Calibri"/>
                <a:cs typeface="Calibri"/>
              </a:rPr>
              <a:t>Support</a:t>
            </a:r>
            <a:r>
              <a:rPr lang="pt-BR" sz="900" i="1" noProof="0" dirty="0">
                <a:solidFill>
                  <a:srgbClr val="6B6B75"/>
                </a:solidFill>
                <a:latin typeface="Calibri"/>
                <a:cs typeface="Calibri"/>
              </a:rPr>
              <a:t> </a:t>
            </a:r>
            <a:r>
              <a:rPr lang="pt-BR" sz="900" i="1" noProof="0" dirty="0" err="1">
                <a:solidFill>
                  <a:srgbClr val="6B6B75"/>
                </a:solidFill>
                <a:latin typeface="Calibri"/>
                <a:cs typeface="Calibri"/>
              </a:rPr>
              <a:t>of</a:t>
            </a:r>
            <a:r>
              <a:rPr lang="pt-BR" sz="900" i="1" noProof="0" dirty="0">
                <a:solidFill>
                  <a:srgbClr val="6B6B75"/>
                </a:solidFill>
                <a:latin typeface="Calibri"/>
                <a:cs typeface="Calibri"/>
              </a:rPr>
              <a:t> </a:t>
            </a:r>
            <a:r>
              <a:rPr lang="pt-BR" sz="900" i="1" noProof="0" dirty="0" err="1">
                <a:solidFill>
                  <a:srgbClr val="6B6B75"/>
                </a:solidFill>
                <a:latin typeface="Calibri"/>
                <a:cs typeface="Calibri"/>
              </a:rPr>
              <a:t>Effective</a:t>
            </a:r>
            <a:r>
              <a:rPr lang="pt-BR" sz="900" i="1" noProof="0" dirty="0">
                <a:solidFill>
                  <a:srgbClr val="6B6B75"/>
                </a:solidFill>
                <a:latin typeface="Calibri"/>
                <a:cs typeface="Calibri"/>
              </a:rPr>
              <a:t> Governance. </a:t>
            </a:r>
            <a:r>
              <a:rPr lang="pt-BR" sz="900" i="1" noProof="0" dirty="0" err="1">
                <a:solidFill>
                  <a:srgbClr val="6B6B75"/>
                </a:solidFill>
                <a:latin typeface="Calibri"/>
                <a:cs typeface="Calibri"/>
              </a:rPr>
              <a:t>Three</a:t>
            </a:r>
            <a:r>
              <a:rPr lang="pt-BR" sz="900" i="1" noProof="0" dirty="0">
                <a:solidFill>
                  <a:srgbClr val="6B6B75"/>
                </a:solidFill>
                <a:latin typeface="Calibri"/>
                <a:cs typeface="Calibri"/>
              </a:rPr>
              <a:t> Lines Model. </a:t>
            </a:r>
            <a:r>
              <a:rPr lang="pt-BR" sz="900" i="1" noProof="0" dirty="0" err="1">
                <a:solidFill>
                  <a:srgbClr val="6B6B75"/>
                </a:solidFill>
                <a:latin typeface="Calibri"/>
                <a:cs typeface="Calibri"/>
              </a:rPr>
              <a:t>Statement</a:t>
            </a:r>
            <a:r>
              <a:rPr lang="pt-BR" sz="900" i="1" noProof="0" dirty="0">
                <a:solidFill>
                  <a:srgbClr val="6B6B75"/>
                </a:solidFill>
                <a:latin typeface="Calibri"/>
                <a:cs typeface="Calibri"/>
              </a:rPr>
              <a:t> </a:t>
            </a:r>
            <a:r>
              <a:rPr lang="pt-BR" sz="900" i="1" noProof="0" dirty="0" err="1">
                <a:solidFill>
                  <a:srgbClr val="6B6B75"/>
                </a:solidFill>
                <a:latin typeface="Calibri"/>
                <a:cs typeface="Calibri"/>
              </a:rPr>
              <a:t>of</a:t>
            </a:r>
            <a:r>
              <a:rPr lang="pt-BR" sz="900" i="1" noProof="0" dirty="0">
                <a:solidFill>
                  <a:srgbClr val="6B6B75"/>
                </a:solidFill>
                <a:latin typeface="Calibri"/>
                <a:cs typeface="Calibri"/>
              </a:rPr>
              <a:t> Position. Lake Mary: The IIA, 2026.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encco2/assets/logo-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7624" y="256032"/>
            <a:ext cx="1188720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50" b="1" kern="0" spc="200" noProof="0" dirty="0">
                <a:solidFill>
                  <a:srgbClr val="A88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NOVIDADE DO ANO</a:t>
            </a:r>
            <a:endParaRPr lang="pt-BR" sz="1150" noProof="0" dirty="0"/>
          </a:p>
        </p:txBody>
      </p:sp>
      <p:sp>
        <p:nvSpPr>
          <p:cNvPr id="4" name="Text 1"/>
          <p:cNvSpPr/>
          <p:nvPr/>
        </p:nvSpPr>
        <p:spPr>
          <a:xfrm>
            <a:off x="548640" y="566928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2900" b="1" noProof="0" dirty="0">
                <a:solidFill>
                  <a:srgbClr val="5B206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 que a atualização do IIA traz de novo</a:t>
            </a:r>
            <a:endParaRPr lang="pt-BR" sz="2900" noProof="0" dirty="0"/>
          </a:p>
        </p:txBody>
      </p:sp>
      <p:sp>
        <p:nvSpPr>
          <p:cNvPr id="5" name="Shape 2"/>
          <p:cNvSpPr/>
          <p:nvPr/>
        </p:nvSpPr>
        <p:spPr>
          <a:xfrm>
            <a:off x="0" y="6711696"/>
            <a:ext cx="12188952" cy="146304"/>
          </a:xfrm>
          <a:prstGeom prst="rect">
            <a:avLst/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ext 4"/>
          <p:cNvSpPr/>
          <p:nvPr/>
        </p:nvSpPr>
        <p:spPr>
          <a:xfrm>
            <a:off x="11503152" y="629107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C5ABA4D1-63A9-4CBE-9552-40A5DAB8F343}" type="slidenum">
              <a:rPr lang="pt-BR" sz="1000" noProof="0">
                <a:solidFill>
                  <a:srgbClr val="7B73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fld>
            <a:endParaRPr lang="pt-BR" sz="1000" noProof="0" dirty="0"/>
          </a:p>
        </p:txBody>
      </p:sp>
      <p:sp>
        <p:nvSpPr>
          <p:cNvPr id="8" name="Shape 5"/>
          <p:cNvSpPr/>
          <p:nvPr/>
        </p:nvSpPr>
        <p:spPr>
          <a:xfrm>
            <a:off x="566928" y="1691640"/>
            <a:ext cx="5394960" cy="2103120"/>
          </a:xfrm>
          <a:prstGeom prst="roundRect">
            <a:avLst>
              <a:gd name="adj" fmla="val 3913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9" name="Shape 6"/>
          <p:cNvSpPr/>
          <p:nvPr/>
        </p:nvSpPr>
        <p:spPr>
          <a:xfrm>
            <a:off x="830438" y="1781251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859" y="1936844"/>
            <a:ext cx="307238" cy="30723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25966" y="1879092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Independência verificável</a:t>
            </a:r>
            <a:endParaRPr lang="pt-BR" sz="1550" noProof="0" dirty="0"/>
          </a:p>
        </p:txBody>
      </p:sp>
      <p:sp>
        <p:nvSpPr>
          <p:cNvPr id="12" name="Text 8"/>
          <p:cNvSpPr/>
          <p:nvPr/>
        </p:nvSpPr>
        <p:spPr>
          <a:xfrm>
            <a:off x="859536" y="2540295"/>
            <a:ext cx="480974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pt-BR" sz="115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valor abstrato a checklist. </a:t>
            </a:r>
          </a:p>
          <a:p>
            <a:endParaRPr lang="pt-BR" sz="1150" noProof="0" dirty="0">
              <a:solidFill>
                <a:srgbClr val="3F3A4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pt-BR" sz="115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Reporte funcional ao órgão de governança, autonomia sobre escopo e conclusões, acesso irrestrito à informação, recursos próprios, proteção contra retaliação. </a:t>
            </a:r>
            <a:br>
              <a:rPr lang="pt-BR" sz="115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br>
              <a:rPr lang="pt-BR" sz="115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endParaRPr lang="pt-BR" sz="1150" noProof="0" dirty="0">
              <a:solidFill>
                <a:srgbClr val="3F3A4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pt-BR" sz="1150" noProof="0" dirty="0"/>
          </a:p>
        </p:txBody>
      </p:sp>
      <p:sp>
        <p:nvSpPr>
          <p:cNvPr id="13" name="Shape 9"/>
          <p:cNvSpPr/>
          <p:nvPr/>
        </p:nvSpPr>
        <p:spPr>
          <a:xfrm>
            <a:off x="6190488" y="1691640"/>
            <a:ext cx="5394960" cy="2103120"/>
          </a:xfrm>
          <a:prstGeom prst="roundRect">
            <a:avLst>
              <a:gd name="adj" fmla="val 3913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4" name="Shape 10"/>
          <p:cNvSpPr/>
          <p:nvPr/>
        </p:nvSpPr>
        <p:spPr>
          <a:xfrm>
            <a:off x="6446520" y="1816895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2941" y="1960474"/>
            <a:ext cx="307238" cy="30723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242048" y="1903763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Fadiga de asseguração</a:t>
            </a:r>
            <a:endParaRPr lang="pt-BR" sz="1550" noProof="0" dirty="0"/>
          </a:p>
        </p:txBody>
      </p:sp>
      <p:sp>
        <p:nvSpPr>
          <p:cNvPr id="17" name="Text 12"/>
          <p:cNvSpPr/>
          <p:nvPr/>
        </p:nvSpPr>
        <p:spPr>
          <a:xfrm>
            <a:off x="6483096" y="2523744"/>
            <a:ext cx="480974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pt-BR" sz="1150" noProof="0" dirty="0">
                <a:solidFill>
                  <a:srgbClr val="3F3A40"/>
                </a:solidFill>
                <a:latin typeface="Calibri" pitchFamily="34" charset="0"/>
                <a:cs typeface="Calibri" pitchFamily="34" charset="-120"/>
              </a:rPr>
              <a:t>O excesso de instâncias e de rotinas de verificação compromete a própria eficácia do controle.</a:t>
            </a:r>
          </a:p>
          <a:p>
            <a:pPr marL="0" indent="0">
              <a:buNone/>
            </a:pPr>
            <a:br>
              <a:rPr lang="pt-BR" sz="115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pt-BR" sz="115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Solução: coordenação como atribuição das instâncias de governança.</a:t>
            </a:r>
            <a:endParaRPr lang="pt-BR" sz="1150" noProof="0" dirty="0"/>
          </a:p>
        </p:txBody>
      </p:sp>
      <p:sp>
        <p:nvSpPr>
          <p:cNvPr id="18" name="Shape 13"/>
          <p:cNvSpPr/>
          <p:nvPr/>
        </p:nvSpPr>
        <p:spPr>
          <a:xfrm>
            <a:off x="566928" y="4069080"/>
            <a:ext cx="5394960" cy="2103120"/>
          </a:xfrm>
          <a:prstGeom prst="roundRect">
            <a:avLst>
              <a:gd name="adj" fmla="val 3913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9" name="Shape 14"/>
          <p:cNvSpPr/>
          <p:nvPr/>
        </p:nvSpPr>
        <p:spPr>
          <a:xfrm>
            <a:off x="811987" y="4206983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381" y="4355379"/>
            <a:ext cx="307238" cy="30723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629461" y="4265676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Mapa de asseguração</a:t>
            </a:r>
            <a:endParaRPr lang="pt-BR" sz="1550" noProof="0" dirty="0"/>
          </a:p>
        </p:txBody>
      </p:sp>
      <p:sp>
        <p:nvSpPr>
          <p:cNvPr id="22" name="Text 16"/>
          <p:cNvSpPr/>
          <p:nvPr/>
        </p:nvSpPr>
        <p:spPr>
          <a:xfrm>
            <a:off x="896112" y="4914900"/>
            <a:ext cx="48097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2000"/>
              </a:lnSpc>
            </a:pPr>
            <a:r>
              <a:rPr lang="pt-BR" sz="1150" noProof="0" dirty="0">
                <a:solidFill>
                  <a:srgbClr val="3F3F46"/>
                </a:solidFill>
                <a:cs typeface="Calibri"/>
              </a:rPr>
              <a:t>Documento de alto nível que revela quem verifica o quê, onde há duplicação e onde ninguém está olhando.</a:t>
            </a:r>
          </a:p>
        </p:txBody>
      </p:sp>
      <p:sp>
        <p:nvSpPr>
          <p:cNvPr id="23" name="Shape 17"/>
          <p:cNvSpPr/>
          <p:nvPr/>
        </p:nvSpPr>
        <p:spPr>
          <a:xfrm>
            <a:off x="6190488" y="4069080"/>
            <a:ext cx="5394960" cy="2103120"/>
          </a:xfrm>
          <a:prstGeom prst="roundRect">
            <a:avLst>
              <a:gd name="adj" fmla="val 3913"/>
            </a:avLst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4" name="Shape 18"/>
          <p:cNvSpPr/>
          <p:nvPr/>
        </p:nvSpPr>
        <p:spPr>
          <a:xfrm>
            <a:off x="6468900" y="4182067"/>
            <a:ext cx="640080" cy="640080"/>
          </a:xfrm>
          <a:prstGeom prst="ellipse">
            <a:avLst/>
          </a:prstGeom>
          <a:solidFill>
            <a:srgbClr val="471A4D"/>
          </a:solidFill>
          <a:ln w="12700">
            <a:solidFill>
              <a:srgbClr val="471A4D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5321" y="4334256"/>
            <a:ext cx="307238" cy="307238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242048" y="4282135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50" b="1" noProof="0" dirty="0">
                <a:solidFill>
                  <a:srgbClr val="C199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Sobreposições assumidas</a:t>
            </a:r>
            <a:endParaRPr lang="pt-BR" sz="1550" noProof="0" dirty="0"/>
          </a:p>
        </p:txBody>
      </p:sp>
      <p:sp>
        <p:nvSpPr>
          <p:cNvPr id="27" name="Text 20"/>
          <p:cNvSpPr/>
          <p:nvPr/>
        </p:nvSpPr>
        <p:spPr>
          <a:xfrm>
            <a:off x="6522720" y="4995566"/>
            <a:ext cx="48097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1050" noProof="0" dirty="0">
                <a:solidFill>
                  <a:srgbClr val="EFE9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Papéis podem se sobrepor, desde que geridos, com responsabilidades documentadas, revisão independente e transparência à governança.</a:t>
            </a:r>
            <a:br>
              <a:rPr lang="pt-BR" sz="1150" noProof="0" dirty="0">
                <a:solidFill>
                  <a:srgbClr val="EFE9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br>
              <a:rPr lang="pt-BR" sz="1150" noProof="0" dirty="0">
                <a:solidFill>
                  <a:srgbClr val="EFE9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pt-BR" sz="1050" b="1" noProof="0" dirty="0">
                <a:solidFill>
                  <a:srgbClr val="EFE9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 de </a:t>
            </a:r>
            <a:r>
              <a:rPr lang="pt-BR" sz="1050" b="1" noProof="0">
                <a:solidFill>
                  <a:srgbClr val="EFE9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rodapé chave:  </a:t>
            </a:r>
            <a:r>
              <a:rPr lang="pt-BR" sz="1050" noProof="0" dirty="0">
                <a:solidFill>
                  <a:srgbClr val="EFE9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“outros papéis de terceira linha, como supervisão, inspeção, investigação, avaliação e remediação, podem integrar a função de auditoria interna ou operar separadamente dela” (IIA, 2026, tradução livre)</a:t>
            </a:r>
          </a:p>
          <a:p>
            <a:pPr marL="0" indent="0">
              <a:buNone/>
            </a:pPr>
            <a:endParaRPr lang="pt-BR" sz="1150" noProof="0" dirty="0"/>
          </a:p>
        </p:txBody>
      </p:sp>
      <p:sp>
        <p:nvSpPr>
          <p:cNvPr id="30" name="SH142">
            <a:extLst>
              <a:ext uri="{FF2B5EF4-FFF2-40B4-BE49-F238E27FC236}">
                <a16:creationId xmlns:a16="http://schemas.microsoft.com/office/drawing/2014/main" id="{EC58B048-4B40-5BA8-BFEC-E0CBCBF14602}"/>
              </a:ext>
            </a:extLst>
          </p:cNvPr>
          <p:cNvSpPr/>
          <p:nvPr/>
        </p:nvSpPr>
        <p:spPr>
          <a:xfrm>
            <a:off x="1" y="1589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1" name="MapHdr"/>
          <p:cNvSpPr/>
          <p:nvPr/>
        </p:nvSpPr>
        <p:spPr>
          <a:xfrm>
            <a:off x="859536" y="5321808"/>
            <a:ext cx="4809744" cy="237744"/>
          </a:xfrm>
          <a:prstGeom prst="roundRect">
            <a:avLst>
              <a:gd name="adj" fmla="val 12000"/>
            </a:avLst>
          </a:prstGeom>
          <a:solidFill>
            <a:srgbClr val="E3D8EA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2" name="MapH"/>
          <p:cNvSpPr/>
          <p:nvPr/>
        </p:nvSpPr>
        <p:spPr>
          <a:xfrm>
            <a:off x="933883" y="5330952"/>
            <a:ext cx="178307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900" b="1" noProof="0" dirty="0">
                <a:solidFill>
                  <a:srgbClr val="5B2060"/>
                </a:solidFill>
                <a:latin typeface="Calibri" pitchFamily="34" charset="0"/>
                <a:cs typeface="Calibri" pitchFamily="34" charset="0"/>
              </a:rPr>
              <a:t>Quem verifica</a:t>
            </a:r>
          </a:p>
        </p:txBody>
      </p:sp>
      <p:sp>
        <p:nvSpPr>
          <p:cNvPr id="33" name="MapH"/>
          <p:cNvSpPr/>
          <p:nvPr/>
        </p:nvSpPr>
        <p:spPr>
          <a:xfrm>
            <a:off x="2843784" y="5331224"/>
            <a:ext cx="169163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900" b="1" noProof="0" dirty="0">
                <a:solidFill>
                  <a:srgbClr val="5B2060"/>
                </a:solidFill>
                <a:latin typeface="Calibri" pitchFamily="34" charset="0"/>
                <a:cs typeface="Calibri" pitchFamily="34" charset="0"/>
              </a:rPr>
              <a:t>O quê</a:t>
            </a:r>
          </a:p>
        </p:txBody>
      </p:sp>
      <p:sp>
        <p:nvSpPr>
          <p:cNvPr id="34" name="MapH"/>
          <p:cNvSpPr/>
          <p:nvPr/>
        </p:nvSpPr>
        <p:spPr>
          <a:xfrm>
            <a:off x="4672583" y="5321808"/>
            <a:ext cx="96011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900" b="1" noProof="0" dirty="0">
                <a:solidFill>
                  <a:srgbClr val="5B2060"/>
                </a:solidFill>
                <a:latin typeface="Calibri" pitchFamily="34" charset="0"/>
                <a:cs typeface="Calibri" pitchFamily="34" charset="0"/>
              </a:rPr>
              <a:t>Frequência</a:t>
            </a:r>
          </a:p>
        </p:txBody>
      </p:sp>
      <p:sp>
        <p:nvSpPr>
          <p:cNvPr id="35" name="MapC"/>
          <p:cNvSpPr/>
          <p:nvPr/>
        </p:nvSpPr>
        <p:spPr>
          <a:xfrm>
            <a:off x="933882" y="5607807"/>
            <a:ext cx="178307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900" noProof="0" dirty="0">
                <a:solidFill>
                  <a:srgbClr val="471A4D"/>
                </a:solidFill>
                <a:latin typeface="Calibri" pitchFamily="34" charset="0"/>
                <a:cs typeface="Calibri" pitchFamily="34" charset="0"/>
              </a:rPr>
              <a:t>Auditoria Interna</a:t>
            </a:r>
          </a:p>
        </p:txBody>
      </p:sp>
      <p:sp>
        <p:nvSpPr>
          <p:cNvPr id="36" name="MapC"/>
          <p:cNvSpPr/>
          <p:nvPr/>
        </p:nvSpPr>
        <p:spPr>
          <a:xfrm>
            <a:off x="2814828" y="5605544"/>
            <a:ext cx="16916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900" dirty="0">
                <a:solidFill>
                  <a:srgbClr val="471A4D"/>
                </a:solidFill>
                <a:latin typeface="Calibri" pitchFamily="34" charset="0"/>
                <a:cs typeface="Calibri" pitchFamily="34" charset="0"/>
              </a:rPr>
              <a:t>folha de pagamento</a:t>
            </a:r>
            <a:endParaRPr lang="pt-BR" sz="900" noProof="0" dirty="0">
              <a:solidFill>
                <a:srgbClr val="471A4D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MapC"/>
          <p:cNvSpPr/>
          <p:nvPr/>
        </p:nvSpPr>
        <p:spPr>
          <a:xfrm>
            <a:off x="4672583" y="5620459"/>
            <a:ext cx="96011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900" noProof="0" dirty="0">
                <a:solidFill>
                  <a:srgbClr val="471A4D"/>
                </a:solidFill>
                <a:latin typeface="Calibri" pitchFamily="34" charset="0"/>
                <a:cs typeface="Calibri" pitchFamily="34" charset="0"/>
              </a:rPr>
              <a:t>anual</a:t>
            </a:r>
          </a:p>
        </p:txBody>
      </p:sp>
      <p:sp>
        <p:nvSpPr>
          <p:cNvPr id="38" name="MapC"/>
          <p:cNvSpPr/>
          <p:nvPr/>
        </p:nvSpPr>
        <p:spPr>
          <a:xfrm>
            <a:off x="914400" y="5797296"/>
            <a:ext cx="178307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900" noProof="0" dirty="0">
                <a:solidFill>
                  <a:srgbClr val="471A4D"/>
                </a:solidFill>
                <a:latin typeface="Calibri" pitchFamily="34" charset="0"/>
                <a:cs typeface="Calibri" pitchFamily="34" charset="0"/>
              </a:rPr>
              <a:t>Corregedoria</a:t>
            </a:r>
          </a:p>
        </p:txBody>
      </p:sp>
      <p:sp>
        <p:nvSpPr>
          <p:cNvPr id="39" name="MapC"/>
          <p:cNvSpPr/>
          <p:nvPr/>
        </p:nvSpPr>
        <p:spPr>
          <a:xfrm>
            <a:off x="2800782" y="5806440"/>
            <a:ext cx="164320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900" dirty="0">
                <a:solidFill>
                  <a:srgbClr val="471A4D"/>
                </a:solidFill>
                <a:latin typeface="Calibri" pitchFamily="34" charset="0"/>
                <a:cs typeface="Calibri" pitchFamily="34" charset="0"/>
              </a:rPr>
              <a:t>prazos processuais</a:t>
            </a:r>
            <a:endParaRPr lang="pt-BR" sz="900" noProof="0" dirty="0">
              <a:solidFill>
                <a:srgbClr val="471A4D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0" name="MapC"/>
          <p:cNvSpPr/>
          <p:nvPr/>
        </p:nvSpPr>
        <p:spPr>
          <a:xfrm>
            <a:off x="4672583" y="5806440"/>
            <a:ext cx="96011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900" noProof="0" dirty="0">
                <a:solidFill>
                  <a:srgbClr val="471A4D"/>
                </a:solidFill>
                <a:latin typeface="Calibri" pitchFamily="34" charset="0"/>
                <a:cs typeface="Calibri" pitchFamily="34" charset="0"/>
              </a:rPr>
              <a:t>semestral</a:t>
            </a:r>
          </a:p>
        </p:txBody>
      </p:sp>
      <p:sp>
        <p:nvSpPr>
          <p:cNvPr id="41" name="MapPad"/>
          <p:cNvSpPr/>
          <p:nvPr/>
        </p:nvSpPr>
        <p:spPr>
          <a:xfrm>
            <a:off x="859536" y="6217920"/>
            <a:ext cx="480974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pt-BR" noProof="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encco2/assets/logo-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7624" y="256032"/>
            <a:ext cx="1188720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50" b="1" kern="0" spc="200" noProof="0" dirty="0">
                <a:solidFill>
                  <a:srgbClr val="A88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NOVIDADE DO ANO</a:t>
            </a:r>
            <a:endParaRPr lang="pt-BR" sz="1150" noProof="0" dirty="0"/>
          </a:p>
        </p:txBody>
      </p:sp>
      <p:sp>
        <p:nvSpPr>
          <p:cNvPr id="4" name="Text 1"/>
          <p:cNvSpPr/>
          <p:nvPr/>
        </p:nvSpPr>
        <p:spPr>
          <a:xfrm>
            <a:off x="548640" y="566928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2900" b="1" noProof="0" dirty="0">
                <a:solidFill>
                  <a:srgbClr val="5B206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 agora? Adaptar a administração pública</a:t>
            </a:r>
            <a:endParaRPr lang="pt-BR" sz="2900" noProof="0" dirty="0"/>
          </a:p>
        </p:txBody>
      </p:sp>
      <p:sp>
        <p:nvSpPr>
          <p:cNvPr id="5" name="Shape 2"/>
          <p:cNvSpPr/>
          <p:nvPr/>
        </p:nvSpPr>
        <p:spPr>
          <a:xfrm>
            <a:off x="0" y="6711696"/>
            <a:ext cx="12188952" cy="146304"/>
          </a:xfrm>
          <a:prstGeom prst="rect">
            <a:avLst/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ext 4"/>
          <p:cNvSpPr/>
          <p:nvPr/>
        </p:nvSpPr>
        <p:spPr>
          <a:xfrm>
            <a:off x="11503152" y="629107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DFC7566B-D480-4771-9F85-5316E085FB4A}" type="slidenum">
              <a:rPr lang="pt-BR" sz="1000" noProof="0">
                <a:solidFill>
                  <a:srgbClr val="7B73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fld>
            <a:endParaRPr lang="pt-BR" sz="1000" noProof="0" dirty="0"/>
          </a:p>
        </p:txBody>
      </p:sp>
      <p:sp>
        <p:nvSpPr>
          <p:cNvPr id="8" name="Shape 5"/>
          <p:cNvSpPr/>
          <p:nvPr/>
        </p:nvSpPr>
        <p:spPr>
          <a:xfrm>
            <a:off x="566928" y="2011680"/>
            <a:ext cx="2606040" cy="2415465"/>
          </a:xfrm>
          <a:prstGeom prst="roundRect">
            <a:avLst>
              <a:gd name="adj" fmla="val 3158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9" name="Shape 6"/>
          <p:cNvSpPr/>
          <p:nvPr/>
        </p:nvSpPr>
        <p:spPr>
          <a:xfrm>
            <a:off x="1595628" y="1737360"/>
            <a:ext cx="548640" cy="548640"/>
          </a:xfrm>
          <a:prstGeom prst="ellipse">
            <a:avLst/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0" name="Text 7"/>
          <p:cNvSpPr/>
          <p:nvPr/>
        </p:nvSpPr>
        <p:spPr>
          <a:xfrm>
            <a:off x="1595628" y="17190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800" b="1" noProof="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</a:t>
            </a:r>
            <a:endParaRPr lang="pt-BR" sz="1800" noProof="0" dirty="0"/>
          </a:p>
        </p:txBody>
      </p:sp>
      <p:sp>
        <p:nvSpPr>
          <p:cNvPr id="11" name="Shape 8"/>
          <p:cNvSpPr/>
          <p:nvPr/>
        </p:nvSpPr>
        <p:spPr>
          <a:xfrm>
            <a:off x="1485900" y="2514600"/>
            <a:ext cx="768096" cy="61484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3" name="Text 9"/>
          <p:cNvSpPr/>
          <p:nvPr/>
        </p:nvSpPr>
        <p:spPr>
          <a:xfrm>
            <a:off x="704088" y="3429000"/>
            <a:ext cx="2331720" cy="4757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pt-BR" sz="140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Alta administração ativa</a:t>
            </a:r>
          </a:p>
        </p:txBody>
      </p:sp>
      <p:sp>
        <p:nvSpPr>
          <p:cNvPr id="15" name="Shape 11"/>
          <p:cNvSpPr/>
          <p:nvPr/>
        </p:nvSpPr>
        <p:spPr>
          <a:xfrm>
            <a:off x="3182112" y="3246120"/>
            <a:ext cx="182880" cy="256186"/>
          </a:xfrm>
          <a:prstGeom prst="rightArrow">
            <a:avLst/>
          </a:prstGeom>
          <a:solidFill>
            <a:srgbClr val="C1993F"/>
          </a:solidFill>
          <a:ln w="12700">
            <a:solidFill>
              <a:srgbClr val="C1993F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6" name="Shape 12"/>
          <p:cNvSpPr/>
          <p:nvPr/>
        </p:nvSpPr>
        <p:spPr>
          <a:xfrm>
            <a:off x="3404617" y="2011680"/>
            <a:ext cx="2606040" cy="2415465"/>
          </a:xfrm>
          <a:prstGeom prst="roundRect">
            <a:avLst>
              <a:gd name="adj" fmla="val 3158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7" name="Shape 13"/>
          <p:cNvSpPr/>
          <p:nvPr/>
        </p:nvSpPr>
        <p:spPr>
          <a:xfrm>
            <a:off x="4402836" y="1737360"/>
            <a:ext cx="548640" cy="548640"/>
          </a:xfrm>
          <a:prstGeom prst="ellipse">
            <a:avLst/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8" name="Text 14"/>
          <p:cNvSpPr/>
          <p:nvPr/>
        </p:nvSpPr>
        <p:spPr>
          <a:xfrm>
            <a:off x="4402836" y="17190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800" b="1" noProof="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</a:t>
            </a:r>
            <a:endParaRPr lang="pt-BR" sz="1800" noProof="0" dirty="0"/>
          </a:p>
        </p:txBody>
      </p:sp>
      <p:sp>
        <p:nvSpPr>
          <p:cNvPr id="19" name="Shape 15"/>
          <p:cNvSpPr/>
          <p:nvPr/>
        </p:nvSpPr>
        <p:spPr>
          <a:xfrm>
            <a:off x="4293108" y="2514600"/>
            <a:ext cx="768096" cy="61484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1" name="Text 16"/>
          <p:cNvSpPr/>
          <p:nvPr/>
        </p:nvSpPr>
        <p:spPr>
          <a:xfrm>
            <a:off x="3511296" y="3429000"/>
            <a:ext cx="2331720" cy="4757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pt-BR" sz="140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Testar a independência da auditoria interna</a:t>
            </a:r>
            <a:endParaRPr lang="pt-BR" sz="1400" noProof="0" dirty="0"/>
          </a:p>
        </p:txBody>
      </p:sp>
      <p:sp>
        <p:nvSpPr>
          <p:cNvPr id="23" name="Shape 18"/>
          <p:cNvSpPr/>
          <p:nvPr/>
        </p:nvSpPr>
        <p:spPr>
          <a:xfrm>
            <a:off x="5989320" y="3246120"/>
            <a:ext cx="182880" cy="256186"/>
          </a:xfrm>
          <a:prstGeom prst="rightArrow">
            <a:avLst/>
          </a:prstGeom>
          <a:solidFill>
            <a:srgbClr val="C1993F"/>
          </a:solidFill>
          <a:ln w="12700">
            <a:solidFill>
              <a:srgbClr val="C1993F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4" name="Shape 19"/>
          <p:cNvSpPr/>
          <p:nvPr/>
        </p:nvSpPr>
        <p:spPr>
          <a:xfrm>
            <a:off x="6181344" y="2011680"/>
            <a:ext cx="2606040" cy="2415465"/>
          </a:xfrm>
          <a:prstGeom prst="roundRect">
            <a:avLst>
              <a:gd name="adj" fmla="val 3158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5" name="Shape 20"/>
          <p:cNvSpPr/>
          <p:nvPr/>
        </p:nvSpPr>
        <p:spPr>
          <a:xfrm>
            <a:off x="7210044" y="1737360"/>
            <a:ext cx="548640" cy="548640"/>
          </a:xfrm>
          <a:prstGeom prst="ellipse">
            <a:avLst/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6" name="Text 21"/>
          <p:cNvSpPr/>
          <p:nvPr/>
        </p:nvSpPr>
        <p:spPr>
          <a:xfrm>
            <a:off x="7210044" y="17190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800" b="1" noProof="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3</a:t>
            </a:r>
            <a:endParaRPr lang="pt-BR" sz="1800" noProof="0" dirty="0"/>
          </a:p>
        </p:txBody>
      </p:sp>
      <p:sp>
        <p:nvSpPr>
          <p:cNvPr id="27" name="Shape 22"/>
          <p:cNvSpPr/>
          <p:nvPr/>
        </p:nvSpPr>
        <p:spPr>
          <a:xfrm>
            <a:off x="7100316" y="2514600"/>
            <a:ext cx="768096" cy="61484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5B216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7328" y="2734056"/>
            <a:ext cx="294071" cy="235398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6318504" y="3429000"/>
            <a:ext cx="2331720" cy="4757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pt-BR" sz="140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Mapear a asseguração</a:t>
            </a:r>
            <a:endParaRPr lang="pt-BR" sz="1400" noProof="0" dirty="0"/>
          </a:p>
        </p:txBody>
      </p:sp>
      <p:sp>
        <p:nvSpPr>
          <p:cNvPr id="30" name="Text 24"/>
          <p:cNvSpPr/>
          <p:nvPr/>
        </p:nvSpPr>
        <p:spPr>
          <a:xfrm>
            <a:off x="6364224" y="3931920"/>
            <a:ext cx="2240280" cy="805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pt-BR" sz="1050" noProof="0" dirty="0">
              <a:solidFill>
                <a:srgbClr val="3F3A4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1" name="Shape 25"/>
          <p:cNvSpPr/>
          <p:nvPr/>
        </p:nvSpPr>
        <p:spPr>
          <a:xfrm>
            <a:off x="8796528" y="3246120"/>
            <a:ext cx="182880" cy="256186"/>
          </a:xfrm>
          <a:prstGeom prst="rightArrow">
            <a:avLst/>
          </a:prstGeom>
          <a:solidFill>
            <a:srgbClr val="C1993F"/>
          </a:solidFill>
          <a:ln w="12700">
            <a:solidFill>
              <a:srgbClr val="C1993F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2" name="Shape 26"/>
          <p:cNvSpPr/>
          <p:nvPr/>
        </p:nvSpPr>
        <p:spPr>
          <a:xfrm>
            <a:off x="8988552" y="2011680"/>
            <a:ext cx="2606040" cy="2415465"/>
          </a:xfrm>
          <a:prstGeom prst="roundRect">
            <a:avLst>
              <a:gd name="adj" fmla="val 3158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3" name="Shape 27"/>
          <p:cNvSpPr/>
          <p:nvPr/>
        </p:nvSpPr>
        <p:spPr>
          <a:xfrm>
            <a:off x="10017252" y="1737360"/>
            <a:ext cx="548640" cy="548640"/>
          </a:xfrm>
          <a:prstGeom prst="ellipse">
            <a:avLst/>
          </a:prstGeom>
          <a:solidFill>
            <a:srgbClr val="A8831C"/>
          </a:solidFill>
          <a:ln w="12700">
            <a:solidFill>
              <a:srgbClr val="A8831C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4" name="Text 28"/>
          <p:cNvSpPr/>
          <p:nvPr/>
        </p:nvSpPr>
        <p:spPr>
          <a:xfrm>
            <a:off x="10017252" y="17190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800" b="1" noProof="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4</a:t>
            </a:r>
            <a:endParaRPr lang="pt-BR" sz="1800" noProof="0" dirty="0"/>
          </a:p>
        </p:txBody>
      </p:sp>
      <p:sp>
        <p:nvSpPr>
          <p:cNvPr id="35" name="Shape 29"/>
          <p:cNvSpPr/>
          <p:nvPr/>
        </p:nvSpPr>
        <p:spPr>
          <a:xfrm>
            <a:off x="9907524" y="2514600"/>
            <a:ext cx="768096" cy="61484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7" name="Text 30"/>
          <p:cNvSpPr/>
          <p:nvPr/>
        </p:nvSpPr>
        <p:spPr>
          <a:xfrm>
            <a:off x="9125712" y="3429000"/>
            <a:ext cx="2331720" cy="4757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pt-BR" sz="140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Gerir sobreposições</a:t>
            </a:r>
            <a:endParaRPr lang="pt-BR" sz="1400" noProof="0" dirty="0"/>
          </a:p>
        </p:txBody>
      </p:sp>
      <p:sp>
        <p:nvSpPr>
          <p:cNvPr id="38" name="Text 31"/>
          <p:cNvSpPr/>
          <p:nvPr/>
        </p:nvSpPr>
        <p:spPr>
          <a:xfrm>
            <a:off x="9171432" y="3931920"/>
            <a:ext cx="2240280" cy="805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endParaRPr lang="pt-BR" sz="1050" noProof="0" dirty="0">
              <a:solidFill>
                <a:srgbClr val="3F3F46"/>
              </a:solidFill>
              <a:cs typeface="Calibri"/>
            </a:endParaRPr>
          </a:p>
        </p:txBody>
      </p:sp>
      <p:sp>
        <p:nvSpPr>
          <p:cNvPr id="41" name="SH142">
            <a:extLst>
              <a:ext uri="{FF2B5EF4-FFF2-40B4-BE49-F238E27FC236}">
                <a16:creationId xmlns:a16="http://schemas.microsoft.com/office/drawing/2014/main" id="{9A7F7D5D-D724-F19A-90E4-D66529A6D3EC}"/>
              </a:ext>
            </a:extLst>
          </p:cNvPr>
          <p:cNvSpPr/>
          <p:nvPr/>
        </p:nvSpPr>
        <p:spPr>
          <a:xfrm>
            <a:off x="1" y="1589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43" name="PIC258">
            <a:extLst>
              <a:ext uri="{FF2B5EF4-FFF2-40B4-BE49-F238E27FC236}">
                <a16:creationId xmlns:a16="http://schemas.microsoft.com/office/drawing/2014/main" id="{6C22DF08-ED5D-3934-0DF2-75E7328B6D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9948" y="2707392"/>
            <a:ext cx="360000" cy="288173"/>
          </a:xfrm>
          <a:prstGeom prst="rect">
            <a:avLst/>
          </a:prstGeom>
        </p:spPr>
      </p:pic>
      <p:pic>
        <p:nvPicPr>
          <p:cNvPr id="45" name="PIC263">
            <a:extLst>
              <a:ext uri="{FF2B5EF4-FFF2-40B4-BE49-F238E27FC236}">
                <a16:creationId xmlns:a16="http://schemas.microsoft.com/office/drawing/2014/main" id="{58CB4A6F-F4E1-1C89-C9EC-BF292468A8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7156" y="2698953"/>
            <a:ext cx="360000" cy="288173"/>
          </a:xfrm>
          <a:prstGeom prst="rect">
            <a:avLst/>
          </a:prstGeom>
        </p:spPr>
      </p:pic>
      <p:pic>
        <p:nvPicPr>
          <p:cNvPr id="47" name="PIC268">
            <a:extLst>
              <a:ext uri="{FF2B5EF4-FFF2-40B4-BE49-F238E27FC236}">
                <a16:creationId xmlns:a16="http://schemas.microsoft.com/office/drawing/2014/main" id="{F7A8F333-B0C6-1EDF-1F36-BBB6183C65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69404" y="2689153"/>
            <a:ext cx="432648" cy="34632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encco2/assets/logo-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7624" y="256032"/>
            <a:ext cx="1188720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50" b="1" kern="0" spc="200" noProof="0" dirty="0">
                <a:solidFill>
                  <a:srgbClr val="A88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TRIBUNAIS DE CONTAS</a:t>
            </a:r>
            <a:endParaRPr lang="pt-BR" sz="1150" noProof="0" dirty="0"/>
          </a:p>
        </p:txBody>
      </p:sp>
      <p:sp>
        <p:nvSpPr>
          <p:cNvPr id="4" name="Text 1"/>
          <p:cNvSpPr/>
          <p:nvPr/>
        </p:nvSpPr>
        <p:spPr>
          <a:xfrm>
            <a:off x="548640" y="566928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2900" b="1" noProof="0" dirty="0">
                <a:solidFill>
                  <a:srgbClr val="5B206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As três linhas dentro de um Tribunal de Contas</a:t>
            </a:r>
            <a:endParaRPr lang="pt-BR" sz="2900" noProof="0" dirty="0"/>
          </a:p>
        </p:txBody>
      </p:sp>
      <p:sp>
        <p:nvSpPr>
          <p:cNvPr id="5" name="Shape 2"/>
          <p:cNvSpPr/>
          <p:nvPr/>
        </p:nvSpPr>
        <p:spPr>
          <a:xfrm>
            <a:off x="0" y="6711696"/>
            <a:ext cx="12188952" cy="146304"/>
          </a:xfrm>
          <a:prstGeom prst="rect">
            <a:avLst/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ext 4"/>
          <p:cNvSpPr/>
          <p:nvPr/>
        </p:nvSpPr>
        <p:spPr>
          <a:xfrm>
            <a:off x="11503152" y="629107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02DF3117-517C-4A06-AFDF-060B8FCE5A4E}" type="slidenum">
              <a:rPr lang="pt-BR" sz="1000" noProof="0">
                <a:solidFill>
                  <a:srgbClr val="7B73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fld>
            <a:endParaRPr lang="pt-BR" sz="1000" noProof="0" dirty="0"/>
          </a:p>
        </p:txBody>
      </p:sp>
      <p:sp>
        <p:nvSpPr>
          <p:cNvPr id="8" name="Shape 5"/>
          <p:cNvSpPr/>
          <p:nvPr/>
        </p:nvSpPr>
        <p:spPr>
          <a:xfrm>
            <a:off x="566928" y="1554480"/>
            <a:ext cx="11018520" cy="868680"/>
          </a:xfrm>
          <a:prstGeom prst="roundRect">
            <a:avLst>
              <a:gd name="adj" fmla="val 8421"/>
            </a:avLst>
          </a:prstGeom>
          <a:solidFill>
            <a:srgbClr val="471A4D"/>
          </a:solidFill>
          <a:ln w="12700">
            <a:solidFill>
              <a:srgbClr val="471A4D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1810512"/>
            <a:ext cx="347472" cy="34747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71600" y="1819135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GOVERNANÇA  </a:t>
            </a:r>
            <a:r>
              <a:rPr lang="pt-BR" sz="1250" noProof="0" dirty="0">
                <a:solidFill>
                  <a:srgbClr val="D9C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Plenário · Presidência · alta administração</a:t>
            </a:r>
            <a:endParaRPr lang="pt-BR" sz="1300" noProof="0" dirty="0"/>
          </a:p>
        </p:txBody>
      </p:sp>
      <p:sp>
        <p:nvSpPr>
          <p:cNvPr id="29" name="SH142">
            <a:extLst>
              <a:ext uri="{FF2B5EF4-FFF2-40B4-BE49-F238E27FC236}">
                <a16:creationId xmlns:a16="http://schemas.microsoft.com/office/drawing/2014/main" id="{4E64676A-60B2-92DD-ED14-470919BD560E}"/>
              </a:ext>
            </a:extLst>
          </p:cNvPr>
          <p:cNvSpPr/>
          <p:nvPr/>
        </p:nvSpPr>
        <p:spPr>
          <a:xfrm>
            <a:off x="1" y="1589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1" name="SH294">
            <a:extLst>
              <a:ext uri="{FF2B5EF4-FFF2-40B4-BE49-F238E27FC236}">
                <a16:creationId xmlns:a16="http://schemas.microsoft.com/office/drawing/2014/main" id="{E037642D-5C36-4240-A58E-1C5E3C10876A}"/>
              </a:ext>
            </a:extLst>
          </p:cNvPr>
          <p:cNvSpPr/>
          <p:nvPr/>
        </p:nvSpPr>
        <p:spPr>
          <a:xfrm>
            <a:off x="739047" y="2638127"/>
            <a:ext cx="3380000" cy="2880360"/>
          </a:xfrm>
          <a:prstGeom prst="roundRect">
            <a:avLst>
              <a:gd name="adj" fmla="val 10000"/>
            </a:avLst>
          </a:prstGeom>
          <a:solidFill>
            <a:srgbClr val="EDF1F5"/>
          </a:solidFill>
          <a:ln w="19050">
            <a:solidFill>
              <a:srgbClr val="7C93AD"/>
            </a:solidFill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3" name="SH295">
            <a:extLst>
              <a:ext uri="{FF2B5EF4-FFF2-40B4-BE49-F238E27FC236}">
                <a16:creationId xmlns:a16="http://schemas.microsoft.com/office/drawing/2014/main" id="{B24E790D-BB9D-3217-1F0E-F66F0E3213C2}"/>
              </a:ext>
            </a:extLst>
          </p:cNvPr>
          <p:cNvSpPr/>
          <p:nvPr/>
        </p:nvSpPr>
        <p:spPr>
          <a:xfrm>
            <a:off x="739047" y="2638127"/>
            <a:ext cx="3380000" cy="520000"/>
          </a:xfrm>
          <a:prstGeom prst="roundRect">
            <a:avLst>
              <a:gd name="adj" fmla="val 45000"/>
            </a:avLst>
          </a:prstGeom>
          <a:solidFill>
            <a:srgbClr val="7C93AD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5" name="SH296">
            <a:extLst>
              <a:ext uri="{FF2B5EF4-FFF2-40B4-BE49-F238E27FC236}">
                <a16:creationId xmlns:a16="http://schemas.microsoft.com/office/drawing/2014/main" id="{7E7644F0-E0E1-942C-FB47-8D2DFF77DCF6}"/>
              </a:ext>
            </a:extLst>
          </p:cNvPr>
          <p:cNvSpPr/>
          <p:nvPr/>
        </p:nvSpPr>
        <p:spPr>
          <a:xfrm>
            <a:off x="739047" y="2898127"/>
            <a:ext cx="3380000" cy="260000"/>
          </a:xfrm>
          <a:prstGeom prst="rect">
            <a:avLst/>
          </a:prstGeom>
          <a:solidFill>
            <a:srgbClr val="7C93AD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7" name="TX297">
            <a:extLst>
              <a:ext uri="{FF2B5EF4-FFF2-40B4-BE49-F238E27FC236}">
                <a16:creationId xmlns:a16="http://schemas.microsoft.com/office/drawing/2014/main" id="{475DFB35-2D12-70E3-5DD6-3FEF79F49539}"/>
              </a:ext>
            </a:extLst>
          </p:cNvPr>
          <p:cNvSpPr txBox="1"/>
          <p:nvPr/>
        </p:nvSpPr>
        <p:spPr>
          <a:xfrm>
            <a:off x="739047" y="2768127"/>
            <a:ext cx="338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350" b="1" noProof="0" dirty="0">
                <a:solidFill>
                  <a:srgbClr val="FFFFFF"/>
                </a:solidFill>
                <a:latin typeface="Calibri"/>
                <a:cs typeface="Calibri"/>
              </a:rPr>
              <a:t>1ª LINHA</a:t>
            </a:r>
          </a:p>
        </p:txBody>
      </p:sp>
      <p:sp>
        <p:nvSpPr>
          <p:cNvPr id="39" name="TX298">
            <a:extLst>
              <a:ext uri="{FF2B5EF4-FFF2-40B4-BE49-F238E27FC236}">
                <a16:creationId xmlns:a16="http://schemas.microsoft.com/office/drawing/2014/main" id="{9BAE815A-53A3-2D8F-EA2F-B844BA0D79E5}"/>
              </a:ext>
            </a:extLst>
          </p:cNvPr>
          <p:cNvSpPr txBox="1"/>
          <p:nvPr/>
        </p:nvSpPr>
        <p:spPr>
          <a:xfrm>
            <a:off x="959047" y="3298127"/>
            <a:ext cx="2940000" cy="35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95000"/>
              </a:lnSpc>
              <a:spcBef>
                <a:spcPts val="0"/>
              </a:spcBef>
              <a:buNone/>
            </a:pPr>
            <a:r>
              <a:rPr lang="pt-BR" sz="1300" b="1" noProof="0" dirty="0">
                <a:solidFill>
                  <a:srgbClr val="7C93AD"/>
                </a:solidFill>
                <a:latin typeface="Calibri"/>
                <a:cs typeface="Calibri"/>
              </a:rPr>
              <a:t>Executa e opera controles</a:t>
            </a:r>
          </a:p>
        </p:txBody>
      </p:sp>
      <p:sp>
        <p:nvSpPr>
          <p:cNvPr id="41" name="TX299">
            <a:extLst>
              <a:ext uri="{FF2B5EF4-FFF2-40B4-BE49-F238E27FC236}">
                <a16:creationId xmlns:a16="http://schemas.microsoft.com/office/drawing/2014/main" id="{FD156A45-D04A-ADC1-67FA-1DAF7159AE17}"/>
              </a:ext>
            </a:extLst>
          </p:cNvPr>
          <p:cNvSpPr txBox="1"/>
          <p:nvPr/>
        </p:nvSpPr>
        <p:spPr>
          <a:xfrm>
            <a:off x="959047" y="3818127"/>
            <a:ext cx="294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1" cap="all" spc="120" noProof="0" dirty="0">
                <a:solidFill>
                  <a:srgbClr val="6B6B75"/>
                </a:solidFill>
                <a:latin typeface="Calibri"/>
                <a:cs typeface="Calibri"/>
              </a:rPr>
              <a:t>Quem exerce</a:t>
            </a:r>
          </a:p>
          <a:p>
            <a:pPr marL="0" indent="0" algn="l">
              <a:lnSpc>
                <a:spcPct val="102000"/>
              </a:lnSpc>
              <a:spcBef>
                <a:spcPts val="100"/>
              </a:spcBef>
              <a:buNone/>
            </a:pPr>
            <a:r>
              <a:rPr lang="pt-BR" sz="1150" noProof="0" dirty="0">
                <a:solidFill>
                  <a:srgbClr val="3F3F46"/>
                </a:solidFill>
                <a:latin typeface="Calibri"/>
                <a:cs typeface="Calibri"/>
              </a:rPr>
              <a:t>Gabinetes, diretorias técnicas e unidades administrativas.</a:t>
            </a:r>
          </a:p>
        </p:txBody>
      </p:sp>
      <p:sp>
        <p:nvSpPr>
          <p:cNvPr id="43" name="TX300">
            <a:extLst>
              <a:ext uri="{FF2B5EF4-FFF2-40B4-BE49-F238E27FC236}">
                <a16:creationId xmlns:a16="http://schemas.microsoft.com/office/drawing/2014/main" id="{AF00FB93-6FE9-5203-E4FC-217B38C0B5E1}"/>
              </a:ext>
            </a:extLst>
          </p:cNvPr>
          <p:cNvSpPr txBox="1"/>
          <p:nvPr/>
        </p:nvSpPr>
        <p:spPr>
          <a:xfrm>
            <a:off x="959047" y="4736592"/>
            <a:ext cx="2940000" cy="8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1" cap="all" spc="120" noProof="0" dirty="0">
                <a:solidFill>
                  <a:srgbClr val="6B6B75"/>
                </a:solidFill>
                <a:latin typeface="Calibri"/>
                <a:cs typeface="Calibri"/>
              </a:rPr>
              <a:t>Exemplos</a:t>
            </a:r>
          </a:p>
          <a:p>
            <a:pPr marL="0" indent="0" algn="l">
              <a:lnSpc>
                <a:spcPct val="102000"/>
              </a:lnSpc>
              <a:spcBef>
                <a:spcPts val="100"/>
              </a:spcBef>
              <a:buNone/>
            </a:pPr>
            <a:r>
              <a:rPr lang="pt-BR" sz="1150" noProof="0" dirty="0">
                <a:solidFill>
                  <a:srgbClr val="3F3F46"/>
                </a:solidFill>
                <a:latin typeface="Calibri"/>
                <a:cs typeface="Calibri"/>
              </a:rPr>
              <a:t>Listas de verificação, segregação de funções, validações sistêmicas e registro de decisões.</a:t>
            </a:r>
          </a:p>
        </p:txBody>
      </p:sp>
      <p:sp>
        <p:nvSpPr>
          <p:cNvPr id="45" name="SH301">
            <a:extLst>
              <a:ext uri="{FF2B5EF4-FFF2-40B4-BE49-F238E27FC236}">
                <a16:creationId xmlns:a16="http://schemas.microsoft.com/office/drawing/2014/main" id="{37378FDB-3814-399D-FA16-B60668286BC9}"/>
              </a:ext>
            </a:extLst>
          </p:cNvPr>
          <p:cNvSpPr/>
          <p:nvPr/>
        </p:nvSpPr>
        <p:spPr>
          <a:xfrm>
            <a:off x="4419047" y="2638127"/>
            <a:ext cx="3380000" cy="2880360"/>
          </a:xfrm>
          <a:prstGeom prst="roundRect">
            <a:avLst>
              <a:gd name="adj" fmla="val 10000"/>
            </a:avLst>
          </a:prstGeom>
          <a:solidFill>
            <a:srgbClr val="F1EAF4"/>
          </a:solidFill>
          <a:ln w="19050">
            <a:solidFill>
              <a:srgbClr val="5B2162"/>
            </a:solidFill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47" name="SH302">
            <a:extLst>
              <a:ext uri="{FF2B5EF4-FFF2-40B4-BE49-F238E27FC236}">
                <a16:creationId xmlns:a16="http://schemas.microsoft.com/office/drawing/2014/main" id="{06E4B4E4-EDC2-9900-AB7E-219E1E24CF66}"/>
              </a:ext>
            </a:extLst>
          </p:cNvPr>
          <p:cNvSpPr/>
          <p:nvPr/>
        </p:nvSpPr>
        <p:spPr>
          <a:xfrm>
            <a:off x="4419047" y="2638127"/>
            <a:ext cx="3380000" cy="520000"/>
          </a:xfrm>
          <a:prstGeom prst="roundRect">
            <a:avLst>
              <a:gd name="adj" fmla="val 45000"/>
            </a:avLst>
          </a:prstGeom>
          <a:solidFill>
            <a:srgbClr val="5B2162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49" name="SH303">
            <a:extLst>
              <a:ext uri="{FF2B5EF4-FFF2-40B4-BE49-F238E27FC236}">
                <a16:creationId xmlns:a16="http://schemas.microsoft.com/office/drawing/2014/main" id="{87DE688B-FFFA-31E3-51E5-B074AB8286E6}"/>
              </a:ext>
            </a:extLst>
          </p:cNvPr>
          <p:cNvSpPr/>
          <p:nvPr/>
        </p:nvSpPr>
        <p:spPr>
          <a:xfrm>
            <a:off x="4419047" y="2898127"/>
            <a:ext cx="3380000" cy="260000"/>
          </a:xfrm>
          <a:prstGeom prst="rect">
            <a:avLst/>
          </a:prstGeom>
          <a:solidFill>
            <a:srgbClr val="5B2162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1" name="TX304">
            <a:extLst>
              <a:ext uri="{FF2B5EF4-FFF2-40B4-BE49-F238E27FC236}">
                <a16:creationId xmlns:a16="http://schemas.microsoft.com/office/drawing/2014/main" id="{D715C25E-0969-3BCB-D523-08F16CB27169}"/>
              </a:ext>
            </a:extLst>
          </p:cNvPr>
          <p:cNvSpPr txBox="1"/>
          <p:nvPr/>
        </p:nvSpPr>
        <p:spPr>
          <a:xfrm>
            <a:off x="4419047" y="2768127"/>
            <a:ext cx="338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350" b="1" noProof="0" dirty="0">
                <a:solidFill>
                  <a:srgbClr val="FFFFFF"/>
                </a:solidFill>
                <a:latin typeface="Calibri"/>
                <a:cs typeface="Calibri"/>
              </a:rPr>
              <a:t>2ª LINHA</a:t>
            </a:r>
          </a:p>
        </p:txBody>
      </p:sp>
      <p:sp>
        <p:nvSpPr>
          <p:cNvPr id="53" name="TX305">
            <a:extLst>
              <a:ext uri="{FF2B5EF4-FFF2-40B4-BE49-F238E27FC236}">
                <a16:creationId xmlns:a16="http://schemas.microsoft.com/office/drawing/2014/main" id="{D44DC875-54E5-1B08-5318-11CA4F049A26}"/>
              </a:ext>
            </a:extLst>
          </p:cNvPr>
          <p:cNvSpPr txBox="1"/>
          <p:nvPr/>
        </p:nvSpPr>
        <p:spPr>
          <a:xfrm>
            <a:off x="4639047" y="3298127"/>
            <a:ext cx="2940000" cy="35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95000"/>
              </a:lnSpc>
              <a:spcBef>
                <a:spcPts val="0"/>
              </a:spcBef>
              <a:buNone/>
            </a:pPr>
            <a:r>
              <a:rPr lang="pt-BR" sz="1300" b="1" noProof="0" dirty="0">
                <a:solidFill>
                  <a:srgbClr val="5B2162"/>
                </a:solidFill>
                <a:latin typeface="Calibri"/>
                <a:cs typeface="Calibri"/>
              </a:rPr>
              <a:t>Apoia, orienta e monitora</a:t>
            </a:r>
          </a:p>
        </p:txBody>
      </p:sp>
      <p:sp>
        <p:nvSpPr>
          <p:cNvPr id="55" name="TX306">
            <a:extLst>
              <a:ext uri="{FF2B5EF4-FFF2-40B4-BE49-F238E27FC236}">
                <a16:creationId xmlns:a16="http://schemas.microsoft.com/office/drawing/2014/main" id="{DC1F677B-5231-7241-6B27-CE09B2D54E41}"/>
              </a:ext>
            </a:extLst>
          </p:cNvPr>
          <p:cNvSpPr txBox="1"/>
          <p:nvPr/>
        </p:nvSpPr>
        <p:spPr>
          <a:xfrm>
            <a:off x="4639047" y="3818127"/>
            <a:ext cx="294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1" cap="all" spc="120" noProof="0" dirty="0">
                <a:solidFill>
                  <a:srgbClr val="6B6B75"/>
                </a:solidFill>
                <a:latin typeface="Calibri"/>
                <a:cs typeface="Calibri"/>
              </a:rPr>
              <a:t>Quem exerce</a:t>
            </a:r>
          </a:p>
          <a:p>
            <a:pPr marL="0" indent="0" algn="l">
              <a:lnSpc>
                <a:spcPct val="102000"/>
              </a:lnSpc>
              <a:spcBef>
                <a:spcPts val="100"/>
              </a:spcBef>
              <a:buNone/>
            </a:pPr>
            <a:r>
              <a:rPr lang="pt-BR" sz="1150" noProof="0" dirty="0">
                <a:solidFill>
                  <a:srgbClr val="3F3F46"/>
                </a:solidFill>
                <a:latin typeface="Calibri"/>
                <a:cs typeface="Calibri"/>
              </a:rPr>
              <a:t>Planejamento, gestão de riscos, integridade, comissão de ética, assessoria jurídica e Ouvidoria.</a:t>
            </a:r>
          </a:p>
        </p:txBody>
      </p:sp>
      <p:sp>
        <p:nvSpPr>
          <p:cNvPr id="57" name="TX307">
            <a:extLst>
              <a:ext uri="{FF2B5EF4-FFF2-40B4-BE49-F238E27FC236}">
                <a16:creationId xmlns:a16="http://schemas.microsoft.com/office/drawing/2014/main" id="{3CC1E8A7-FFDC-1AFE-903B-A41050C9C5BF}"/>
              </a:ext>
            </a:extLst>
          </p:cNvPr>
          <p:cNvSpPr txBox="1"/>
          <p:nvPr/>
        </p:nvSpPr>
        <p:spPr>
          <a:xfrm>
            <a:off x="4639047" y="4736592"/>
            <a:ext cx="2940000" cy="8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1" cap="all" spc="120" noProof="0" dirty="0">
                <a:solidFill>
                  <a:srgbClr val="6B6B75"/>
                </a:solidFill>
                <a:latin typeface="Calibri"/>
                <a:cs typeface="Calibri"/>
              </a:rPr>
              <a:t>Exemplos</a:t>
            </a:r>
          </a:p>
          <a:p>
            <a:pPr marL="0" indent="0" algn="l">
              <a:lnSpc>
                <a:spcPct val="102000"/>
              </a:lnSpc>
              <a:spcBef>
                <a:spcPts val="100"/>
              </a:spcBef>
              <a:buNone/>
            </a:pPr>
            <a:r>
              <a:rPr lang="pt-BR" sz="1150" noProof="0" dirty="0">
                <a:solidFill>
                  <a:srgbClr val="3F3F46"/>
                </a:solidFill>
                <a:latin typeface="Calibri"/>
                <a:cs typeface="Calibri"/>
              </a:rPr>
              <a:t>Políticas e manuais, matrizes de risco, painéis de indicadores e capacitações.</a:t>
            </a:r>
          </a:p>
        </p:txBody>
      </p:sp>
      <p:sp>
        <p:nvSpPr>
          <p:cNvPr id="59" name="SH308">
            <a:extLst>
              <a:ext uri="{FF2B5EF4-FFF2-40B4-BE49-F238E27FC236}">
                <a16:creationId xmlns:a16="http://schemas.microsoft.com/office/drawing/2014/main" id="{7BCFB9FF-191F-32D2-9CD9-40DF15853B59}"/>
              </a:ext>
            </a:extLst>
          </p:cNvPr>
          <p:cNvSpPr/>
          <p:nvPr/>
        </p:nvSpPr>
        <p:spPr>
          <a:xfrm>
            <a:off x="8099047" y="2638127"/>
            <a:ext cx="3380000" cy="2880360"/>
          </a:xfrm>
          <a:prstGeom prst="roundRect">
            <a:avLst>
              <a:gd name="adj" fmla="val 10000"/>
            </a:avLst>
          </a:prstGeom>
          <a:solidFill>
            <a:srgbClr val="FAF3E6"/>
          </a:solidFill>
          <a:ln w="19050">
            <a:solidFill>
              <a:srgbClr val="B8862F"/>
            </a:solidFill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61" name="SH309">
            <a:extLst>
              <a:ext uri="{FF2B5EF4-FFF2-40B4-BE49-F238E27FC236}">
                <a16:creationId xmlns:a16="http://schemas.microsoft.com/office/drawing/2014/main" id="{E70D56A1-A323-4C6A-6ED3-4ECD3C968EA6}"/>
              </a:ext>
            </a:extLst>
          </p:cNvPr>
          <p:cNvSpPr/>
          <p:nvPr/>
        </p:nvSpPr>
        <p:spPr>
          <a:xfrm>
            <a:off x="8099047" y="2638127"/>
            <a:ext cx="3380000" cy="520000"/>
          </a:xfrm>
          <a:prstGeom prst="roundRect">
            <a:avLst>
              <a:gd name="adj" fmla="val 45000"/>
            </a:avLst>
          </a:prstGeom>
          <a:solidFill>
            <a:srgbClr val="B8862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63" name="SH310">
            <a:extLst>
              <a:ext uri="{FF2B5EF4-FFF2-40B4-BE49-F238E27FC236}">
                <a16:creationId xmlns:a16="http://schemas.microsoft.com/office/drawing/2014/main" id="{BB985E6E-886C-03BB-CC0E-116DF93218A1}"/>
              </a:ext>
            </a:extLst>
          </p:cNvPr>
          <p:cNvSpPr/>
          <p:nvPr/>
        </p:nvSpPr>
        <p:spPr>
          <a:xfrm>
            <a:off x="8099047" y="2898127"/>
            <a:ext cx="3380000" cy="260000"/>
          </a:xfrm>
          <a:prstGeom prst="rect">
            <a:avLst/>
          </a:prstGeom>
          <a:solidFill>
            <a:srgbClr val="B8862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65" name="TX311">
            <a:extLst>
              <a:ext uri="{FF2B5EF4-FFF2-40B4-BE49-F238E27FC236}">
                <a16:creationId xmlns:a16="http://schemas.microsoft.com/office/drawing/2014/main" id="{465FE5B5-92A0-A91F-0CF1-D8E82AC6381F}"/>
              </a:ext>
            </a:extLst>
          </p:cNvPr>
          <p:cNvSpPr txBox="1"/>
          <p:nvPr/>
        </p:nvSpPr>
        <p:spPr>
          <a:xfrm>
            <a:off x="8099047" y="2768127"/>
            <a:ext cx="338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350" b="1" noProof="0" dirty="0">
                <a:solidFill>
                  <a:srgbClr val="FFFFFF"/>
                </a:solidFill>
                <a:latin typeface="Calibri"/>
                <a:cs typeface="Calibri"/>
              </a:rPr>
              <a:t>3ª LINHA</a:t>
            </a:r>
          </a:p>
        </p:txBody>
      </p:sp>
      <p:sp>
        <p:nvSpPr>
          <p:cNvPr id="67" name="TX312">
            <a:extLst>
              <a:ext uri="{FF2B5EF4-FFF2-40B4-BE49-F238E27FC236}">
                <a16:creationId xmlns:a16="http://schemas.microsoft.com/office/drawing/2014/main" id="{74193C3B-1D32-BA43-C3DD-C197DC53FDC8}"/>
              </a:ext>
            </a:extLst>
          </p:cNvPr>
          <p:cNvSpPr txBox="1"/>
          <p:nvPr/>
        </p:nvSpPr>
        <p:spPr>
          <a:xfrm>
            <a:off x="8319047" y="3298127"/>
            <a:ext cx="2940000" cy="35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95000"/>
              </a:lnSpc>
              <a:spcBef>
                <a:spcPts val="0"/>
              </a:spcBef>
              <a:buNone/>
            </a:pPr>
            <a:r>
              <a:rPr lang="pt-BR" sz="1300" b="1" noProof="0" dirty="0">
                <a:solidFill>
                  <a:srgbClr val="B8862F"/>
                </a:solidFill>
                <a:latin typeface="Calibri"/>
                <a:cs typeface="Calibri"/>
              </a:rPr>
              <a:t>Avalia com independência</a:t>
            </a:r>
          </a:p>
        </p:txBody>
      </p:sp>
      <p:sp>
        <p:nvSpPr>
          <p:cNvPr id="69" name="TX313">
            <a:extLst>
              <a:ext uri="{FF2B5EF4-FFF2-40B4-BE49-F238E27FC236}">
                <a16:creationId xmlns:a16="http://schemas.microsoft.com/office/drawing/2014/main" id="{306BB3AA-D053-EF9D-F491-2A372DF7A85A}"/>
              </a:ext>
            </a:extLst>
          </p:cNvPr>
          <p:cNvSpPr txBox="1"/>
          <p:nvPr/>
        </p:nvSpPr>
        <p:spPr>
          <a:xfrm>
            <a:off x="8319047" y="3818127"/>
            <a:ext cx="294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1" cap="all" spc="120" noProof="0" dirty="0">
                <a:solidFill>
                  <a:srgbClr val="6B6B75"/>
                </a:solidFill>
                <a:latin typeface="Calibri"/>
                <a:cs typeface="Calibri"/>
              </a:rPr>
              <a:t>Quem exerce</a:t>
            </a:r>
          </a:p>
          <a:p>
            <a:pPr marL="0" indent="0" algn="l">
              <a:lnSpc>
                <a:spcPct val="102000"/>
              </a:lnSpc>
              <a:spcBef>
                <a:spcPts val="100"/>
              </a:spcBef>
              <a:buNone/>
            </a:pPr>
            <a:r>
              <a:rPr lang="pt-BR" sz="1150" noProof="0" dirty="0">
                <a:solidFill>
                  <a:srgbClr val="3F3F46"/>
                </a:solidFill>
                <a:latin typeface="Calibri"/>
                <a:cs typeface="Calibri"/>
              </a:rPr>
              <a:t>Auditoria Interna.</a:t>
            </a:r>
          </a:p>
        </p:txBody>
      </p:sp>
      <p:sp>
        <p:nvSpPr>
          <p:cNvPr id="71" name="TX314">
            <a:extLst>
              <a:ext uri="{FF2B5EF4-FFF2-40B4-BE49-F238E27FC236}">
                <a16:creationId xmlns:a16="http://schemas.microsoft.com/office/drawing/2014/main" id="{75BBF1C1-476F-5545-4530-4305705CA24E}"/>
              </a:ext>
            </a:extLst>
          </p:cNvPr>
          <p:cNvSpPr txBox="1"/>
          <p:nvPr/>
        </p:nvSpPr>
        <p:spPr>
          <a:xfrm>
            <a:off x="8319047" y="4736592"/>
            <a:ext cx="2940000" cy="8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1" cap="all" spc="120" noProof="0" dirty="0">
                <a:solidFill>
                  <a:srgbClr val="6B6B75"/>
                </a:solidFill>
                <a:latin typeface="Calibri"/>
                <a:cs typeface="Calibri"/>
              </a:rPr>
              <a:t>Exemplos</a:t>
            </a:r>
          </a:p>
          <a:p>
            <a:pPr marL="0" indent="0" algn="l">
              <a:lnSpc>
                <a:spcPct val="102000"/>
              </a:lnSpc>
              <a:spcBef>
                <a:spcPts val="100"/>
              </a:spcBef>
              <a:buNone/>
            </a:pPr>
            <a:r>
              <a:rPr lang="pt-BR" sz="1150" noProof="0" dirty="0">
                <a:solidFill>
                  <a:srgbClr val="3F3F46"/>
                </a:solidFill>
                <a:latin typeface="Calibri"/>
                <a:cs typeface="Calibri"/>
              </a:rPr>
              <a:t>Auditorias baseadas em risco, avaliação de controles e reporte ao órgão de governança.</a:t>
            </a:r>
          </a:p>
        </p:txBody>
      </p:sp>
      <p:sp>
        <p:nvSpPr>
          <p:cNvPr id="74" name="TX315">
            <a:extLst>
              <a:ext uri="{FF2B5EF4-FFF2-40B4-BE49-F238E27FC236}">
                <a16:creationId xmlns:a16="http://schemas.microsoft.com/office/drawing/2014/main" id="{1DF5119C-59D3-F5F7-5786-F58408A03A68}"/>
              </a:ext>
            </a:extLst>
          </p:cNvPr>
          <p:cNvSpPr txBox="1"/>
          <p:nvPr/>
        </p:nvSpPr>
        <p:spPr>
          <a:xfrm>
            <a:off x="838200" y="6180000"/>
            <a:ext cx="10515600" cy="28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900" i="1" noProof="0" dirty="0">
                <a:solidFill>
                  <a:srgbClr val="6B6B75"/>
                </a:solidFill>
                <a:latin typeface="Calibri"/>
                <a:cs typeface="Calibri"/>
              </a:rPr>
              <a:t>Elaboração própria, a partir do Modelo das Três Linhas (IIA, 2026) e do Guia de Boas Práticas de Governança Organizacional nos Tribunais de Contas (IRB, 2025).</a:t>
            </a:r>
          </a:p>
        </p:txBody>
      </p:sp>
      <p:sp>
        <p:nvSpPr>
          <p:cNvPr id="75" name="StripQ"/>
          <p:cNvSpPr/>
          <p:nvPr/>
        </p:nvSpPr>
        <p:spPr>
          <a:xfrm>
            <a:off x="740664" y="5614416"/>
            <a:ext cx="10744200" cy="384048"/>
          </a:xfrm>
          <a:prstGeom prst="roundRect">
            <a:avLst>
              <a:gd name="adj" fmla="val 12000"/>
            </a:avLst>
          </a:prstGeom>
          <a:solidFill>
            <a:srgbClr val="C1993F"/>
          </a:solidFill>
          <a:ln w="12700">
            <a:solidFill>
              <a:srgbClr val="C1993F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6" name="StripQTx"/>
          <p:cNvSpPr/>
          <p:nvPr/>
        </p:nvSpPr>
        <p:spPr>
          <a:xfrm>
            <a:off x="868680" y="5614416"/>
            <a:ext cx="10488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200" b="1" noProof="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E a Corregedoria? Aparece na 2ª e na 3ª linha, conforme o papel exercido em cada atuação.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encco2/assets/logo-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7624" y="256032"/>
            <a:ext cx="1188720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50" b="1" kern="0" spc="200" noProof="0" dirty="0">
                <a:solidFill>
                  <a:srgbClr val="A88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TRIBUNAIS DE CONTAS</a:t>
            </a:r>
            <a:endParaRPr lang="pt-BR" sz="1150" noProof="0" dirty="0"/>
          </a:p>
        </p:txBody>
      </p:sp>
      <p:sp>
        <p:nvSpPr>
          <p:cNvPr id="4" name="Text 1"/>
          <p:cNvSpPr/>
          <p:nvPr/>
        </p:nvSpPr>
        <p:spPr>
          <a:xfrm>
            <a:off x="548640" y="566928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2900" b="1" noProof="0" dirty="0">
                <a:solidFill>
                  <a:srgbClr val="5B206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Ouvidoria e Auditoria Interna</a:t>
            </a:r>
            <a:endParaRPr lang="pt-BR" sz="2900" noProof="0" dirty="0"/>
          </a:p>
        </p:txBody>
      </p:sp>
      <p:sp>
        <p:nvSpPr>
          <p:cNvPr id="5" name="Shape 2"/>
          <p:cNvSpPr/>
          <p:nvPr/>
        </p:nvSpPr>
        <p:spPr>
          <a:xfrm>
            <a:off x="0" y="6711696"/>
            <a:ext cx="12188952" cy="146304"/>
          </a:xfrm>
          <a:prstGeom prst="rect">
            <a:avLst/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ext 4"/>
          <p:cNvSpPr/>
          <p:nvPr/>
        </p:nvSpPr>
        <p:spPr>
          <a:xfrm>
            <a:off x="11503152" y="629107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A83A4552-F44F-4545-A104-4B2AE0EA30B1}" type="slidenum">
              <a:rPr lang="pt-BR" sz="1000" noProof="0">
                <a:solidFill>
                  <a:srgbClr val="7B73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fld>
            <a:endParaRPr lang="pt-BR" sz="1000" noProof="0" dirty="0"/>
          </a:p>
        </p:txBody>
      </p:sp>
      <p:sp>
        <p:nvSpPr>
          <p:cNvPr id="8" name="Shape 5"/>
          <p:cNvSpPr/>
          <p:nvPr/>
        </p:nvSpPr>
        <p:spPr>
          <a:xfrm>
            <a:off x="566928" y="1691640"/>
            <a:ext cx="5394960" cy="2606040"/>
          </a:xfrm>
          <a:prstGeom prst="roundRect">
            <a:avLst>
              <a:gd name="adj" fmla="val 3158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9" name="Shape 6"/>
          <p:cNvSpPr/>
          <p:nvPr/>
        </p:nvSpPr>
        <p:spPr>
          <a:xfrm>
            <a:off x="841248" y="1965960"/>
            <a:ext cx="685800" cy="6858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2144268"/>
            <a:ext cx="329184" cy="32918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737360" y="2002536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70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Ouvidoria</a:t>
            </a:r>
            <a:endParaRPr lang="pt-BR" sz="1700" noProof="0" dirty="0"/>
          </a:p>
        </p:txBody>
      </p:sp>
      <p:sp>
        <p:nvSpPr>
          <p:cNvPr id="12" name="Text 8"/>
          <p:cNvSpPr/>
          <p:nvPr/>
        </p:nvSpPr>
        <p:spPr>
          <a:xfrm>
            <a:off x="4251960" y="1984248"/>
            <a:ext cx="1417320" cy="384048"/>
          </a:xfrm>
          <a:prstGeom prst="rect">
            <a:avLst/>
          </a:prstGeom>
          <a:solidFill>
            <a:srgbClr val="A8831C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2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2ª linha</a:t>
            </a:r>
            <a:endParaRPr lang="pt-BR" sz="1200" noProof="0" dirty="0"/>
          </a:p>
        </p:txBody>
      </p:sp>
      <p:sp>
        <p:nvSpPr>
          <p:cNvPr id="13" name="Text 9"/>
          <p:cNvSpPr/>
          <p:nvPr/>
        </p:nvSpPr>
        <p:spPr>
          <a:xfrm>
            <a:off x="868680" y="2834640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pt-BR" sz="125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Escuta o cidadão e o servidor</a:t>
            </a:r>
            <a:endParaRPr lang="pt-BR" sz="1250" noProof="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pt-BR" sz="125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Produz dados que alimentam todas as linhas</a:t>
            </a:r>
            <a:endParaRPr lang="pt-BR" sz="1250" noProof="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pt-BR" sz="125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Apoia e monitora </a:t>
            </a:r>
            <a:endParaRPr lang="pt-BR" sz="1250" noProof="0" dirty="0"/>
          </a:p>
        </p:txBody>
      </p:sp>
      <p:sp>
        <p:nvSpPr>
          <p:cNvPr id="14" name="Shape 10"/>
          <p:cNvSpPr/>
          <p:nvPr/>
        </p:nvSpPr>
        <p:spPr>
          <a:xfrm>
            <a:off x="6190488" y="1691640"/>
            <a:ext cx="5394960" cy="2606040"/>
          </a:xfrm>
          <a:prstGeom prst="roundRect">
            <a:avLst>
              <a:gd name="adj" fmla="val 3158"/>
            </a:avLst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5" name="Shape 11"/>
          <p:cNvSpPr/>
          <p:nvPr/>
        </p:nvSpPr>
        <p:spPr>
          <a:xfrm>
            <a:off x="6464808" y="1965960"/>
            <a:ext cx="685800" cy="685800"/>
          </a:xfrm>
          <a:prstGeom prst="ellipse">
            <a:avLst/>
          </a:prstGeom>
          <a:solidFill>
            <a:srgbClr val="471A4D"/>
          </a:solidFill>
          <a:ln w="12700">
            <a:solidFill>
              <a:srgbClr val="471A4D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3116" y="2144268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360920" y="2002536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7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Auditoria Interna</a:t>
            </a:r>
            <a:endParaRPr lang="pt-BR" sz="1700" noProof="0" dirty="0"/>
          </a:p>
        </p:txBody>
      </p:sp>
      <p:sp>
        <p:nvSpPr>
          <p:cNvPr id="18" name="Text 13"/>
          <p:cNvSpPr/>
          <p:nvPr/>
        </p:nvSpPr>
        <p:spPr>
          <a:xfrm>
            <a:off x="9875520" y="1984248"/>
            <a:ext cx="1417320" cy="384048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20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3ª linha</a:t>
            </a:r>
            <a:endParaRPr lang="pt-BR" sz="1200" noProof="0" dirty="0"/>
          </a:p>
        </p:txBody>
      </p:sp>
      <p:sp>
        <p:nvSpPr>
          <p:cNvPr id="19" name="Text 14"/>
          <p:cNvSpPr/>
          <p:nvPr/>
        </p:nvSpPr>
        <p:spPr>
          <a:xfrm>
            <a:off x="6492240" y="2834640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pt-BR" sz="1250" noProof="0" dirty="0">
                <a:solidFill>
                  <a:srgbClr val="EFE9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Asseguração independente e objetiva</a:t>
            </a:r>
            <a:endParaRPr lang="pt-BR" sz="1250" noProof="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pt-BR" sz="1250" noProof="0" dirty="0">
                <a:solidFill>
                  <a:srgbClr val="EFE9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2026: reafirmada como integradora da asseguração, com visão sistêmica do conjunto</a:t>
            </a:r>
            <a:endParaRPr lang="pt-BR" sz="1250" noProof="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pt-BR" sz="1250" noProof="0" dirty="0">
                <a:solidFill>
                  <a:srgbClr val="EFE9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Direito de não confiar em trabalho de baixa qualidade</a:t>
            </a:r>
            <a:endParaRPr lang="pt-BR" sz="1250" noProof="0" dirty="0"/>
          </a:p>
        </p:txBody>
      </p:sp>
      <p:sp>
        <p:nvSpPr>
          <p:cNvPr id="20" name="Shape 15"/>
          <p:cNvSpPr/>
          <p:nvPr/>
        </p:nvSpPr>
        <p:spPr>
          <a:xfrm>
            <a:off x="566928" y="4526280"/>
            <a:ext cx="11018520" cy="1115568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1" name="Text 16"/>
          <p:cNvSpPr/>
          <p:nvPr/>
        </p:nvSpPr>
        <p:spPr>
          <a:xfrm>
            <a:off x="914400" y="4681728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400" b="1" noProof="0" dirty="0">
                <a:solidFill>
                  <a:srgbClr val="A88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PROXIMIDADE</a:t>
            </a:r>
            <a:endParaRPr lang="pt-BR" sz="1400" noProof="0" dirty="0"/>
          </a:p>
        </p:txBody>
      </p:sp>
      <p:sp>
        <p:nvSpPr>
          <p:cNvPr id="22" name="Shape 17"/>
          <p:cNvSpPr/>
          <p:nvPr/>
        </p:nvSpPr>
        <p:spPr>
          <a:xfrm>
            <a:off x="3383280" y="5175504"/>
            <a:ext cx="5394960" cy="420624"/>
          </a:xfrm>
          <a:prstGeom prst="leftRightArrow">
            <a:avLst/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3" name="Text 18"/>
          <p:cNvSpPr/>
          <p:nvPr/>
        </p:nvSpPr>
        <p:spPr>
          <a:xfrm>
            <a:off x="3383280" y="5175504"/>
            <a:ext cx="5394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050" i="1" noProof="0" dirty="0">
                <a:solidFill>
                  <a:srgbClr val="7A4E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nenhuma linha maximiza os dois atributos</a:t>
            </a:r>
            <a:endParaRPr lang="pt-BR" sz="1050" noProof="0" dirty="0"/>
          </a:p>
        </p:txBody>
      </p:sp>
      <p:sp>
        <p:nvSpPr>
          <p:cNvPr id="24" name="Text 19"/>
          <p:cNvSpPr/>
          <p:nvPr/>
        </p:nvSpPr>
        <p:spPr>
          <a:xfrm>
            <a:off x="8915400" y="4681728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pt-BR" sz="140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INDEPENDÊNCIA</a:t>
            </a:r>
            <a:endParaRPr lang="pt-BR" sz="1400" noProof="0" dirty="0"/>
          </a:p>
        </p:txBody>
      </p:sp>
      <p:sp>
        <p:nvSpPr>
          <p:cNvPr id="25" name="Text 20"/>
          <p:cNvSpPr/>
          <p:nvPr/>
        </p:nvSpPr>
        <p:spPr>
          <a:xfrm>
            <a:off x="566928" y="5779008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00" b="1" noProof="0" dirty="0">
                <a:solidFill>
                  <a:srgbClr val="A8831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 Corregedoria atravessa o eixo, conforme o papel exercido em cada atuação</a:t>
            </a:r>
            <a:r>
              <a:rPr lang="pt-BR" sz="1500" b="1" i="1" noProof="0" dirty="0">
                <a:solidFill>
                  <a:srgbClr val="A8831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.</a:t>
            </a:r>
            <a:endParaRPr lang="pt-BR" sz="1500" noProof="0" dirty="0"/>
          </a:p>
        </p:txBody>
      </p:sp>
      <p:sp>
        <p:nvSpPr>
          <p:cNvPr id="27" name="SH142">
            <a:extLst>
              <a:ext uri="{FF2B5EF4-FFF2-40B4-BE49-F238E27FC236}">
                <a16:creationId xmlns:a16="http://schemas.microsoft.com/office/drawing/2014/main" id="{91AD9346-ED8C-07C1-5814-50071352AF39}"/>
              </a:ext>
            </a:extLst>
          </p:cNvPr>
          <p:cNvSpPr/>
          <p:nvPr/>
        </p:nvSpPr>
        <p:spPr>
          <a:xfrm>
            <a:off x="1" y="1589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8" name="PinOuv"/>
          <p:cNvSpPr/>
          <p:nvPr/>
        </p:nvSpPr>
        <p:spPr>
          <a:xfrm>
            <a:off x="3383280" y="4663440"/>
            <a:ext cx="868680" cy="292608"/>
          </a:xfrm>
          <a:prstGeom prst="roundRect">
            <a:avLst>
              <a:gd name="adj" fmla="val 12000"/>
            </a:avLst>
          </a:prstGeom>
          <a:solidFill>
            <a:srgbClr val="EFE9F3"/>
          </a:solidFill>
          <a:ln w="12700">
            <a:solidFill>
              <a:srgbClr val="C9B6D2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9" name="PinOuvTx"/>
          <p:cNvSpPr/>
          <p:nvPr/>
        </p:nvSpPr>
        <p:spPr>
          <a:xfrm>
            <a:off x="3383280" y="4663440"/>
            <a:ext cx="868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900" b="1" noProof="0" dirty="0">
                <a:solidFill>
                  <a:srgbClr val="5B2060"/>
                </a:solidFill>
                <a:latin typeface="Calibri" pitchFamily="34" charset="0"/>
                <a:cs typeface="Calibri" pitchFamily="34" charset="0"/>
              </a:rPr>
              <a:t>Ouvidoria</a:t>
            </a:r>
          </a:p>
        </p:txBody>
      </p:sp>
      <p:sp>
        <p:nvSpPr>
          <p:cNvPr id="30" name="BandCorr"/>
          <p:cNvSpPr/>
          <p:nvPr/>
        </p:nvSpPr>
        <p:spPr>
          <a:xfrm>
            <a:off x="4343400" y="4663440"/>
            <a:ext cx="3200400" cy="292608"/>
          </a:xfrm>
          <a:prstGeom prst="roundRect">
            <a:avLst>
              <a:gd name="adj" fmla="val 12000"/>
            </a:avLst>
          </a:prstGeom>
          <a:solidFill>
            <a:srgbClr val="C1993F"/>
          </a:solidFill>
          <a:ln w="12700">
            <a:solidFill>
              <a:srgbClr val="C1993F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1" name="BandCorrTx"/>
          <p:cNvSpPr/>
          <p:nvPr/>
        </p:nvSpPr>
        <p:spPr>
          <a:xfrm>
            <a:off x="4343400" y="4663440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900" b="1" noProof="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CORREGEDORIA</a:t>
            </a:r>
          </a:p>
        </p:txBody>
      </p:sp>
      <p:sp>
        <p:nvSpPr>
          <p:cNvPr id="32" name="PinAud"/>
          <p:cNvSpPr/>
          <p:nvPr/>
        </p:nvSpPr>
        <p:spPr>
          <a:xfrm>
            <a:off x="7635240" y="4663440"/>
            <a:ext cx="1143000" cy="292608"/>
          </a:xfrm>
          <a:prstGeom prst="roundRect">
            <a:avLst>
              <a:gd name="adj" fmla="val 12000"/>
            </a:avLst>
          </a:prstGeom>
          <a:solidFill>
            <a:srgbClr val="EFE9F3"/>
          </a:solidFill>
          <a:ln w="12700">
            <a:solidFill>
              <a:srgbClr val="C9B6D2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3" name="PinAudTx"/>
          <p:cNvSpPr/>
          <p:nvPr/>
        </p:nvSpPr>
        <p:spPr>
          <a:xfrm>
            <a:off x="7635240" y="4663440"/>
            <a:ext cx="1143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900" b="1" noProof="0" dirty="0">
                <a:solidFill>
                  <a:srgbClr val="5B2060"/>
                </a:solidFill>
                <a:latin typeface="Calibri" pitchFamily="34" charset="0"/>
                <a:cs typeface="Calibri" pitchFamily="34" charset="0"/>
              </a:rPr>
              <a:t>Auditoria Interna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encco2/assets/logo-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7624" y="256032"/>
            <a:ext cx="1188720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50" b="1" kern="0" spc="200" noProof="0" dirty="0">
                <a:solidFill>
                  <a:srgbClr val="A88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CORREGEDORIA NO MODELO</a:t>
            </a:r>
            <a:endParaRPr lang="pt-BR" sz="1150" noProof="0" dirty="0"/>
          </a:p>
        </p:txBody>
      </p:sp>
      <p:sp>
        <p:nvSpPr>
          <p:cNvPr id="4" name="Text 1"/>
          <p:cNvSpPr/>
          <p:nvPr/>
        </p:nvSpPr>
        <p:spPr>
          <a:xfrm>
            <a:off x="548640" y="566928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t-BR" sz="2900" b="1" noProof="0" dirty="0">
                <a:solidFill>
                  <a:srgbClr val="5B206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Qual papel da Corregedoria em cada atuação?</a:t>
            </a:r>
            <a:endParaRPr lang="pt-BR" sz="2900" noProof="0" dirty="0"/>
          </a:p>
        </p:txBody>
      </p:sp>
      <p:sp>
        <p:nvSpPr>
          <p:cNvPr id="5" name="Shape 2"/>
          <p:cNvSpPr/>
          <p:nvPr/>
        </p:nvSpPr>
        <p:spPr>
          <a:xfrm>
            <a:off x="0" y="6711696"/>
            <a:ext cx="12188952" cy="146304"/>
          </a:xfrm>
          <a:prstGeom prst="rect">
            <a:avLst/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ext 4"/>
          <p:cNvSpPr/>
          <p:nvPr/>
        </p:nvSpPr>
        <p:spPr>
          <a:xfrm>
            <a:off x="11503152" y="629107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0625F0E4-DEE5-45FD-A750-31148DF3AEBE}" type="slidenum">
              <a:rPr lang="pt-BR" sz="1000" noProof="0">
                <a:solidFill>
                  <a:srgbClr val="7B73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fld>
            <a:endParaRPr lang="pt-BR" sz="1000" noProof="0" dirty="0"/>
          </a:p>
        </p:txBody>
      </p:sp>
      <p:sp>
        <p:nvSpPr>
          <p:cNvPr id="8" name="Shape 5"/>
          <p:cNvSpPr/>
          <p:nvPr/>
        </p:nvSpPr>
        <p:spPr>
          <a:xfrm>
            <a:off x="566928" y="1783080"/>
            <a:ext cx="4297680" cy="2514600"/>
          </a:xfrm>
          <a:prstGeom prst="roundRect">
            <a:avLst>
              <a:gd name="adj" fmla="val 3273"/>
            </a:avLst>
          </a:prstGeom>
          <a:solidFill>
            <a:srgbClr val="EFE9F3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9" name="Text 6"/>
          <p:cNvSpPr/>
          <p:nvPr/>
        </p:nvSpPr>
        <p:spPr>
          <a:xfrm>
            <a:off x="566928" y="1984248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2100" b="1" noProof="0" dirty="0">
                <a:solidFill>
                  <a:srgbClr val="A8831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2ª linha – dia a dia</a:t>
            </a:r>
            <a:endParaRPr lang="pt-BR" sz="2100" noProof="0" dirty="0"/>
          </a:p>
        </p:txBody>
      </p:sp>
      <p:sp>
        <p:nvSpPr>
          <p:cNvPr id="10" name="Text 7"/>
          <p:cNvSpPr/>
          <p:nvPr/>
        </p:nvSpPr>
        <p:spPr>
          <a:xfrm>
            <a:off x="566928" y="246888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30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previne e orienta servidores e gestores</a:t>
            </a:r>
            <a:endParaRPr lang="pt-BR" sz="1300" noProof="0" dirty="0"/>
          </a:p>
        </p:txBody>
      </p:sp>
      <p:sp>
        <p:nvSpPr>
          <p:cNvPr id="11" name="Text 8"/>
          <p:cNvSpPr/>
          <p:nvPr/>
        </p:nvSpPr>
        <p:spPr>
          <a:xfrm>
            <a:off x="841248" y="2880360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pt-BR" sz="115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enunciados · consultas e recomendações · normas e manuais · capacitação e cultura de integridade · correição preventiva · indução de boas práticas · monitoramento </a:t>
            </a:r>
            <a:endParaRPr lang="pt-BR" sz="1150" noProof="0" dirty="0"/>
          </a:p>
        </p:txBody>
      </p:sp>
      <p:sp>
        <p:nvSpPr>
          <p:cNvPr id="12" name="Text 9"/>
          <p:cNvSpPr/>
          <p:nvPr/>
        </p:nvSpPr>
        <p:spPr>
          <a:xfrm>
            <a:off x="566928" y="374904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150" i="1" noProof="0" dirty="0">
                <a:solidFill>
                  <a:srgbClr val="7A4E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apoio especializado junto à gestão</a:t>
            </a:r>
            <a:endParaRPr lang="pt-BR" sz="1150" noProof="0" dirty="0"/>
          </a:p>
        </p:txBody>
      </p:sp>
      <p:sp>
        <p:nvSpPr>
          <p:cNvPr id="13" name="Shape 10"/>
          <p:cNvSpPr/>
          <p:nvPr/>
        </p:nvSpPr>
        <p:spPr>
          <a:xfrm>
            <a:off x="7324344" y="1783080"/>
            <a:ext cx="4297680" cy="2514600"/>
          </a:xfrm>
          <a:prstGeom prst="roundRect">
            <a:avLst>
              <a:gd name="adj" fmla="val 3273"/>
            </a:avLst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4" name="Text 11"/>
          <p:cNvSpPr/>
          <p:nvPr/>
        </p:nvSpPr>
        <p:spPr>
          <a:xfrm>
            <a:off x="7324344" y="1984248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2100" b="1" noProof="0" dirty="0">
                <a:solidFill>
                  <a:srgbClr val="C1993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caráter de 3ª linha</a:t>
            </a:r>
            <a:endParaRPr lang="pt-BR" sz="2100" noProof="0" dirty="0"/>
          </a:p>
        </p:txBody>
      </p:sp>
      <p:sp>
        <p:nvSpPr>
          <p:cNvPr id="15" name="Text 12"/>
          <p:cNvSpPr/>
          <p:nvPr/>
        </p:nvSpPr>
        <p:spPr>
          <a:xfrm>
            <a:off x="7324344" y="246888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3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pratica ato correcional</a:t>
            </a:r>
            <a:endParaRPr lang="pt-BR" sz="1300" noProof="0" dirty="0"/>
          </a:p>
        </p:txBody>
      </p:sp>
      <p:sp>
        <p:nvSpPr>
          <p:cNvPr id="16" name="Text 13"/>
          <p:cNvSpPr/>
          <p:nvPr/>
        </p:nvSpPr>
        <p:spPr>
          <a:xfrm>
            <a:off x="7598664" y="2880360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pt-BR" sz="1150" noProof="0" dirty="0">
                <a:solidFill>
                  <a:srgbClr val="EFE9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correições · </a:t>
            </a:r>
            <a:r>
              <a:rPr lang="pt-BR" sz="1150" noProof="0" dirty="0">
                <a:solidFill>
                  <a:srgbClr val="EFE9F3"/>
                </a:solidFill>
                <a:latin typeface="Calibri" pitchFamily="34" charset="0"/>
                <a:cs typeface="Calibri" pitchFamily="34" charset="-120"/>
              </a:rPr>
              <a:t>inspeções · processos sancionatórios · avaliação e correção de conduta </a:t>
            </a:r>
          </a:p>
        </p:txBody>
      </p:sp>
      <p:sp>
        <p:nvSpPr>
          <p:cNvPr id="17" name="Text 14"/>
          <p:cNvSpPr/>
          <p:nvPr/>
        </p:nvSpPr>
        <p:spPr>
          <a:xfrm>
            <a:off x="7324344" y="374904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150" i="1" noProof="0" dirty="0">
                <a:solidFill>
                  <a:srgbClr val="D9C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autonomia · distanciamento da gestão · correção</a:t>
            </a:r>
            <a:endParaRPr lang="pt-BR" sz="1150" noProof="0" dirty="0"/>
          </a:p>
        </p:txBody>
      </p:sp>
      <p:sp>
        <p:nvSpPr>
          <p:cNvPr id="18" name="Shape 15"/>
          <p:cNvSpPr/>
          <p:nvPr/>
        </p:nvSpPr>
        <p:spPr>
          <a:xfrm>
            <a:off x="4956048" y="2743200"/>
            <a:ext cx="2286000" cy="566928"/>
          </a:xfrm>
          <a:prstGeom prst="leftRightArrow">
            <a:avLst/>
          </a:prstGeom>
          <a:solidFill>
            <a:srgbClr val="C1993F"/>
          </a:solidFill>
          <a:ln w="12700">
            <a:solidFill>
              <a:srgbClr val="C1993F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9" name="Text 16"/>
          <p:cNvSpPr/>
          <p:nvPr/>
        </p:nvSpPr>
        <p:spPr>
          <a:xfrm>
            <a:off x="4956048" y="2743200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150" b="1" noProof="0" dirty="0">
                <a:solidFill>
                  <a:srgbClr val="471A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CORREGEDORIA</a:t>
            </a:r>
            <a:endParaRPr lang="pt-BR" sz="1150" noProof="0" dirty="0"/>
          </a:p>
        </p:txBody>
      </p:sp>
      <p:sp>
        <p:nvSpPr>
          <p:cNvPr id="20" name="Shape 17"/>
          <p:cNvSpPr/>
          <p:nvPr/>
        </p:nvSpPr>
        <p:spPr>
          <a:xfrm>
            <a:off x="566928" y="4617720"/>
            <a:ext cx="11166036" cy="1106424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E3D8EA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1" name="Shape 18"/>
          <p:cNvSpPr/>
          <p:nvPr/>
        </p:nvSpPr>
        <p:spPr>
          <a:xfrm>
            <a:off x="841248" y="4754880"/>
            <a:ext cx="640080" cy="640080"/>
          </a:xfrm>
          <a:prstGeom prst="ellipse">
            <a:avLst/>
          </a:prstGeom>
          <a:solidFill>
            <a:srgbClr val="EFE9F3"/>
          </a:solidFill>
          <a:ln w="12700">
            <a:solidFill>
              <a:srgbClr val="EFE9F3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2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669" y="4921301"/>
            <a:ext cx="307238" cy="307238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1691640" y="4745736"/>
            <a:ext cx="9784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250" b="1" noProof="0" dirty="0">
                <a:solidFill>
                  <a:srgbClr val="5B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 anomalia, pois o modelo de 2026 admite sobreposições geridas  </a:t>
            </a:r>
          </a:p>
          <a:p>
            <a:r>
              <a:rPr lang="pt-BR" sz="125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alocação de responsabilidades transparente e documentada </a:t>
            </a:r>
          </a:p>
          <a:p>
            <a:r>
              <a:rPr lang="pt-BR" sz="125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s</a:t>
            </a:r>
            <a:r>
              <a:rPr lang="pt-BR" sz="1200" noProof="0" dirty="0">
                <a:solidFill>
                  <a:srgbClr val="3F3F46"/>
                </a:solidFill>
                <a:cs typeface="Calibri"/>
              </a:rPr>
              <a:t>eparação clara entre a atividade de orientação e a posterior apuração sobre o mesmo objeto</a:t>
            </a:r>
          </a:p>
          <a:p>
            <a:r>
              <a:rPr lang="pt-BR" sz="125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a</a:t>
            </a:r>
            <a:r>
              <a:rPr lang="pt-BR" sz="1200" noProof="0" dirty="0">
                <a:solidFill>
                  <a:srgbClr val="3F3F46"/>
                </a:solidFill>
                <a:cs typeface="Calibri"/>
              </a:rPr>
              <a:t>valiação independente das áreas em que a unidade acumula funções, com comunicação ao órgão de governança</a:t>
            </a:r>
          </a:p>
          <a:p>
            <a:r>
              <a:rPr lang="pt-BR" sz="1250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transparência</a:t>
            </a:r>
            <a:endParaRPr lang="pt-BR" sz="1250" noProof="0" dirty="0"/>
          </a:p>
        </p:txBody>
      </p:sp>
      <p:sp>
        <p:nvSpPr>
          <p:cNvPr id="26" name="SH142">
            <a:extLst>
              <a:ext uri="{FF2B5EF4-FFF2-40B4-BE49-F238E27FC236}">
                <a16:creationId xmlns:a16="http://schemas.microsoft.com/office/drawing/2014/main" id="{516DBFF4-DE52-AADB-F81C-4A28BBC268A5}"/>
              </a:ext>
            </a:extLst>
          </p:cNvPr>
          <p:cNvSpPr/>
          <p:nvPr/>
        </p:nvSpPr>
        <p:spPr>
          <a:xfrm>
            <a:off x="1" y="1589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7" name="Prazo12"/>
          <p:cNvSpPr/>
          <p:nvPr/>
        </p:nvSpPr>
        <p:spPr>
          <a:xfrm>
            <a:off x="5074920" y="3493008"/>
            <a:ext cx="2057400" cy="384048"/>
          </a:xfrm>
          <a:prstGeom prst="roundRect">
            <a:avLst>
              <a:gd name="adj" fmla="val 12000"/>
            </a:avLst>
          </a:prstGeom>
          <a:solidFill>
            <a:srgbClr val="C1993F"/>
          </a:solidFill>
          <a:ln w="12700">
            <a:solidFill>
              <a:srgbClr val="C1993F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8" name="Prazo12Tx"/>
          <p:cNvSpPr/>
          <p:nvPr/>
        </p:nvSpPr>
        <p:spPr>
          <a:xfrm>
            <a:off x="5074920" y="3493008"/>
            <a:ext cx="2057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100" b="1" noProof="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12 MESES</a:t>
            </a:r>
          </a:p>
        </p:txBody>
      </p:sp>
      <p:sp>
        <p:nvSpPr>
          <p:cNvPr id="29" name="Prazo12Cap"/>
          <p:cNvSpPr/>
          <p:nvPr/>
        </p:nvSpPr>
        <p:spPr>
          <a:xfrm>
            <a:off x="5047488" y="393192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pt-BR" sz="900" i="1" noProof="0" dirty="0">
                <a:solidFill>
                  <a:srgbClr val="5B2060"/>
                </a:solidFill>
                <a:latin typeface="Calibri" pitchFamily="34" charset="0"/>
                <a:cs typeface="Calibri" pitchFamily="34" charset="0"/>
              </a:rPr>
              <a:t>intervalo entre orientar e apurar o mesmo objeto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tripS15">
            <a:extLst>
              <a:ext uri="{FF2B5EF4-FFF2-40B4-BE49-F238E27FC236}">
                <a16:creationId xmlns:a16="http://schemas.microsoft.com/office/drawing/2014/main" id="{21DAE453-0B74-B5D8-2BCF-25DC1E1CF473}"/>
              </a:ext>
            </a:extLst>
          </p:cNvPr>
          <p:cNvSpPr/>
          <p:nvPr/>
        </p:nvSpPr>
        <p:spPr>
          <a:xfrm>
            <a:off x="768643" y="5443225"/>
            <a:ext cx="10515600" cy="868680"/>
          </a:xfrm>
          <a:prstGeom prst="roundRect">
            <a:avLst>
              <a:gd name="adj" fmla="val 12000"/>
            </a:avLst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2" name="Image 0" descr="/home/claude/encco2/assets/logo-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7624" y="256032"/>
            <a:ext cx="1188720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50" b="1" kern="0" spc="200" noProof="0" dirty="0">
                <a:solidFill>
                  <a:srgbClr val="A88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CONCRETO</a:t>
            </a:r>
            <a:endParaRPr lang="pt-BR" sz="1150" noProof="0" dirty="0"/>
          </a:p>
        </p:txBody>
      </p:sp>
      <p:sp>
        <p:nvSpPr>
          <p:cNvPr id="4" name="Text 1"/>
          <p:cNvSpPr/>
          <p:nvPr/>
        </p:nvSpPr>
        <p:spPr>
          <a:xfrm>
            <a:off x="548640" y="566928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pt-BR" sz="2900" b="1" noProof="0" dirty="0">
                <a:solidFill>
                  <a:srgbClr val="5B206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 prática da 3ª linha na Corregedoria do TCE/SC</a:t>
            </a:r>
          </a:p>
        </p:txBody>
      </p:sp>
      <p:sp>
        <p:nvSpPr>
          <p:cNvPr id="5" name="Shape 2"/>
          <p:cNvSpPr/>
          <p:nvPr/>
        </p:nvSpPr>
        <p:spPr>
          <a:xfrm>
            <a:off x="0" y="6711696"/>
            <a:ext cx="12188952" cy="146304"/>
          </a:xfrm>
          <a:prstGeom prst="rect">
            <a:avLst/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0" name="SH142">
            <a:extLst>
              <a:ext uri="{FF2B5EF4-FFF2-40B4-BE49-F238E27FC236}">
                <a16:creationId xmlns:a16="http://schemas.microsoft.com/office/drawing/2014/main" id="{126C1CC6-2745-9BF6-1871-B9E5ED257A43}"/>
              </a:ext>
            </a:extLst>
          </p:cNvPr>
          <p:cNvSpPr/>
          <p:nvPr/>
        </p:nvSpPr>
        <p:spPr>
          <a:xfrm>
            <a:off x="1" y="1589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44" name="Card">
            <a:extLst>
              <a:ext uri="{FF2B5EF4-FFF2-40B4-BE49-F238E27FC236}">
                <a16:creationId xmlns:a16="http://schemas.microsoft.com/office/drawing/2014/main" id="{2022392C-44BC-ECBA-57AF-9A5AFA7A134A}"/>
              </a:ext>
            </a:extLst>
          </p:cNvPr>
          <p:cNvSpPr/>
          <p:nvPr/>
        </p:nvSpPr>
        <p:spPr>
          <a:xfrm>
            <a:off x="834553" y="2995165"/>
            <a:ext cx="3220980" cy="2210578"/>
          </a:xfrm>
          <a:prstGeom prst="roundRect">
            <a:avLst>
              <a:gd name="adj" fmla="val 4000"/>
            </a:avLst>
          </a:prstGeom>
          <a:solidFill>
            <a:srgbClr val="F4EDF6"/>
          </a:solidFill>
          <a:ln w="9525">
            <a:solidFill>
              <a:srgbClr val="D7DCE3"/>
            </a:solidFill>
          </a:ln>
        </p:spPr>
        <p:txBody>
          <a:bodyPr lIns="182880" tIns="137160" rIns="182880" bIns="13716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500" b="1" i="0" u="none" strike="noStrike" kern="1200" cap="none" spc="0" normalizeH="0" baseline="0" noProof="0" dirty="0">
                <a:ln>
                  <a:noFill/>
                </a:ln>
                <a:solidFill>
                  <a:srgbClr val="5B21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Correição e inspeção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pt-BR" sz="12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Verificação in loco da regularidade de unidades e procedimentos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pt-BR" sz="12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Instrumentos de avaliação independente por excelência</a:t>
            </a:r>
          </a:p>
        </p:txBody>
      </p:sp>
      <p:sp>
        <p:nvSpPr>
          <p:cNvPr id="46" name="Card">
            <a:extLst>
              <a:ext uri="{FF2B5EF4-FFF2-40B4-BE49-F238E27FC236}">
                <a16:creationId xmlns:a16="http://schemas.microsoft.com/office/drawing/2014/main" id="{782178F5-811C-47CF-7606-4875BD88B516}"/>
              </a:ext>
            </a:extLst>
          </p:cNvPr>
          <p:cNvSpPr/>
          <p:nvPr/>
        </p:nvSpPr>
        <p:spPr>
          <a:xfrm>
            <a:off x="4415953" y="2995165"/>
            <a:ext cx="3220980" cy="2210578"/>
          </a:xfrm>
          <a:prstGeom prst="roundRect">
            <a:avLst>
              <a:gd name="adj" fmla="val 4000"/>
            </a:avLst>
          </a:prstGeom>
          <a:solidFill>
            <a:srgbClr val="F4EDF6"/>
          </a:solidFill>
          <a:ln w="9525">
            <a:solidFill>
              <a:srgbClr val="D7DCE3"/>
            </a:solidFill>
          </a:ln>
        </p:spPr>
        <p:txBody>
          <a:bodyPr lIns="182880" tIns="137160" rIns="182880" bIns="13716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pt-BR" sz="1500" b="1" noProof="0" dirty="0">
                <a:solidFill>
                  <a:srgbClr val="5B2162"/>
                </a:solidFill>
              </a:rPr>
              <a:t>PAD</a:t>
            </a:r>
          </a:p>
          <a:p>
            <a:pPr marL="285750" lvl="0" indent="-285750">
              <a:spcAft>
                <a:spcPts val="600"/>
              </a:spcAft>
              <a:buFont typeface="Arial"/>
              <a:buChar char="•"/>
            </a:pPr>
            <a:r>
              <a:rPr lang="pt-BR" sz="1250" noProof="0" dirty="0">
                <a:solidFill>
                  <a:srgbClr val="404040"/>
                </a:solidFill>
              </a:rPr>
              <a:t>Corregedoria apura as infrações funcionais dos servidores</a:t>
            </a:r>
          </a:p>
          <a:p>
            <a:pPr marL="285750" lvl="0" indent="-285750">
              <a:spcAft>
                <a:spcPts val="600"/>
              </a:spcAft>
              <a:buFont typeface="Arial"/>
              <a:buChar char="•"/>
            </a:pPr>
            <a:r>
              <a:rPr lang="pt-BR" sz="1250" noProof="0" dirty="0">
                <a:solidFill>
                  <a:srgbClr val="404040"/>
                </a:solidFill>
              </a:rPr>
              <a:t>Garantias de autonomia e imparcialidade</a:t>
            </a:r>
          </a:p>
          <a:p>
            <a:pPr marL="285750" lvl="0" indent="-285750">
              <a:spcAft>
                <a:spcPts val="600"/>
              </a:spcAft>
              <a:buFont typeface="Arial"/>
              <a:buChar char="•"/>
            </a:pPr>
            <a:endParaRPr lang="pt-BR" sz="1250" noProof="0" dirty="0">
              <a:solidFill>
                <a:srgbClr val="404040"/>
              </a:solidFill>
            </a:endParaRPr>
          </a:p>
        </p:txBody>
      </p:sp>
      <p:sp>
        <p:nvSpPr>
          <p:cNvPr id="48" name="Card">
            <a:extLst>
              <a:ext uri="{FF2B5EF4-FFF2-40B4-BE49-F238E27FC236}">
                <a16:creationId xmlns:a16="http://schemas.microsoft.com/office/drawing/2014/main" id="{C71A54AD-9001-9B7A-FFF1-CFF9285B55CE}"/>
              </a:ext>
            </a:extLst>
          </p:cNvPr>
          <p:cNvSpPr/>
          <p:nvPr/>
        </p:nvSpPr>
        <p:spPr>
          <a:xfrm>
            <a:off x="7997353" y="2995165"/>
            <a:ext cx="3220980" cy="2210578"/>
          </a:xfrm>
          <a:prstGeom prst="roundRect">
            <a:avLst>
              <a:gd name="adj" fmla="val 4000"/>
            </a:avLst>
          </a:prstGeom>
          <a:solidFill>
            <a:srgbClr val="F4EDF6"/>
          </a:solidFill>
          <a:ln w="9525">
            <a:solidFill>
              <a:srgbClr val="D7DCE3"/>
            </a:solidFill>
          </a:ln>
        </p:spPr>
        <p:txBody>
          <a:bodyPr lIns="182880" tIns="137160" rIns="182880" bIns="137160" anchor="t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pt-BR" sz="1500" b="1" noProof="0" dirty="0">
                <a:solidFill>
                  <a:srgbClr val="5B2162"/>
                </a:solidFill>
              </a:rPr>
              <a:t>PAR (</a:t>
            </a:r>
            <a:r>
              <a:rPr lang="pt-BR" sz="1600" b="1" dirty="0">
                <a:solidFill>
                  <a:srgbClr val="5B2162"/>
                </a:solidFill>
              </a:rPr>
              <a:t>Resolução TC-291/2025</a:t>
            </a:r>
            <a:r>
              <a:rPr lang="pt-BR" sz="1500" b="1" noProof="0" dirty="0">
                <a:solidFill>
                  <a:srgbClr val="5B2162"/>
                </a:solidFill>
              </a:rPr>
              <a:t> TCE/SC)</a:t>
            </a:r>
          </a:p>
          <a:p>
            <a:pPr marL="285750" lvl="0" indent="-285750">
              <a:spcAft>
                <a:spcPts val="600"/>
              </a:spcAft>
              <a:buFont typeface="Arial"/>
              <a:buChar char="•"/>
            </a:pPr>
            <a:r>
              <a:rPr lang="pt-BR" sz="1250" noProof="0" dirty="0">
                <a:solidFill>
                  <a:srgbClr val="404040"/>
                </a:solidFill>
              </a:rPr>
              <a:t>Corregedoria-Geral julga as infrações mais gravosas (impedimento de licitar, inidoneidade)</a:t>
            </a:r>
          </a:p>
          <a:p>
            <a:pPr marL="285750" lvl="0" indent="-285750">
              <a:spcAft>
                <a:spcPts val="600"/>
              </a:spcAft>
              <a:buFont typeface="Arial"/>
              <a:buChar char="•"/>
            </a:pPr>
            <a:r>
              <a:rPr lang="pt-BR" sz="1250" noProof="0" dirty="0">
                <a:solidFill>
                  <a:srgbClr val="404040"/>
                </a:solidFill>
              </a:rPr>
              <a:t>Competência retirada da área de licitações e gestão contratual</a:t>
            </a:r>
          </a:p>
          <a:p>
            <a:pPr marL="285750" lvl="0" indent="-285750">
              <a:spcAft>
                <a:spcPts val="600"/>
              </a:spcAft>
              <a:buFont typeface="Arial"/>
              <a:buChar char="•"/>
            </a:pPr>
            <a:r>
              <a:rPr lang="pt-BR" sz="1250" noProof="0" dirty="0">
                <a:solidFill>
                  <a:srgbClr val="404040"/>
                </a:solidFill>
              </a:rPr>
              <a:t>Pioneirismo entre os Tribunais de Contas</a:t>
            </a:r>
          </a:p>
        </p:txBody>
      </p:sp>
      <p:sp>
        <p:nvSpPr>
          <p:cNvPr id="51" name="Text Num"/>
          <p:cNvSpPr/>
          <p:nvPr/>
        </p:nvSpPr>
        <p:spPr>
          <a:xfrm>
            <a:off x="11503152" y="629107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35E6E124-2481-4434-8CC0-6CE9272B8164}" type="slidenum">
              <a:rPr lang="pt-BR" sz="1000" noProof="0">
                <a:solidFill>
                  <a:srgbClr val="7B73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fld>
            <a:endParaRPr lang="pt-BR" sz="1000" noProof="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71A674CC-C6C7-30A4-98BA-339E25643B43}"/>
              </a:ext>
            </a:extLst>
          </p:cNvPr>
          <p:cNvSpPr/>
          <p:nvPr/>
        </p:nvSpPr>
        <p:spPr>
          <a:xfrm>
            <a:off x="834553" y="1759364"/>
            <a:ext cx="10251960" cy="797238"/>
          </a:xfrm>
          <a:prstGeom prst="roundRect">
            <a:avLst>
              <a:gd name="adj" fmla="val 2222"/>
            </a:avLst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9" name="Text 21">
            <a:extLst>
              <a:ext uri="{FF2B5EF4-FFF2-40B4-BE49-F238E27FC236}">
                <a16:creationId xmlns:a16="http://schemas.microsoft.com/office/drawing/2014/main" id="{9561C543-83CB-71F1-6626-24F24B3B2FB2}"/>
              </a:ext>
            </a:extLst>
          </p:cNvPr>
          <p:cNvSpPr/>
          <p:nvPr/>
        </p:nvSpPr>
        <p:spPr>
          <a:xfrm>
            <a:off x="1362713" y="1917682"/>
            <a:ext cx="98556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b="1" i="1" noProof="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Corregedoria exerce a função de consequência com autonomia (a face de 3ª linha) sem abandonar sua vocação preventiva de 2ª linha.</a:t>
            </a:r>
            <a:endParaRPr lang="pt-BR" noProof="0" dirty="0">
              <a:solidFill>
                <a:schemeClr val="bg1"/>
              </a:solidFill>
            </a:endParaRPr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E08969D6-E20D-D80B-0F2B-C72AB6DD8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868" y="2002127"/>
            <a:ext cx="307238" cy="307238"/>
          </a:xfrm>
          <a:prstGeom prst="rect">
            <a:avLst/>
          </a:prstGeom>
        </p:spPr>
      </p:pic>
      <p:sp>
        <p:nvSpPr>
          <p:cNvPr id="15" name="StripS15Tx">
            <a:extLst>
              <a:ext uri="{FF2B5EF4-FFF2-40B4-BE49-F238E27FC236}">
                <a16:creationId xmlns:a16="http://schemas.microsoft.com/office/drawing/2014/main" id="{C112EA96-0C35-3035-35C5-1F26D7E4BC08}"/>
              </a:ext>
            </a:extLst>
          </p:cNvPr>
          <p:cNvSpPr/>
          <p:nvPr/>
        </p:nvSpPr>
        <p:spPr>
          <a:xfrm>
            <a:off x="951868" y="5443225"/>
            <a:ext cx="99120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300" b="1" noProof="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A avaliação de conduta é conduzida com autonomia funcional e distanciamento da gestão, </a:t>
            </a:r>
          </a:p>
          <a:p>
            <a:pPr marL="0" indent="0" algn="ctr">
              <a:buNone/>
            </a:pPr>
            <a:r>
              <a:rPr lang="pt-BR" sz="1300" b="1" noProof="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que são as condições de independência exigidas pelo modelo do IIA de 2026.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E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encco2/assets/logo-dourada-escur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6956" y="777240"/>
            <a:ext cx="6035040" cy="23317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3566160"/>
            <a:ext cx="121889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4400" b="1" noProof="0" dirty="0">
                <a:solidFill>
                  <a:srgbClr val="5B206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Obrigada!</a:t>
            </a:r>
            <a:endParaRPr lang="pt-BR" sz="4400" noProof="0" dirty="0"/>
          </a:p>
        </p:txBody>
      </p:sp>
      <p:sp>
        <p:nvSpPr>
          <p:cNvPr id="4" name="Text 1"/>
          <p:cNvSpPr/>
          <p:nvPr/>
        </p:nvSpPr>
        <p:spPr>
          <a:xfrm>
            <a:off x="6817258" y="4581053"/>
            <a:ext cx="4056389" cy="1179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30000"/>
              </a:lnSpc>
              <a:buNone/>
            </a:pPr>
            <a:r>
              <a:rPr lang="pt-BR" sz="1700" b="1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Vivian Chaplin </a:t>
            </a:r>
            <a:r>
              <a:rPr lang="pt-BR" sz="1700" b="1" noProof="0" dirty="0" err="1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Ganzo</a:t>
            </a:r>
            <a:r>
              <a:rPr lang="pt-BR" sz="1700" b="1" noProof="0" dirty="0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1700" b="1" noProof="0" dirty="0" err="1">
                <a:solidFill>
                  <a:srgbClr val="3F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Savedra</a:t>
            </a:r>
            <a:endParaRPr lang="pt-BR" sz="1700" noProof="0" dirty="0"/>
          </a:p>
          <a:p>
            <a:pPr algn="r">
              <a:spcBef>
                <a:spcPts val="260"/>
              </a:spcBef>
            </a:pPr>
            <a:r>
              <a:rPr lang="pt-BR" sz="1200" noProof="0" dirty="0">
                <a:solidFill>
                  <a:schemeClr val="bg2">
                    <a:lumMod val="50000"/>
                  </a:schemeClr>
                </a:solidFill>
                <a:cs typeface="Calibri"/>
              </a:rPr>
              <a:t>Assessora </a:t>
            </a:r>
            <a:r>
              <a:rPr lang="pt-BR" sz="1200" noProof="0">
                <a:solidFill>
                  <a:schemeClr val="bg2">
                    <a:lumMod val="50000"/>
                  </a:schemeClr>
                </a:solidFill>
                <a:cs typeface="Calibri"/>
              </a:rPr>
              <a:t>de Gabinete da </a:t>
            </a:r>
            <a:r>
              <a:rPr lang="pt-BR" sz="1200" noProof="0" dirty="0">
                <a:solidFill>
                  <a:schemeClr val="bg2">
                    <a:lumMod val="50000"/>
                  </a:schemeClr>
                </a:solidFill>
                <a:cs typeface="Calibri"/>
              </a:rPr>
              <a:t>Corregedoria-Geral do TCE/SC</a:t>
            </a:r>
          </a:p>
          <a:p>
            <a:pPr algn="r">
              <a:spcBef>
                <a:spcPts val="260"/>
              </a:spcBef>
            </a:pPr>
            <a:r>
              <a:rPr lang="pt-BR" sz="1200" noProof="0" dirty="0">
                <a:solidFill>
                  <a:schemeClr val="bg2">
                    <a:lumMod val="50000"/>
                  </a:schemeClr>
                </a:solidFill>
                <a:cs typeface="Calibri"/>
              </a:rPr>
              <a:t>+55 48 3221-3600</a:t>
            </a:r>
          </a:p>
          <a:p>
            <a:pPr algn="r">
              <a:spcBef>
                <a:spcPts val="260"/>
              </a:spcBef>
            </a:pPr>
            <a:r>
              <a:rPr lang="pt-BR" sz="1200" noProof="0" dirty="0">
                <a:solidFill>
                  <a:schemeClr val="bg2">
                    <a:lumMod val="50000"/>
                  </a:schemeClr>
                </a:solidFill>
                <a:cs typeface="Calibri"/>
              </a:rPr>
              <a:t>vivian.savedra@tcesc.tc.br</a:t>
            </a:r>
          </a:p>
          <a:p>
            <a:pPr marL="0" indent="0" algn="r">
              <a:lnSpc>
                <a:spcPct val="130000"/>
              </a:lnSpc>
              <a:buNone/>
            </a:pPr>
            <a:r>
              <a:rPr lang="pt-BR" sz="1200" noProof="0" dirty="0">
                <a:solidFill>
                  <a:srgbClr val="A88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www.tcesc.tc.br</a:t>
            </a:r>
            <a:endParaRPr lang="pt-BR" sz="1200" noProof="0" dirty="0"/>
          </a:p>
        </p:txBody>
      </p:sp>
      <p:sp>
        <p:nvSpPr>
          <p:cNvPr id="5" name="Shape 2"/>
          <p:cNvSpPr/>
          <p:nvPr/>
        </p:nvSpPr>
        <p:spPr>
          <a:xfrm>
            <a:off x="0" y="6711696"/>
            <a:ext cx="12188952" cy="146304"/>
          </a:xfrm>
          <a:prstGeom prst="rect">
            <a:avLst/>
          </a:prstGeom>
          <a:solidFill>
            <a:srgbClr val="5B2060"/>
          </a:solidFill>
          <a:ln w="12700">
            <a:solidFill>
              <a:srgbClr val="5B206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C1D5E6508FB2A4C828CAAD8E19836BE" ma:contentTypeVersion="16" ma:contentTypeDescription="Crie um novo documento." ma:contentTypeScope="" ma:versionID="893b72e89fc80d74275d505197a54d2f">
  <xsd:schema xmlns:xsd="http://www.w3.org/2001/XMLSchema" xmlns:xs="http://www.w3.org/2001/XMLSchema" xmlns:p="http://schemas.microsoft.com/office/2006/metadata/properties" xmlns:ns2="e4077838-ffc9-4e55-8582-887b9c80ee80" xmlns:ns3="f43dbbe6-ab21-462b-9918-ef0a31d733dc" targetNamespace="http://schemas.microsoft.com/office/2006/metadata/properties" ma:root="true" ma:fieldsID="21eccda6ee6472822778cfee83ea1879" ns2:_="" ns3:_="">
    <xsd:import namespace="e4077838-ffc9-4e55-8582-887b9c80ee80"/>
    <xsd:import namespace="f43dbbe6-ab21-462b-9918-ef0a31d733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077838-ffc9-4e55-8582-887b9c80ee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4ec4d449-cc40-4ed3-840b-478290d670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3dbbe6-ab21-462b-9918-ef0a31d733d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ba609a7-3a86-4bb1-85bf-aca40552cd36}" ma:internalName="TaxCatchAll" ma:showField="CatchAllData" ma:web="f43dbbe6-ab21-462b-9918-ef0a31d73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4077838-ffc9-4e55-8582-887b9c80ee80">
      <Terms xmlns="http://schemas.microsoft.com/office/infopath/2007/PartnerControls"/>
    </lcf76f155ced4ddcb4097134ff3c332f>
    <TaxCatchAll xmlns="f43dbbe6-ab21-462b-9918-ef0a31d733dc" xsi:nil="true"/>
  </documentManagement>
</p:properties>
</file>

<file path=customXml/itemProps1.xml><?xml version="1.0" encoding="utf-8"?>
<ds:datastoreItem xmlns:ds="http://schemas.openxmlformats.org/officeDocument/2006/customXml" ds:itemID="{B824C504-F744-476E-8D08-2E8B0AF80DD0}"/>
</file>

<file path=customXml/itemProps2.xml><?xml version="1.0" encoding="utf-8"?>
<ds:datastoreItem xmlns:ds="http://schemas.openxmlformats.org/officeDocument/2006/customXml" ds:itemID="{6CF98977-FD91-45D0-AC98-2CBCE8E786E0}"/>
</file>

<file path=customXml/itemProps3.xml><?xml version="1.0" encoding="utf-8"?>
<ds:datastoreItem xmlns:ds="http://schemas.openxmlformats.org/officeDocument/2006/customXml" ds:itemID="{974816C2-F1C0-48CF-8AA8-A21646D2AEA4}"/>
</file>

<file path=docProps/app.xml><?xml version="1.0" encoding="utf-8"?>
<Properties xmlns="http://schemas.openxmlformats.org/officeDocument/2006/extended-properties" xmlns:vt="http://schemas.openxmlformats.org/officeDocument/2006/docPropsVTypes">
  <TotalTime>2640</TotalTime>
  <Words>1654</Words>
  <Application>Microsoft Office PowerPoint</Application>
  <PresentationFormat>Widescreen</PresentationFormat>
  <Paragraphs>237</Paragraphs>
  <Slides>15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VIVIAN CHAPLIN GANZO SAVEDRA</cp:lastModifiedBy>
  <cp:revision>8</cp:revision>
  <dcterms:created xsi:type="dcterms:W3CDTF">2026-09-10T18:23:40Z</dcterms:created>
  <dcterms:modified xsi:type="dcterms:W3CDTF">2026-09-22T18:30:40Z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0x0101000C1D5E6508FB2A4C828CAAD8E19836BE</vt:lpwstr>
  </property>
</Properties>
</file>