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287000" cx="18288000"/>
  <p:notesSz cx="6858000" cy="9144000"/>
  <p:embeddedFontLst>
    <p:embeddedFont>
      <p:font typeface="Playfair Display SemiBold"/>
      <p:regular r:id="rId7"/>
      <p:bold r:id="rId8"/>
      <p:italic r:id="rId9"/>
      <p:boldItalic r:id="rId10"/>
    </p:embeddedFont>
    <p:embeddedFont>
      <p:font typeface="Open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  <p15:guide id="3" orient="horz" pos="3096">
          <p15:clr>
            <a:srgbClr val="747775"/>
          </p15:clr>
        </p15:guide>
      </p15:sldGuideLst>
    </p:ext>
    <p:ext uri="GoogleSlidesCustomDataVersion2">
      <go:slidesCustomData xmlns:go="http://customooxmlschemas.google.com/" r:id="rId15" roundtripDataSignature="AMtx7mgLY72fE3zB0g+gRXm870idiBo7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  <p:guide pos="3096" orient="horz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OpenSans-italic.fntdata"/><Relationship Id="rId8" Type="http://schemas.openxmlformats.org/officeDocument/2006/relationships/font" Target="fonts/PlayfairDisplaySemiBold-bold.fntdata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font" Target="fonts/OpenSans-bold.fntdata"/><Relationship Id="rId7" Type="http://schemas.openxmlformats.org/officeDocument/2006/relationships/font" Target="fonts/PlayfairDisplaySemiBold-regular.fntdata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font" Target="fonts/OpenSans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customschemas.google.com/relationships/presentationmetadata" Target="metadata"/><Relationship Id="rId5" Type="http://schemas.openxmlformats.org/officeDocument/2006/relationships/notesMaster" Target="notesMasters/notesMaster1.xml"/><Relationship Id="rId10" Type="http://schemas.openxmlformats.org/officeDocument/2006/relationships/font" Target="fonts/PlayfairDisplaySemiBold-boldItalic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SemiBold-italic.fntdata"/><Relationship Id="rId14" Type="http://schemas.openxmlformats.org/officeDocument/2006/relationships/font" Target="fonts/Open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12c2bd5aa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12c2bd5a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412c1fe405b_0_35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1" name="Google Shape;11;g412c1fe405b_0_35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" name="Google Shape;12;g412c1fe405b_0_3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412c1fe405b_0_39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5" name="Google Shape;15;g412c1fe405b_0_3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412c1fe405b_0_42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8" name="Google Shape;18;g412c1fe405b_0_42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9" name="Google Shape;19;g412c1fe405b_0_4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412c1fe405b_0_4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2" name="Google Shape;22;g412c1fe405b_0_46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3" name="Google Shape;23;g412c1fe405b_0_46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24" name="Google Shape;24;g412c1fe405b_0_4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412c1fe405b_0_5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27" name="Google Shape;27;g412c1fe405b_0_5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412c1fe405b_0_54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" name="Google Shape;30;g412c1fe405b_0_54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1" name="Google Shape;31;g412c1fe405b_0_5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412c1fe405b_0_58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34" name="Google Shape;34;g412c1fe405b_0_5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412c1fe405b_0_6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412c1fe405b_0_6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38" name="Google Shape;38;g412c1fe405b_0_61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g412c1fe405b_0_6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0" name="Google Shape;40;g412c1fe405b_0_6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412c1fe405b_0_67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43" name="Google Shape;43;g412c1fe405b_0_6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412c1fe405b_0_70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g412c1fe405b_0_70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47" name="Google Shape;47;g412c1fe405b_0_7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412c1fe405b_0_7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12c1fe405b_0_7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52" name="Google Shape;52;g412c1fe405b_0_76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g412c1fe405b_0_7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412c1fe405b_0_7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412c1fe405b_0_7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412c1fe405b_0_3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g412c1fe405b_0_31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g412c1fe405b_0_3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gif"/><Relationship Id="rId4" Type="http://schemas.openxmlformats.org/officeDocument/2006/relationships/image" Target="../media/image2.pn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g412c2bd5aad_0_0" title="Design sem nome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0"/>
            <a:ext cx="18287981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412c2bd5aa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151" y="568551"/>
            <a:ext cx="4335926" cy="16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g412c2bd5aad_0_0"/>
          <p:cNvSpPr txBox="1"/>
          <p:nvPr/>
        </p:nvSpPr>
        <p:spPr>
          <a:xfrm>
            <a:off x="813625" y="2223669"/>
            <a:ext cx="45687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A Odisseia dos Tribunais de Contas</a:t>
            </a:r>
            <a:endParaRPr sz="3600">
              <a:solidFill>
                <a:schemeClr val="lt1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</p:txBody>
      </p:sp>
      <p:sp>
        <p:nvSpPr>
          <p:cNvPr id="63" name="Google Shape;63;g412c2bd5aad_0_0"/>
          <p:cNvSpPr txBox="1"/>
          <p:nvPr/>
        </p:nvSpPr>
        <p:spPr>
          <a:xfrm>
            <a:off x="813625" y="3402044"/>
            <a:ext cx="52587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D966"/>
                </a:solidFill>
                <a:latin typeface="Open Sans"/>
                <a:ea typeface="Open Sans"/>
                <a:cs typeface="Open Sans"/>
                <a:sym typeface="Open Sans"/>
              </a:rPr>
              <a:t>PERSPECTIVAS HISTÓRICAS E DESAFIOS FUTUROS</a:t>
            </a:r>
            <a:endParaRPr b="1" sz="1500">
              <a:solidFill>
                <a:srgbClr val="FFD9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" name="Google Shape;64;g412c2bd5aad_0_0"/>
          <p:cNvSpPr txBox="1"/>
          <p:nvPr/>
        </p:nvSpPr>
        <p:spPr>
          <a:xfrm>
            <a:off x="813625" y="3818450"/>
            <a:ext cx="94578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</a:rPr>
              <a:t>Valdecir Pascoal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Conselheiro do TCE-PE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D966"/>
                </a:solidFill>
              </a:rPr>
              <a:t>JORNADA</a:t>
            </a:r>
            <a:endParaRPr b="1" sz="20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D9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1C232"/>
                </a:solidFill>
              </a:rPr>
              <a:t>1.</a:t>
            </a:r>
            <a:r>
              <a:rPr b="1" lang="en-US" sz="2000">
                <a:solidFill>
                  <a:schemeClr val="lt1"/>
                </a:solidFill>
              </a:rPr>
              <a:t> O Mito, o Cinema e a Realidade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1C232"/>
                </a:solidFill>
              </a:rPr>
              <a:t>2.</a:t>
            </a:r>
            <a:r>
              <a:rPr b="1" lang="en-US" sz="2000">
                <a:solidFill>
                  <a:schemeClr val="lt1"/>
                </a:solidFill>
              </a:rPr>
              <a:t> Os "Monstros" Superados:  Algumas Batalhas Históricas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1C232"/>
                </a:solidFill>
              </a:rPr>
              <a:t>3.</a:t>
            </a:r>
            <a:r>
              <a:rPr b="1" lang="en-US" sz="2000">
                <a:solidFill>
                  <a:schemeClr val="lt1"/>
                </a:solidFill>
              </a:rPr>
              <a:t> As Próximas Lutas: Consensualismo e Inteligência Artificial (IA)	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1C232"/>
                </a:solidFill>
              </a:rPr>
              <a:t>4.</a:t>
            </a:r>
            <a:r>
              <a:rPr b="1" lang="en-US" sz="2000">
                <a:solidFill>
                  <a:schemeClr val="lt1"/>
                </a:solidFill>
              </a:rPr>
              <a:t> O "Monstro" da Erosão Democrática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1" lang="en-US" sz="2000">
                <a:solidFill>
                  <a:schemeClr val="lt1"/>
                </a:solidFill>
              </a:rPr>
              <a:t>Políticas</a:t>
            </a:r>
            <a:r>
              <a:rPr b="1" lang="en-US" sz="2000">
                <a:solidFill>
                  <a:schemeClr val="lt1"/>
                </a:solidFill>
              </a:rPr>
              <a:t> Públicas - Eficiência</a:t>
            </a:r>
            <a:endParaRPr b="1"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1" lang="en-US" sz="2000">
                <a:solidFill>
                  <a:schemeClr val="lt1"/>
                </a:solidFill>
              </a:rPr>
              <a:t>Ético Processo de Controle Externo</a:t>
            </a:r>
            <a:endParaRPr b="1"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1" lang="en-US" sz="2000">
                <a:solidFill>
                  <a:schemeClr val="lt1"/>
                </a:solidFill>
              </a:rPr>
              <a:t>Comunicação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1C232"/>
                </a:solidFill>
              </a:rPr>
              <a:t>5.</a:t>
            </a:r>
            <a:r>
              <a:rPr b="1" lang="en-US" sz="2000">
                <a:solidFill>
                  <a:schemeClr val="lt1"/>
                </a:solidFill>
              </a:rPr>
              <a:t> As "Serpentes" e o Farol que leva à "itaca"</a:t>
            </a:r>
            <a:endParaRPr b="1" sz="2000">
              <a:solidFill>
                <a:schemeClr val="lt1"/>
              </a:solidFill>
            </a:endParaRPr>
          </a:p>
        </p:txBody>
      </p:sp>
      <p:cxnSp>
        <p:nvCxnSpPr>
          <p:cNvPr id="65" name="Google Shape;65;g412c2bd5aad_0_0"/>
          <p:cNvCxnSpPr/>
          <p:nvPr/>
        </p:nvCxnSpPr>
        <p:spPr>
          <a:xfrm flipH="1" rot="10800000">
            <a:off x="884250" y="3729494"/>
            <a:ext cx="4743600" cy="19200"/>
          </a:xfrm>
          <a:prstGeom prst="straightConnector1">
            <a:avLst/>
          </a:prstGeom>
          <a:noFill/>
          <a:ln cap="flat" cmpd="sng" w="28575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6" name="Google Shape;66;g412c2bd5aad_0_0" title="fcb12d22-aaef-4ffd-978a-6aa55031a718.jpeg"/>
          <p:cNvPicPr preferRelativeResize="0"/>
          <p:nvPr/>
        </p:nvPicPr>
        <p:blipFill rotWithShape="1">
          <a:blip r:embed="rId5">
            <a:alphaModFix/>
          </a:blip>
          <a:srcRect b="0" l="82253" r="0" t="92481"/>
          <a:stretch/>
        </p:blipFill>
        <p:spPr>
          <a:xfrm>
            <a:off x="15001675" y="9515650"/>
            <a:ext cx="3236749" cy="77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43dbbe6-ab21-462b-9918-ef0a31d733dc" xsi:nil="true"/>
    <lcf76f155ced4ddcb4097134ff3c332f xmlns="e4077838-ffc9-4e55-8582-887b9c80ee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97DEA5-F5AF-4E39-8E3B-EDD24D6818F2}"/>
</file>

<file path=customXml/itemProps2.xml><?xml version="1.0" encoding="utf-8"?>
<ds:datastoreItem xmlns:ds="http://schemas.openxmlformats.org/officeDocument/2006/customXml" ds:itemID="{B6316477-0E44-4C40-A3DB-136EF2858456}"/>
</file>

<file path=customXml/itemProps3.xml><?xml version="1.0" encoding="utf-8"?>
<ds:datastoreItem xmlns:ds="http://schemas.openxmlformats.org/officeDocument/2006/customXml" ds:itemID="{A85721F8-AE58-43BA-B342-09DC6D241B3C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</Properties>
</file>